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9" r:id="rId4"/>
    <p:sldId id="284" r:id="rId5"/>
    <p:sldId id="281" r:id="rId6"/>
    <p:sldId id="282" r:id="rId7"/>
    <p:sldId id="283" r:id="rId8"/>
    <p:sldId id="272" r:id="rId9"/>
    <p:sldId id="277" r:id="rId10"/>
    <p:sldId id="258" r:id="rId11"/>
    <p:sldId id="262" r:id="rId12"/>
    <p:sldId id="261" r:id="rId13"/>
    <p:sldId id="263" r:id="rId14"/>
    <p:sldId id="264" r:id="rId15"/>
    <p:sldId id="265" r:id="rId16"/>
    <p:sldId id="271" r:id="rId17"/>
    <p:sldId id="278" r:id="rId18"/>
    <p:sldId id="259" r:id="rId19"/>
    <p:sldId id="266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67509"/>
  </p:normalViewPr>
  <p:slideViewPr>
    <p:cSldViewPr snapToGrid="0" snapToObjects="1">
      <p:cViewPr varScale="1">
        <p:scale>
          <a:sx n="65" d="100"/>
          <a:sy n="65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B03AE-EEF3-CB44-8035-56DBB7AED45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B1A4-9BCA-0144-8B1F-0C65B083D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Spend (y).</a:t>
            </a:r>
          </a:p>
          <a:p>
            <a:r>
              <a:rPr lang="en-US" dirty="0"/>
              <a:t> The size of each colored point corresponds to number of purchases made there.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 likelihood of a sale and are more expensive to advertise on,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higher likelihood of a sale and are cheaper to advertise on, that’s good!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3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CPA (y). </a:t>
            </a:r>
          </a:p>
          <a:p>
            <a:r>
              <a:rPr lang="en-US" dirty="0"/>
              <a:t>The size of each colored point corresponds to number of purchases made there.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cost per acquisition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 likelihood of a sale and it’s costly to acquire a customer,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cost per acquisition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 likelihood of a sale and it’s cheaper to acquire a customer, that’s good!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graph is divided into four quadrants, sectioned off by Average Conversion Rate (x) and Average Cost Per Visitor (y).</a:t>
            </a:r>
          </a:p>
          <a:p>
            <a:r>
              <a:rPr lang="en-US" dirty="0"/>
              <a:t> The size of each colored point corresponds to number of purchases made there.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Low conversion rate, high cost per visitor: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These channels have a lower likelihood of acquiring a customer and a higher cost to get them to your website,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High conversion rate, low cost per visitor: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These channels have a higher likelihood of acquiring a customer and a lower cost to get them to your website, that’s good!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</a:t>
            </a:r>
            <a:r>
              <a:rPr lang="en-US" b="1" i="1" dirty="0"/>
              <a:t>really</a:t>
            </a:r>
            <a:r>
              <a:rPr lang="en-US" i="0" dirty="0"/>
              <a:t> interesting to me…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Fox News was </a:t>
            </a:r>
            <a:r>
              <a:rPr lang="en-US" i="1" dirty="0"/>
              <a:t>way ahead </a:t>
            </a:r>
            <a:r>
              <a:rPr lang="en-US" dirty="0"/>
              <a:t>in terms of mean number of purchases, when considering only channels where money was spent on ads (19 channels).</a:t>
            </a:r>
          </a:p>
          <a:p>
            <a:endParaRPr lang="en-US" dirty="0"/>
          </a:p>
          <a:p>
            <a:r>
              <a:rPr lang="en-US" dirty="0"/>
              <a:t>Other channels, like </a:t>
            </a:r>
            <a:r>
              <a:rPr lang="en-US" dirty="0" err="1"/>
              <a:t>Aapka</a:t>
            </a:r>
            <a:r>
              <a:rPr lang="en-US" dirty="0"/>
              <a:t> Colors and HGTV, performed better than average, if we look average over any channel from the exit survey (30 channels).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400" u="sng" dirty="0"/>
              <a:t>The good</a:t>
            </a:r>
            <a:endParaRPr lang="en-US" sz="3400" dirty="0"/>
          </a:p>
          <a:p>
            <a:r>
              <a:rPr lang="en-US" dirty="0"/>
              <a:t>CNBC (+5)</a:t>
            </a:r>
          </a:p>
          <a:p>
            <a:pPr lvl="1"/>
            <a:r>
              <a:rPr lang="en-US" dirty="0"/>
              <a:t>Performed well in 5/6 of the previous graphs </a:t>
            </a:r>
          </a:p>
          <a:p>
            <a:r>
              <a:rPr lang="en-US" dirty="0"/>
              <a:t>MSNBC (+4)</a:t>
            </a:r>
          </a:p>
          <a:p>
            <a:pPr lvl="1"/>
            <a:r>
              <a:rPr lang="en-US" dirty="0"/>
              <a:t>Performed well in 4/6 of the previous graphs </a:t>
            </a:r>
          </a:p>
          <a:p>
            <a:r>
              <a:rPr lang="en-US" dirty="0"/>
              <a:t>The History Channel (+3)</a:t>
            </a:r>
          </a:p>
          <a:p>
            <a:pPr lvl="1"/>
            <a:r>
              <a:rPr lang="en-US" dirty="0"/>
              <a:t>Performed well in 3/6 of the previous graphs </a:t>
            </a:r>
          </a:p>
          <a:p>
            <a:r>
              <a:rPr lang="en-US" dirty="0"/>
              <a:t>CNN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Turner Network TV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r>
              <a:rPr lang="en-US" dirty="0"/>
              <a:t>NFL Network (+2)</a:t>
            </a:r>
          </a:p>
          <a:p>
            <a:pPr lvl="1"/>
            <a:r>
              <a:rPr lang="en-US" dirty="0"/>
              <a:t>Performed well in 2/6 of the previous graphs</a:t>
            </a:r>
          </a:p>
          <a:p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600" u="sng" dirty="0"/>
              <a:t>The bad</a:t>
            </a:r>
            <a:endParaRPr lang="en-US" sz="2600" dirty="0"/>
          </a:p>
          <a:p>
            <a:r>
              <a:rPr lang="en-US" dirty="0" err="1"/>
              <a:t>ZeeTV</a:t>
            </a:r>
            <a:r>
              <a:rPr lang="en-US" dirty="0"/>
              <a:t>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r>
              <a:rPr lang="en-US" dirty="0"/>
              <a:t>Star Plus (-4)</a:t>
            </a:r>
          </a:p>
          <a:p>
            <a:pPr lvl="1"/>
            <a:r>
              <a:rPr lang="en-US" dirty="0"/>
              <a:t>Performed poorly in 4/6 of the previous graphs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8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MSNBC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CNN</a:t>
            </a:r>
          </a:p>
          <a:p>
            <a:pPr lvl="1"/>
            <a:r>
              <a:rPr lang="en-US" sz="1800" dirty="0"/>
              <a:t>Second highest purchases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2/6 of the scatter plots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CNBC</a:t>
            </a:r>
          </a:p>
          <a:p>
            <a:pPr lvl="1"/>
            <a:r>
              <a:rPr lang="en-US" sz="1800" dirty="0"/>
              <a:t>Fourth highest purchases</a:t>
            </a:r>
          </a:p>
          <a:p>
            <a:pPr lvl="1"/>
            <a:r>
              <a:rPr lang="en-US" sz="1800" dirty="0"/>
              <a:t>In top 5 of 2/3 of your metrics</a:t>
            </a:r>
          </a:p>
          <a:p>
            <a:pPr lvl="1"/>
            <a:r>
              <a:rPr lang="en-US" sz="1800" dirty="0"/>
              <a:t>Performed well in 5/6 of the scatter plots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algn="l"/>
            <a:r>
              <a:rPr lang="en-US" sz="2800" dirty="0"/>
              <a:t>Honorable Mentions</a:t>
            </a:r>
          </a:p>
          <a:p>
            <a:r>
              <a:rPr lang="en-US" dirty="0"/>
              <a:t>Weren’t in top 5 of any of your metrics, but performed well in at least 2 of the scatter plots: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History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Turner Network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in bottom 5 in terms of spending, perhaps more exposure would lead to even stronger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NFL Network</a:t>
            </a:r>
          </a:p>
          <a:p>
            <a:endParaRPr lang="en-US" dirty="0"/>
          </a:p>
          <a:p>
            <a:r>
              <a:rPr lang="en-US" dirty="0"/>
              <a:t>No money spent on advertising, yet customers attributed their purchase to these channels, which accounted for a sizeable chunk of all 236 purchases: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Fox News (5.9%)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Aapka</a:t>
            </a:r>
            <a:r>
              <a:rPr lang="en-US" dirty="0"/>
              <a:t> Colors (2.5%)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HGTV (2.5%)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CNBC World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Weather Channel</a:t>
            </a:r>
          </a:p>
          <a:p>
            <a:pPr lvl="1"/>
            <a:r>
              <a:rPr lang="en-US" dirty="0"/>
              <a:t>Zero Purchases</a:t>
            </a:r>
          </a:p>
          <a:p>
            <a:pPr lvl="1"/>
            <a:r>
              <a:rPr lang="en-US" dirty="0"/>
              <a:t>Third costliest in generating lift</a:t>
            </a:r>
          </a:p>
          <a:p>
            <a:pPr lvl="1"/>
            <a:r>
              <a:rPr lang="en-US" dirty="0"/>
              <a:t>Ranked in bottom 5 for 3/3 of your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ZeeTV</a:t>
            </a:r>
            <a:endParaRPr lang="en-US" dirty="0"/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 Plus</a:t>
            </a:r>
          </a:p>
          <a:p>
            <a:pPr lvl="1"/>
            <a:r>
              <a:rPr lang="en-US" dirty="0"/>
              <a:t>Performed poorly in 4/6 of the scatter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Comedy Central</a:t>
            </a:r>
          </a:p>
          <a:p>
            <a:pPr lvl="1"/>
            <a:r>
              <a:rPr lang="en-US" dirty="0"/>
              <a:t>Costliest for generating lift</a:t>
            </a:r>
          </a:p>
          <a:p>
            <a:pPr lvl="1"/>
            <a:r>
              <a:rPr lang="en-US" dirty="0"/>
              <a:t>Second costliest in generating purchases</a:t>
            </a:r>
          </a:p>
          <a:p>
            <a:pPr lvl="1"/>
            <a:r>
              <a:rPr lang="en-US" dirty="0"/>
              <a:t>Ranked in bottom 5 for 2/3 of your metrics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l"/>
            <a:r>
              <a:rPr lang="en-US" sz="2800" dirty="0"/>
              <a:t>Honorable mentions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poorly in 2/6 of the scatter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the user to choose a channel.  If they don’t want to choose a channel, they can leave it blank.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90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At the </a:t>
            </a:r>
            <a:r>
              <a:rPr lang="en-US" sz="1200" b="1" dirty="0"/>
              <a:t>top</a:t>
            </a:r>
            <a:r>
              <a:rPr lang="en-US" sz="12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Willow 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 America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ZeeTV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MSNBC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At the </a:t>
            </a:r>
            <a:r>
              <a:rPr lang="en-US" sz="1200" b="1" dirty="0"/>
              <a:t>bottom</a:t>
            </a:r>
            <a:r>
              <a:rPr lang="en-US" sz="1200" dirty="0"/>
              <a:t>, we see the following channels in all three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Fox Sports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CNBC World</a:t>
            </a:r>
          </a:p>
          <a:p>
            <a:endParaRPr lang="en-US" sz="1200" dirty="0"/>
          </a:p>
          <a:p>
            <a:r>
              <a:rPr lang="en-US" sz="1200" dirty="0"/>
              <a:t>With the following in two out of three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Bloomberg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Turner Network TV (TNT)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Low spend could be causing low purchases and lift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CNBC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Fox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Pay </a:t>
            </a:r>
            <a:r>
              <a:rPr lang="en-US" sz="1200" b="1" i="1" dirty="0"/>
              <a:t>Extra</a:t>
            </a:r>
            <a:r>
              <a:rPr lang="en-US" sz="1200" b="0" i="0" u="none" dirty="0"/>
              <a:t> close attention to the following companies as we progress further into the 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0" i="0" u="none" dirty="0" err="1"/>
              <a:t>ZeeTV</a:t>
            </a:r>
            <a:r>
              <a:rPr lang="en-US" sz="1200" b="0" i="0" u="none" dirty="0"/>
              <a:t>, CNN, MSNBC, CNBC World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One America News Network </a:t>
            </a:r>
            <a:r>
              <a:rPr lang="en-US" dirty="0"/>
              <a:t>are among the top 5 in terms of Cost Per Visitor and are in the top 5 in terms of purchases.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Key Benchmark: </a:t>
            </a:r>
            <a:r>
              <a:rPr lang="en-US" dirty="0">
                <a:solidFill>
                  <a:srgbClr val="0070C0"/>
                </a:solidFill>
              </a:rPr>
              <a:t>Average Cost Per Visitor (Total Spend / Total Lift): $10.81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Comedy Central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 </a:t>
            </a:r>
            <a:r>
              <a:rPr lang="en-US" dirty="0"/>
              <a:t>have very few purchases and are among the costliest in terms of generating Lift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B050"/>
                </a:solidFill>
              </a:rPr>
              <a:t>WillowTV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MSNBC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Cost Per Acquisition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Acquisition (Total Spend / Total Purchases): $1265.35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top 5 companies (</a:t>
            </a:r>
            <a:r>
              <a:rPr lang="en-US" i="1" dirty="0"/>
              <a:t>pictured left</a:t>
            </a:r>
            <a:r>
              <a:rPr lang="en-US" dirty="0"/>
              <a:t>) outperformed this metric.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Comedy Central has very few purchases 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purchases.  </a:t>
            </a:r>
            <a:r>
              <a:rPr lang="en-US" b="0" dirty="0"/>
              <a:t>All </a:t>
            </a:r>
            <a:r>
              <a:rPr lang="en-US" dirty="0"/>
              <a:t>are among the costliest in terms of generating purchases.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At the </a:t>
            </a:r>
            <a:r>
              <a:rPr lang="en-US" b="1" u="sng" dirty="0"/>
              <a:t>top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are among the top 5 in terms of Conversion Rate and are in the top 5 in terms of purchases.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Conversion Rate (Total Purchases / Total Total): 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companies outperformed this metric.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At the </a:t>
            </a:r>
            <a:r>
              <a:rPr lang="en-US" b="1" u="sng" dirty="0"/>
              <a:t>bottom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Weather Channel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CNBC World </a:t>
            </a:r>
            <a:r>
              <a:rPr lang="en-US" dirty="0"/>
              <a:t>have </a:t>
            </a:r>
            <a:r>
              <a:rPr lang="en-US" b="1" dirty="0"/>
              <a:t>no purchases</a:t>
            </a:r>
            <a:r>
              <a:rPr lang="en-US" dirty="0"/>
              <a:t> and thus have a conversion rate of 0%.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Of note</a:t>
            </a:r>
            <a:r>
              <a:rPr lang="en-US" dirty="0"/>
              <a:t>: Comedy Central has low purchases but high conversion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600" b="1" u="sng" dirty="0"/>
              <a:t>The good</a:t>
            </a:r>
          </a:p>
          <a:p>
            <a:pPr marL="0" indent="0">
              <a:buNone/>
            </a:pPr>
            <a:r>
              <a:rPr lang="en-US" sz="1800" dirty="0"/>
              <a:t>In the top 5 for 2/3 of your metrics:</a:t>
            </a:r>
          </a:p>
          <a:p>
            <a:r>
              <a:rPr lang="en-US" sz="1800" dirty="0" err="1"/>
              <a:t>WillowTV</a:t>
            </a:r>
            <a:r>
              <a:rPr lang="en-US" sz="1800" dirty="0"/>
              <a:t> (+2/3 metrics)</a:t>
            </a:r>
          </a:p>
          <a:p>
            <a:pPr lvl="1"/>
            <a:r>
              <a:rPr lang="en-US" sz="1800" dirty="0"/>
              <a:t>Highest Spend Overall</a:t>
            </a:r>
          </a:p>
          <a:p>
            <a:pPr lvl="1"/>
            <a:r>
              <a:rPr lang="en-US" sz="1800" dirty="0"/>
              <a:t>Highest Lift Overall</a:t>
            </a:r>
          </a:p>
          <a:p>
            <a:pPr lvl="1"/>
            <a:r>
              <a:rPr lang="en-US" sz="1800" dirty="0"/>
              <a:t>Highest Purchases Overall</a:t>
            </a:r>
          </a:p>
          <a:p>
            <a:r>
              <a:rPr lang="en-US" sz="1800" dirty="0"/>
              <a:t>MSNBC (+2/3 metrics)</a:t>
            </a:r>
          </a:p>
          <a:p>
            <a:pPr lvl="1"/>
            <a:r>
              <a:rPr lang="en-US" sz="1800" dirty="0"/>
              <a:t>Third Highest Purchases</a:t>
            </a:r>
          </a:p>
          <a:p>
            <a:pPr lvl="1"/>
            <a:r>
              <a:rPr lang="en-US" sz="1800" dirty="0"/>
              <a:t>Fourth Highest Lift</a:t>
            </a:r>
          </a:p>
          <a:p>
            <a:r>
              <a:rPr lang="en-US" sz="1800" dirty="0"/>
              <a:t>CNN (+2/3 metrics)</a:t>
            </a:r>
          </a:p>
          <a:p>
            <a:pPr lvl="1"/>
            <a:r>
              <a:rPr lang="en-US" sz="1800" dirty="0"/>
              <a:t>Second highest purchases</a:t>
            </a:r>
          </a:p>
          <a:p>
            <a:r>
              <a:rPr lang="en-US" sz="1800" dirty="0"/>
              <a:t>CNBC (+2/3 metrics)</a:t>
            </a:r>
          </a:p>
          <a:p>
            <a:pPr lvl="1"/>
            <a:r>
              <a:rPr lang="en-US" sz="1800" dirty="0"/>
              <a:t>Fourth Highest purchases</a:t>
            </a:r>
          </a:p>
          <a:p>
            <a:endParaRPr lang="en-US" dirty="0"/>
          </a:p>
          <a:p>
            <a:pPr algn="l"/>
            <a:r>
              <a:rPr lang="en-US" sz="2600" b="1" u="sng" dirty="0"/>
              <a:t>The bad</a:t>
            </a:r>
            <a:endParaRPr lang="en-US" sz="2600" dirty="0"/>
          </a:p>
          <a:p>
            <a:r>
              <a:rPr lang="en-US" dirty="0"/>
              <a:t>In the bottom 5 for 2/3 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Comedy Central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costliest in generating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purchases, but high conversion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 World (-2/3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the bottom 5 for </a:t>
            </a:r>
            <a:r>
              <a:rPr lang="en-US" i="1" dirty="0"/>
              <a:t>all three </a:t>
            </a:r>
            <a:r>
              <a:rPr lang="en-US" dirty="0"/>
              <a:t>of your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Weather Channel (-3/3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Zero Purchases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Third Costliest in generating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CPA can’t be calculated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Purchases (x) and Average Spend (y).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Above average purchases, below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spending less and getting more purchases, that’s good!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Below average purchases, above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You’re spending more and getting less purchases, that’s bad!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Observation: </a:t>
            </a:r>
            <a:r>
              <a:rPr lang="en-US" dirty="0" err="1"/>
              <a:t>ZeeTVwell</a:t>
            </a:r>
            <a:r>
              <a:rPr lang="en-US" dirty="0"/>
              <a:t> above avg spend and on lower end of purchases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2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Lift (x) and Average Purchases (y)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Below average lift, yet above average purchases: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getting less lift, but more purchases despite it, that’s good!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Above average lift, below average purchases: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Despite increased traffic, these customers don’t seem to want your product, that’s bad!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graph is divided into four quadrants, sectioned off by Average Lift (x) and Average Spend (y). The size of each colored point corresponds to number of purchases made there.</a:t>
            </a: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Below average lift, above average spend: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You’re getting less lift for your buck, that’s bad!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Above average lift, below average spend: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You’re getting more lift for your buck, that’s good!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9B1A4-9BCA-0144-8B1F-0C65B083DB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EF57-F65F-3049-813B-5459078E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D6A8C-691E-9340-8192-CA7153C0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7A47-9D27-EF4E-97D3-C3D4836E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F011-CE84-C949-BE48-BEBF99B6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9E99-327F-E740-B1D4-7E1157A9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7D9A-E7F8-D145-8A6F-69D4287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A206-4C90-E943-A852-EC22BEF2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BABC-DC32-A749-8A05-7E1315C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6B20-8D4D-E340-9097-E0E78A5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914E-22AD-BF4E-AE73-8F7F6C0A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80860-D20B-7F46-84E4-6BA2CE19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A4F9-B50D-DA4C-A67F-2652EC15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C28C-6B1A-C04E-8304-CA0B542A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DF28-DD20-AD47-A282-185D0DF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8187-7CF4-1F46-9DE4-7D2F9CD3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E096-D354-DA4D-8E64-6099FDE9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BAD4-C7DA-C44E-B5A0-997F11F3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36EE-138D-8041-A544-F93A1C61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633-02D7-D64B-B3B8-44F9E61E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A63B-35C9-9E4A-A051-251D7BB0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FC99-E282-0243-9D9A-119B9F1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8180-57DE-FF44-B051-D1B3B1DA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ED14-9E8B-8C4D-AEF9-D5E2B6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CDAD-110D-AF4D-96A5-25BAB925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160-5B0A-504B-B33E-9EC006C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0B1-093F-0548-A172-15FB53CC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B2A2-1B30-AE43-8D42-1B10A37B8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83AE-8A04-B14A-91B5-A2200BB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A46B8-02F9-564F-923C-CB664A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C375-A864-DF47-93DE-83C7303B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C0A0-8A93-6249-918F-CD3E9CE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50F-0765-F24D-8147-82D32B98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EDAA-F6D4-B745-A44D-D4ED640F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1B5D9-1F8E-2549-91B4-5B31D3D2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00B-0928-7042-B5C7-6338189C9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A6CD8-6992-9A47-BD2D-CA3CFE6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71BC3-3834-8B43-9DD7-AEF91587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BF3C5-BBD4-484B-9FF3-51D609A6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C91F-6B74-5041-A8A2-E72BF179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B939-7B96-9742-99AF-CD17B33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10B1E-10CA-3849-BDCA-E5851249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6B0E4-DC42-F649-80F0-FEAD01AD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88EE-E0E1-C54A-BD2F-6840FDC3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4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0F15A-BCD7-404A-B661-C65CE5F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4270A5-901B-6945-A3E5-DFDE98EA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9E64-CDD0-D244-BA20-A16CA2E7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A4FF-EE60-1244-8AD2-2E5D6B56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47F-188C-3242-B748-EC24A8B0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BDF74-C6EB-1A45-B505-8B2AEA3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C-4455-4245-95A5-CDA600A9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EC4B8-0F6F-F140-A3FF-9BBE4B5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02930-CDA8-0C4C-B491-3FDFF5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227C-1C46-6E4E-93A6-60D6E68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2AFC0-33BE-6743-89A2-C05CD21F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C1AC9-08EB-944A-AF2D-E9E7B07D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9194-F80F-7D40-AA3D-2B89332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D65B-C8B4-1949-AA17-E88BE09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8D8-1846-6247-8ADB-11FF1B25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13DB5-5956-5346-BB56-D8AF4D48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FE9A5-1865-6C4C-9163-BE98D7DC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9AD0-A1DD-A347-A37A-C96897C67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D996-68CB-CC46-8422-8E5E59C29E9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303-5D2E-1645-B736-A345A06E3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E025-0C3D-2C48-A9DD-4823A4DA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7833-122A-BE46-8B53-5CE4DEC7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8CB6-5F7D-C34F-BE1F-D8AEFE18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962" y="3083234"/>
            <a:ext cx="9856076" cy="709448"/>
          </a:xfrm>
        </p:spPr>
        <p:txBody>
          <a:bodyPr>
            <a:normAutofit fontScale="90000"/>
          </a:bodyPr>
          <a:lstStyle/>
          <a:p>
            <a:r>
              <a:rPr lang="en-US" sz="4500" b="1" u="sng" dirty="0"/>
              <a:t>Anonymous Company - TV Campaign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6A90E-0083-B741-9200-493E9E5D3212}"/>
              </a:ext>
            </a:extLst>
          </p:cNvPr>
          <p:cNvSpPr txBox="1"/>
          <p:nvPr/>
        </p:nvSpPr>
        <p:spPr>
          <a:xfrm>
            <a:off x="0" y="6158077"/>
            <a:ext cx="159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Jonathan Papir</a:t>
            </a:r>
          </a:p>
          <a:p>
            <a:r>
              <a:rPr lang="en-US" dirty="0"/>
              <a:t>Date: 3-30-22</a:t>
            </a:r>
          </a:p>
        </p:txBody>
      </p:sp>
    </p:spTree>
    <p:extLst>
      <p:ext uri="{BB962C8B-B14F-4D97-AF65-F5344CB8AC3E}">
        <p14:creationId xmlns:p14="http://schemas.microsoft.com/office/powerpoint/2010/main" val="10618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60B145-BACD-FA47-8719-E20D836A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6" y="1012913"/>
            <a:ext cx="11119627" cy="5500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3BCC4F-FCD6-F045-9BDD-2A770061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786" y="419086"/>
            <a:ext cx="4276428" cy="61809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Spend vs. Purchases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69303-9722-2F44-8BF2-1319A74521CF}"/>
              </a:ext>
            </a:extLst>
          </p:cNvPr>
          <p:cNvSpPr txBox="1"/>
          <p:nvPr/>
        </p:nvSpPr>
        <p:spPr>
          <a:xfrm>
            <a:off x="1309586" y="1501562"/>
            <a:ext cx="2367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</a:t>
            </a:r>
          </a:p>
          <a:p>
            <a:r>
              <a:rPr lang="en-US" dirty="0">
                <a:solidFill>
                  <a:srgbClr val="00B050"/>
                </a:solidFill>
              </a:rPr>
              <a:t>Above avg purchases, below avg spend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FFFD7-5F4F-F548-B2C2-C0B1C5F353A0}"/>
              </a:ext>
            </a:extLst>
          </p:cNvPr>
          <p:cNvSpPr txBox="1"/>
          <p:nvPr/>
        </p:nvSpPr>
        <p:spPr>
          <a:xfrm>
            <a:off x="4363032" y="5475755"/>
            <a:ext cx="427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above avg spend, above avg purchases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CD3E59-BC70-0542-94D0-8562D251C05F}"/>
              </a:ext>
            </a:extLst>
          </p:cNvPr>
          <p:cNvSpPr txBox="1"/>
          <p:nvPr/>
        </p:nvSpPr>
        <p:spPr>
          <a:xfrm>
            <a:off x="418896" y="6513848"/>
            <a:ext cx="335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6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35B6-3D83-594C-9C53-BA63DA3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757" y="461431"/>
            <a:ext cx="3362485" cy="730250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Lift vs.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28326-9F0A-9C4E-888C-C4FAB178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610"/>
            <a:ext cx="11381510" cy="5630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99E86-6D80-0347-8949-975FAA016806}"/>
              </a:ext>
            </a:extLst>
          </p:cNvPr>
          <p:cNvSpPr txBox="1"/>
          <p:nvPr/>
        </p:nvSpPr>
        <p:spPr>
          <a:xfrm>
            <a:off x="727364" y="1381990"/>
            <a:ext cx="1558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purchases, below avg lift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6F41F-C426-7441-A67D-401639938FB3}"/>
              </a:ext>
            </a:extLst>
          </p:cNvPr>
          <p:cNvSpPr txBox="1"/>
          <p:nvPr/>
        </p:nvSpPr>
        <p:spPr>
          <a:xfrm>
            <a:off x="4114879" y="5401461"/>
            <a:ext cx="396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purchases, above avg lift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A4977-2175-294D-854F-01CE555BD032}"/>
              </a:ext>
            </a:extLst>
          </p:cNvPr>
          <p:cNvSpPr txBox="1"/>
          <p:nvPr/>
        </p:nvSpPr>
        <p:spPr>
          <a:xfrm>
            <a:off x="176645" y="6515100"/>
            <a:ext cx="427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</a:p>
        </p:txBody>
      </p:sp>
    </p:spTree>
    <p:extLst>
      <p:ext uri="{BB962C8B-B14F-4D97-AF65-F5344CB8AC3E}">
        <p14:creationId xmlns:p14="http://schemas.microsoft.com/office/powerpoint/2010/main" val="2172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F35-7B4E-F44F-8191-10ED8798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872" y="181697"/>
            <a:ext cx="3434255" cy="61335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Spend vs. Lift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0D866-2EFE-6D41-9E24-668831AAC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373"/>
            <a:ext cx="11844217" cy="6187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81DB4-0DE1-F943-B40F-EE0D891DE4A6}"/>
              </a:ext>
            </a:extLst>
          </p:cNvPr>
          <p:cNvSpPr txBox="1"/>
          <p:nvPr/>
        </p:nvSpPr>
        <p:spPr>
          <a:xfrm>
            <a:off x="1163782" y="1330036"/>
            <a:ext cx="2138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lift,</a:t>
            </a:r>
          </a:p>
          <a:p>
            <a:r>
              <a:rPr lang="en-US" dirty="0">
                <a:solidFill>
                  <a:srgbClr val="00B050"/>
                </a:solidFill>
              </a:rPr>
              <a:t>Below avg spend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AEEB2-45D5-5C40-9BDA-D043633B1D13}"/>
              </a:ext>
            </a:extLst>
          </p:cNvPr>
          <p:cNvSpPr txBox="1"/>
          <p:nvPr/>
        </p:nvSpPr>
        <p:spPr>
          <a:xfrm>
            <a:off x="4302334" y="5579918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lift, above avg spend</a:t>
            </a:r>
          </a:p>
        </p:txBody>
      </p:sp>
    </p:spTree>
    <p:extLst>
      <p:ext uri="{BB962C8B-B14F-4D97-AF65-F5344CB8AC3E}">
        <p14:creationId xmlns:p14="http://schemas.microsoft.com/office/powerpoint/2010/main" val="12121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6A24EBC-1465-5D4F-81F7-4CD3953F1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519" y="858837"/>
            <a:ext cx="11991109" cy="5633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D1D4FE-F9A8-6F42-8C0D-FD45565F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269" y="360073"/>
            <a:ext cx="6311462" cy="4987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u="sng" dirty="0"/>
              <a:t>Spend vs. Conversion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1B798-61B8-0E47-A84A-E05EE1188298}"/>
              </a:ext>
            </a:extLst>
          </p:cNvPr>
          <p:cNvSpPr txBox="1"/>
          <p:nvPr/>
        </p:nvSpPr>
        <p:spPr>
          <a:xfrm>
            <a:off x="96910" y="6492875"/>
            <a:ext cx="402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EAB5C1-3E3D-E64F-AA6E-CE43033DAA4C}"/>
              </a:ext>
            </a:extLst>
          </p:cNvPr>
          <p:cNvSpPr txBox="1"/>
          <p:nvPr/>
        </p:nvSpPr>
        <p:spPr>
          <a:xfrm>
            <a:off x="2249946" y="1250694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CNBC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52896C-4950-034C-B6C9-50B4E5309313}"/>
              </a:ext>
            </a:extLst>
          </p:cNvPr>
          <p:cNvSpPr txBox="1"/>
          <p:nvPr/>
        </p:nvSpPr>
        <p:spPr>
          <a:xfrm>
            <a:off x="2362867" y="1914307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Science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E17359-93AC-1240-A43F-15D2347BA9DB}"/>
              </a:ext>
            </a:extLst>
          </p:cNvPr>
          <p:cNvSpPr txBox="1"/>
          <p:nvPr/>
        </p:nvSpPr>
        <p:spPr>
          <a:xfrm>
            <a:off x="1286610" y="3587518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NFL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3F858-52C5-2540-BC6A-EF3B168FA220}"/>
              </a:ext>
            </a:extLst>
          </p:cNvPr>
          <p:cNvSpPr txBox="1"/>
          <p:nvPr/>
        </p:nvSpPr>
        <p:spPr>
          <a:xfrm>
            <a:off x="2110763" y="364838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History Channel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8B540B-D93F-E74F-B1B2-96882255C23F}"/>
              </a:ext>
            </a:extLst>
          </p:cNvPr>
          <p:cNvSpPr txBox="1"/>
          <p:nvPr/>
        </p:nvSpPr>
        <p:spPr>
          <a:xfrm>
            <a:off x="762267" y="3875238"/>
            <a:ext cx="1048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Spectrum Sports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346EB4-6698-6745-AE3C-F8640FFE9095}"/>
              </a:ext>
            </a:extLst>
          </p:cNvPr>
          <p:cNvSpPr txBox="1"/>
          <p:nvPr/>
        </p:nvSpPr>
        <p:spPr>
          <a:xfrm>
            <a:off x="2336579" y="325652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Comedy Central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7C0FF9-78DD-8748-9A0C-219FA24F4E07}"/>
              </a:ext>
            </a:extLst>
          </p:cNvPr>
          <p:cNvSpPr txBox="1"/>
          <p:nvPr/>
        </p:nvSpPr>
        <p:spPr>
          <a:xfrm>
            <a:off x="3136587" y="3833739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MSNBC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44C758-D2E7-164D-9AC8-40546E2B67AB}"/>
              </a:ext>
            </a:extLst>
          </p:cNvPr>
          <p:cNvSpPr txBox="1"/>
          <p:nvPr/>
        </p:nvSpPr>
        <p:spPr>
          <a:xfrm>
            <a:off x="9251731" y="441612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Willow TV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54518-56A8-7941-813F-47AFCF5D4CE8}"/>
              </a:ext>
            </a:extLst>
          </p:cNvPr>
          <p:cNvSpPr txBox="1"/>
          <p:nvPr/>
        </p:nvSpPr>
        <p:spPr>
          <a:xfrm>
            <a:off x="1443475" y="2812468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Turner Network Television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DA58B3-2F7F-844E-9C75-36120C07EE10}"/>
              </a:ext>
            </a:extLst>
          </p:cNvPr>
          <p:cNvSpPr txBox="1"/>
          <p:nvPr/>
        </p:nvSpPr>
        <p:spPr>
          <a:xfrm>
            <a:off x="5655291" y="4562734"/>
            <a:ext cx="1657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One America News Network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0C16BD-7861-2C4C-9CC5-E0252251F0B1}"/>
              </a:ext>
            </a:extLst>
          </p:cNvPr>
          <p:cNvSpPr txBox="1"/>
          <p:nvPr/>
        </p:nvSpPr>
        <p:spPr>
          <a:xfrm>
            <a:off x="5697131" y="510840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ZeeTV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A96BF-DBB5-6448-A198-062F0FF9071E}"/>
              </a:ext>
            </a:extLst>
          </p:cNvPr>
          <p:cNvSpPr txBox="1"/>
          <p:nvPr/>
        </p:nvSpPr>
        <p:spPr>
          <a:xfrm>
            <a:off x="3180767" y="5204672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Star Plus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CD47B3-EAD6-B648-9D2C-05D13831F520}"/>
              </a:ext>
            </a:extLst>
          </p:cNvPr>
          <p:cNvSpPr txBox="1"/>
          <p:nvPr/>
        </p:nvSpPr>
        <p:spPr>
          <a:xfrm>
            <a:off x="3814274" y="4170192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Dateline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E1D66-7058-2B41-9D95-48DDBC3462FE}"/>
              </a:ext>
            </a:extLst>
          </p:cNvPr>
          <p:cNvSpPr txBox="1"/>
          <p:nvPr/>
        </p:nvSpPr>
        <p:spPr>
          <a:xfrm>
            <a:off x="4319093" y="5450893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Above avg spend, below avg conversion rate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D4478C-8935-0941-8615-E4261CFEFECE}"/>
              </a:ext>
            </a:extLst>
          </p:cNvPr>
          <p:cNvSpPr txBox="1"/>
          <p:nvPr/>
        </p:nvSpPr>
        <p:spPr>
          <a:xfrm>
            <a:off x="687021" y="1557983"/>
            <a:ext cx="166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Below avg spend, above avg conversion rate</a:t>
            </a:r>
          </a:p>
        </p:txBody>
      </p:sp>
    </p:spTree>
    <p:extLst>
      <p:ext uri="{BB962C8B-B14F-4D97-AF65-F5344CB8AC3E}">
        <p14:creationId xmlns:p14="http://schemas.microsoft.com/office/powerpoint/2010/main" val="15984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71D-71FA-E749-ABC2-338EFE5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065" y="436418"/>
            <a:ext cx="8315870" cy="540327"/>
          </a:xfrm>
        </p:spPr>
        <p:txBody>
          <a:bodyPr>
            <a:noAutofit/>
          </a:bodyPr>
          <a:lstStyle/>
          <a:p>
            <a:pPr algn="ctr"/>
            <a:r>
              <a:rPr lang="en-US" sz="3400" u="sng" dirty="0"/>
              <a:t>Conversion Rate vs. Cost Per Acquisition (CPA)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0A1C9-7B75-414C-8D60-0E5F4A9E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8" y="976745"/>
            <a:ext cx="12245355" cy="553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5292A-4C62-8C41-AB8E-C222EDCE84E4}"/>
              </a:ext>
            </a:extLst>
          </p:cNvPr>
          <p:cNvSpPr txBox="1"/>
          <p:nvPr/>
        </p:nvSpPr>
        <p:spPr>
          <a:xfrm>
            <a:off x="95224" y="6515100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ZeeTV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Star Plus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CF06F-D372-794B-BDE5-676039031DB5}"/>
              </a:ext>
            </a:extLst>
          </p:cNvPr>
          <p:cNvSpPr txBox="1"/>
          <p:nvPr/>
        </p:nvSpPr>
        <p:spPr>
          <a:xfrm>
            <a:off x="4655127" y="5511923"/>
            <a:ext cx="471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conversion rate, below avg CPA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DA2E-1C2D-F643-8A5E-01A3F3527C34}"/>
              </a:ext>
            </a:extLst>
          </p:cNvPr>
          <p:cNvSpPr txBox="1"/>
          <p:nvPr/>
        </p:nvSpPr>
        <p:spPr>
          <a:xfrm>
            <a:off x="2585630" y="1257300"/>
            <a:ext cx="1974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conversion rate, above avg CPA</a:t>
            </a:r>
          </a:p>
        </p:txBody>
      </p:sp>
    </p:spTree>
    <p:extLst>
      <p:ext uri="{BB962C8B-B14F-4D97-AF65-F5344CB8AC3E}">
        <p14:creationId xmlns:p14="http://schemas.microsoft.com/office/powerpoint/2010/main" val="335238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234B-5F60-F042-8B4B-5A2C00C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712" y="130054"/>
            <a:ext cx="7632576" cy="655711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Conversion Rate vs. Cost Per Visitor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665B8-3BAF-174B-950B-35F0347D5573}"/>
              </a:ext>
            </a:extLst>
          </p:cNvPr>
          <p:cNvSpPr txBox="1"/>
          <p:nvPr/>
        </p:nvSpPr>
        <p:spPr>
          <a:xfrm>
            <a:off x="0" y="6488668"/>
            <a:ext cx="637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Observations: </a:t>
            </a:r>
            <a:r>
              <a:rPr lang="en-US" dirty="0">
                <a:solidFill>
                  <a:srgbClr val="00B050"/>
                </a:solidFill>
              </a:rPr>
              <a:t>CNBC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CNN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CNBC World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50822-B5A9-9242-94F5-43A7C248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65"/>
            <a:ext cx="12192000" cy="5728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FB150-5F4E-6641-A99E-0E8ADE3BC4D9}"/>
              </a:ext>
            </a:extLst>
          </p:cNvPr>
          <p:cNvSpPr txBox="1"/>
          <p:nvPr/>
        </p:nvSpPr>
        <p:spPr>
          <a:xfrm>
            <a:off x="1059873" y="1143000"/>
            <a:ext cx="189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Bad: Below avg conversion rate, above avg cost per visitor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78F85-9E41-9B48-BCF3-538856BA6037}"/>
              </a:ext>
            </a:extLst>
          </p:cNvPr>
          <p:cNvSpPr txBox="1"/>
          <p:nvPr/>
        </p:nvSpPr>
        <p:spPr>
          <a:xfrm>
            <a:off x="4852555" y="5465618"/>
            <a:ext cx="576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Good: Above avg conversion rate, below avg cost per visitor</a:t>
            </a:r>
          </a:p>
        </p:txBody>
      </p:sp>
    </p:spTree>
    <p:extLst>
      <p:ext uri="{BB962C8B-B14F-4D97-AF65-F5344CB8AC3E}">
        <p14:creationId xmlns:p14="http://schemas.microsoft.com/office/powerpoint/2010/main" val="23407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FAF5-CD60-8946-B298-2AF2941F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443"/>
            <a:ext cx="10515600" cy="703552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Some Channels have no spend, but high purchases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0F984-1787-1B4B-B950-A83B69091E23}"/>
              </a:ext>
            </a:extLst>
          </p:cNvPr>
          <p:cNvSpPr txBox="1"/>
          <p:nvPr/>
        </p:nvSpPr>
        <p:spPr>
          <a:xfrm>
            <a:off x="8510154" y="1720840"/>
            <a:ext cx="3681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High Performers: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Fox News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Way ahead </a:t>
            </a:r>
            <a:r>
              <a:rPr lang="en-US" dirty="0"/>
              <a:t>of average number of purchases from channels with spending (19 channels).</a:t>
            </a:r>
          </a:p>
          <a:p>
            <a:endParaRPr lang="en-US" dirty="0"/>
          </a:p>
          <a:p>
            <a:r>
              <a:rPr lang="en-US" b="1" u="sng" dirty="0"/>
              <a:t>Decent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Aapka</a:t>
            </a:r>
            <a:r>
              <a:rPr lang="en-US" dirty="0">
                <a:solidFill>
                  <a:srgbClr val="00B0F0"/>
                </a:solidFill>
              </a:rPr>
              <a:t> Colors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Beat average number of purchases from channels on exit survey (30 channels).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793EB2-53BE-5040-BFD2-43F12BFD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2995"/>
            <a:ext cx="8274156" cy="569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C3A1-42B3-D74D-9183-27D9A7B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new information have we gained?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66F1A2-14E3-694C-AE95-23D45BF5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20910"/>
              </p:ext>
            </p:extLst>
          </p:nvPr>
        </p:nvGraphicFramePr>
        <p:xfrm>
          <a:off x="838200" y="1690688"/>
          <a:ext cx="10515600" cy="411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25660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25633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0466834"/>
                    </a:ext>
                  </a:extLst>
                </a:gridCol>
              </a:tblGrid>
              <a:tr h="8003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great…</a:t>
                      </a:r>
                    </a:p>
                    <a:p>
                      <a:pPr algn="ctr"/>
                      <a:r>
                        <a:rPr lang="en-US" dirty="0"/>
                        <a:t>Performed well in at least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…the good…</a:t>
                      </a:r>
                    </a:p>
                    <a:p>
                      <a:pPr algn="ctr"/>
                      <a:r>
                        <a:rPr lang="en-US" dirty="0"/>
                        <a:t>Performed well in 2/6 or 3/6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…and the bad…</a:t>
                      </a:r>
                    </a:p>
                    <a:p>
                      <a:pPr algn="ctr"/>
                      <a:r>
                        <a:rPr lang="en-US" dirty="0"/>
                        <a:t>Performed poorly in 4/6 </a:t>
                      </a:r>
                    </a:p>
                    <a:p>
                      <a:pPr algn="ctr"/>
                      <a:r>
                        <a:rPr lang="en-US" dirty="0"/>
                        <a:t>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32756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en-US" dirty="0"/>
                        <a:t>CNBC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History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ZeeTV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7373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en-US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Plus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10963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Turner Network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61419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2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754"/>
            <a:ext cx="10515600" cy="667808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spend more money?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608AA-8DA3-6E4C-979B-240703265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7868"/>
              </p:ext>
            </p:extLst>
          </p:nvPr>
        </p:nvGraphicFramePr>
        <p:xfrm>
          <a:off x="838200" y="1499080"/>
          <a:ext cx="10515600" cy="458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682">
                  <a:extLst>
                    <a:ext uri="{9D8B030D-6E8A-4147-A177-3AD203B41FA5}">
                      <a16:colId xmlns:a16="http://schemas.microsoft.com/office/drawing/2014/main" val="888006799"/>
                    </a:ext>
                  </a:extLst>
                </a:gridCol>
                <a:gridCol w="4166754">
                  <a:extLst>
                    <a:ext uri="{9D8B030D-6E8A-4147-A177-3AD203B41FA5}">
                      <a16:colId xmlns:a16="http://schemas.microsoft.com/office/drawing/2014/main" val="3377913618"/>
                    </a:ext>
                  </a:extLst>
                </a:gridCol>
                <a:gridCol w="2937164">
                  <a:extLst>
                    <a:ext uri="{9D8B030D-6E8A-4147-A177-3AD203B41FA5}">
                      <a16:colId xmlns:a16="http://schemas.microsoft.com/office/drawing/2014/main" val="3760550312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Honorable Mentions</a:t>
                      </a:r>
                    </a:p>
                    <a:p>
                      <a:pPr algn="ctr"/>
                      <a:r>
                        <a:rPr lang="en-US" dirty="0"/>
                        <a:t>(Performed well in at least 2 scatter plots)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Channels with no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43692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CNBC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5/6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History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Fox News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5.9%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521273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MSNBC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Turner Network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Aapka</a:t>
                      </a:r>
                      <a:r>
                        <a:rPr lang="en-US" dirty="0"/>
                        <a:t> Colors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2.5%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05563"/>
                  </a:ext>
                </a:extLst>
              </a:tr>
              <a:tr h="131408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/>
                        <a:t>CNN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top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well in 2/6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NFL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HGTV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2.5% of all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5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8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49-31CE-AA49-9438-02A6376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2"/>
            <a:ext cx="10515600" cy="745115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/>
              <a:t>Recommendation: Which networks to cut spending?</a:t>
            </a:r>
            <a:endParaRPr lang="en-US" sz="3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882316-BB83-3045-80CE-73BBE7306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39907"/>
              </p:ext>
            </p:extLst>
          </p:nvPr>
        </p:nvGraphicFramePr>
        <p:xfrm>
          <a:off x="838200" y="1430916"/>
          <a:ext cx="10515600" cy="463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81081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6943928"/>
                    </a:ext>
                  </a:extLst>
                </a:gridCol>
              </a:tblGrid>
              <a:tr h="40827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Cut spending ASAP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Consider cutting spending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79680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The Weather Channel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all three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Bloomberg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2/6 scatter plots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3159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CNBC World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2/3 metrics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1920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 err="1"/>
                        <a:t>ZeeTV</a:t>
                      </a:r>
                      <a:endParaRPr lang="en-US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58056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/>
                        <a:t>Star Plus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Performed poorly in 4/6 scatter plots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02948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dirty="0"/>
                        <a:t>Comedy Central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bottom 5 for 2/3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3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79D5-E7B5-1948-A619-5FF75327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Total purchases:  236</a:t>
            </a:r>
          </a:p>
          <a:p>
            <a:pPr lvl="1"/>
            <a:r>
              <a:rPr lang="en-US" dirty="0"/>
              <a:t>236 purchases over 28 distinct channels.</a:t>
            </a:r>
          </a:p>
          <a:p>
            <a:pPr lvl="1"/>
            <a:r>
              <a:rPr lang="en-US" dirty="0"/>
              <a:t>61 purchases from 13 channels that had no spend. </a:t>
            </a:r>
          </a:p>
          <a:p>
            <a:pPr lvl="2"/>
            <a:r>
              <a:rPr lang="en-US" dirty="0"/>
              <a:t>3 purchases from “blank”; 13 purchases from other.</a:t>
            </a:r>
          </a:p>
          <a:p>
            <a:pPr lvl="1"/>
            <a:r>
              <a:rPr lang="en-US" dirty="0"/>
              <a:t>Average: 9 purchases per channel.</a:t>
            </a:r>
          </a:p>
          <a:p>
            <a:r>
              <a:rPr lang="en-US" b="1" dirty="0"/>
              <a:t>Total Spend: $221,436.84</a:t>
            </a:r>
          </a:p>
          <a:p>
            <a:pPr lvl="1"/>
            <a:r>
              <a:rPr lang="en-US" dirty="0"/>
              <a:t>$1265.35 average cost per acquisition.</a:t>
            </a:r>
          </a:p>
          <a:p>
            <a:pPr lvl="1"/>
            <a:r>
              <a:rPr lang="en-US" dirty="0"/>
              <a:t>$10.81 average cost to bring one visitor to your website.</a:t>
            </a:r>
          </a:p>
          <a:p>
            <a:r>
              <a:rPr lang="en-US" b="1" dirty="0"/>
              <a:t>Total Lift: 20,487 visitors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A7B78F-5829-5B49-A858-0350F552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8" y="681037"/>
            <a:ext cx="10515600" cy="666586"/>
          </a:xfrm>
        </p:spPr>
        <p:txBody>
          <a:bodyPr>
            <a:normAutofit fontScale="90000"/>
          </a:bodyPr>
          <a:lstStyle/>
          <a:p>
            <a:pPr algn="ctr"/>
            <a:br>
              <a:rPr lang="en-US" u="sng" dirty="0"/>
            </a:br>
            <a:r>
              <a:rPr lang="en-US" u="sng" dirty="0"/>
              <a:t>Establishing a baseline: Overall Metrics</a:t>
            </a:r>
            <a:br>
              <a:rPr lang="en-US" u="sng" dirty="0"/>
            </a:b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873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BD9C-B189-DB4D-804E-F5212D8F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143" y="324986"/>
            <a:ext cx="8390857" cy="815445"/>
          </a:xfrm>
        </p:spPr>
        <p:txBody>
          <a:bodyPr>
            <a:normAutofit/>
          </a:bodyPr>
          <a:lstStyle/>
          <a:p>
            <a:r>
              <a:rPr lang="en-US" sz="4000" u="sng" dirty="0"/>
              <a:t>How can the exit survey be improved?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23A2AF-352B-984B-96E3-E3AB4F99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7036"/>
            <a:ext cx="3801143" cy="6803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58011-D1B5-6E40-8BAE-CFC5BF12DA6C}"/>
              </a:ext>
            </a:extLst>
          </p:cNvPr>
          <p:cNvSpPr txBox="1"/>
          <p:nvPr/>
        </p:nvSpPr>
        <p:spPr>
          <a:xfrm>
            <a:off x="4025610" y="1443841"/>
            <a:ext cx="7941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channels that you haven’t spent money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CBS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ESPN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Fox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FYI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HGTV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Oprah Winfrey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Other</a:t>
            </a:r>
            <a:r>
              <a:rPr lang="en-US" dirty="0"/>
              <a:t>:______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customer marks Other, it gives us just as much information as if they had left this question blank.  It’s unnecessary to have two different choices that yield the same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customer chooses ”TV Commercial,” force them to choose a TV 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 few more questions on demographics, such as age or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9EC9A-579A-F046-92F5-1F085197AC4A}"/>
              </a:ext>
            </a:extLst>
          </p:cNvPr>
          <p:cNvSpPr/>
          <p:nvPr/>
        </p:nvSpPr>
        <p:spPr>
          <a:xfrm>
            <a:off x="437531" y="2770909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75007-52F2-B74F-BEB5-FC9CC9D09737}"/>
              </a:ext>
            </a:extLst>
          </p:cNvPr>
          <p:cNvSpPr/>
          <p:nvPr/>
        </p:nvSpPr>
        <p:spPr>
          <a:xfrm>
            <a:off x="437531" y="6206836"/>
            <a:ext cx="2926080" cy="2597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429AF-0E52-0249-B2F2-804081E8D458}"/>
              </a:ext>
            </a:extLst>
          </p:cNvPr>
          <p:cNvSpPr/>
          <p:nvPr/>
        </p:nvSpPr>
        <p:spPr>
          <a:xfrm>
            <a:off x="437531" y="3914706"/>
            <a:ext cx="2926080" cy="1890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FA362D-C9EE-664E-9FE8-C65B9CE23591}"/>
              </a:ext>
            </a:extLst>
          </p:cNvPr>
          <p:cNvSpPr/>
          <p:nvPr/>
        </p:nvSpPr>
        <p:spPr>
          <a:xfrm>
            <a:off x="437531" y="4103737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0DC8B-2AFA-7A40-B66E-EB6B979FEBA4}"/>
              </a:ext>
            </a:extLst>
          </p:cNvPr>
          <p:cNvSpPr/>
          <p:nvPr/>
        </p:nvSpPr>
        <p:spPr>
          <a:xfrm>
            <a:off x="437531" y="4328200"/>
            <a:ext cx="2926080" cy="1890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A5C816-6FD2-4D4E-B0F6-76A4DF70191A}"/>
              </a:ext>
            </a:extLst>
          </p:cNvPr>
          <p:cNvSpPr/>
          <p:nvPr/>
        </p:nvSpPr>
        <p:spPr>
          <a:xfrm>
            <a:off x="437531" y="4694477"/>
            <a:ext cx="2926080" cy="22446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1ED70-7AE2-384C-8EAA-8D1336766B49}"/>
              </a:ext>
            </a:extLst>
          </p:cNvPr>
          <p:cNvSpPr/>
          <p:nvPr/>
        </p:nvSpPr>
        <p:spPr>
          <a:xfrm>
            <a:off x="437531" y="4918941"/>
            <a:ext cx="2926080" cy="141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EAACA-AE68-244A-A8DB-6E43C39EEA3F}"/>
              </a:ext>
            </a:extLst>
          </p:cNvPr>
          <p:cNvSpPr/>
          <p:nvPr/>
        </p:nvSpPr>
        <p:spPr>
          <a:xfrm>
            <a:off x="437531" y="5301928"/>
            <a:ext cx="2926080" cy="14181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12526-3230-4F4E-B373-1A833416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76" y="3107066"/>
            <a:ext cx="10920248" cy="643868"/>
          </a:xfrm>
        </p:spPr>
        <p:txBody>
          <a:bodyPr>
            <a:normAutofit/>
          </a:bodyPr>
          <a:lstStyle/>
          <a:p>
            <a:r>
              <a:rPr lang="en-US" sz="3600" u="sng" dirty="0"/>
              <a:t>How much does it cost to acquire a customer through TV?</a:t>
            </a:r>
          </a:p>
        </p:txBody>
      </p:sp>
    </p:spTree>
    <p:extLst>
      <p:ext uri="{BB962C8B-B14F-4D97-AF65-F5344CB8AC3E}">
        <p14:creationId xmlns:p14="http://schemas.microsoft.com/office/powerpoint/2010/main" val="424683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E25322-517F-C746-A082-D270CF7606DD}"/>
              </a:ext>
            </a:extLst>
          </p:cNvPr>
          <p:cNvSpPr txBox="1"/>
          <p:nvPr/>
        </p:nvSpPr>
        <p:spPr>
          <a:xfrm>
            <a:off x="1223958" y="428380"/>
            <a:ext cx="1008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Purchases, Spend, and Lift – Top and Bottom 5 Channels – Recurring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56512-5355-BF43-8BD1-6E36DC594293}"/>
              </a:ext>
            </a:extLst>
          </p:cNvPr>
          <p:cNvSpPr txBox="1"/>
          <p:nvPr/>
        </p:nvSpPr>
        <p:spPr>
          <a:xfrm>
            <a:off x="9999909" y="1379577"/>
            <a:ext cx="21920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Key results</a:t>
            </a:r>
            <a:r>
              <a:rPr lang="en-US" sz="1400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Highest</a:t>
            </a:r>
            <a:r>
              <a:rPr lang="en-US" sz="1400" dirty="0"/>
              <a:t> ranking in at least two of three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Willow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One America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ZeeTV</a:t>
            </a:r>
            <a:endParaRPr lang="en-US" sz="14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MSNBC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Lowest</a:t>
            </a:r>
            <a:r>
              <a:rPr lang="en-US" sz="1400" dirty="0"/>
              <a:t> ranking in at least two of three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Fox 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CNBC 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Comedy Central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Bloomberg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Turner Network TV (TNT)</a:t>
            </a:r>
          </a:p>
          <a:p>
            <a:pPr lvl="1"/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Low spend could be causing low purchases and lift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FAD3E-A61C-1D43-8F81-A7CF6858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6" y="1325835"/>
            <a:ext cx="3109542" cy="5535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BEE6-DD6A-C54D-8ACA-6DC75E4ED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632" y="1325835"/>
            <a:ext cx="3099915" cy="553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02CE8F-E61D-EB42-9F0C-129E3E067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626" y="1325835"/>
            <a:ext cx="3157678" cy="55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97368"/>
            <a:ext cx="11099446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Cost efficiency – Cost Per Visitor Per Network (Spend/Lift)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DEC32-9657-BB44-B537-0B83B701CB1A}"/>
              </a:ext>
            </a:extLst>
          </p:cNvPr>
          <p:cNvSpPr txBox="1"/>
          <p:nvPr/>
        </p:nvSpPr>
        <p:spPr>
          <a:xfrm>
            <a:off x="7567926" y="996155"/>
            <a:ext cx="4077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One America News Network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Visitor (Total Spend / Total Lift): $10.81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Weather Channel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C6DB8-76EF-2841-B952-62F9B09E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155"/>
            <a:ext cx="3262927" cy="580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705D0-4CB1-6140-B92D-987B72A8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648" y="996155"/>
            <a:ext cx="3150105" cy="586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3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278"/>
            <a:ext cx="12192000" cy="721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 u="sng" dirty="0"/>
              <a:t>Cost efficiency – Cost Per Acquisition (CPA) Per Network (Spend/Purchases)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049813" y="6550612"/>
            <a:ext cx="5271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had </a:t>
            </a:r>
            <a:r>
              <a:rPr lang="en-US" sz="1000" b="1" dirty="0"/>
              <a:t>zero</a:t>
            </a:r>
            <a:r>
              <a:rPr lang="en-US" sz="1000" dirty="0"/>
              <a:t> purchases and calculating CPA isn’t possible.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DEDC0-83E0-4D4C-BCEB-2FE8D5D975CA}"/>
              </a:ext>
            </a:extLst>
          </p:cNvPr>
          <p:cNvSpPr txBox="1"/>
          <p:nvPr/>
        </p:nvSpPr>
        <p:spPr>
          <a:xfrm>
            <a:off x="7548726" y="829387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WillowTV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MSNBC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Cost Per Acquisition (Total Spend / Total Purchases): $1265.35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Comedy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CNBC World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A55-4806-1542-BB9B-19545D6A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47" y="824402"/>
            <a:ext cx="3181025" cy="5977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E6F8D5-6826-F849-9187-FC58288A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19" y="824402"/>
            <a:ext cx="3536213" cy="60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3564-4406-9348-8420-CC0C3849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278" y="105156"/>
            <a:ext cx="10971174" cy="721109"/>
          </a:xfrm>
        </p:spPr>
        <p:txBody>
          <a:bodyPr>
            <a:normAutofit/>
          </a:bodyPr>
          <a:lstStyle/>
          <a:p>
            <a:pPr algn="ctr"/>
            <a:r>
              <a:rPr lang="en-US" sz="3400" b="1" u="sng" dirty="0"/>
              <a:t>Conversion Rate Per Network (Purchases/Lift)%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A817D-60F6-D347-B046-BCC013E7B6AD}"/>
              </a:ext>
            </a:extLst>
          </p:cNvPr>
          <p:cNvSpPr txBox="1"/>
          <p:nvPr/>
        </p:nvSpPr>
        <p:spPr>
          <a:xfrm>
            <a:off x="7439656" y="6515101"/>
            <a:ext cx="4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Note: Weather Channel and CNBC World are dead last in Conversion Rate because both had </a:t>
            </a:r>
            <a:r>
              <a:rPr lang="en-US" sz="1000" b="1" dirty="0"/>
              <a:t>zero</a:t>
            </a:r>
            <a:r>
              <a:rPr lang="en-US" sz="1000" dirty="0"/>
              <a:t> purchases.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3A619-8AF2-1F41-990C-8EE690E1BD5C}"/>
              </a:ext>
            </a:extLst>
          </p:cNvPr>
          <p:cNvSpPr txBox="1"/>
          <p:nvPr/>
        </p:nvSpPr>
        <p:spPr>
          <a:xfrm>
            <a:off x="7439656" y="846813"/>
            <a:ext cx="407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High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CNBC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Key Benchmark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Average Conversion Rate (Total Purchases / Total Lift): 0.9%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Low Performers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Weather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CNBC World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43844-506B-B145-BF59-51B00C9D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396"/>
            <a:ext cx="3100649" cy="5826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15D0E6-5C44-B44B-84C6-3D4E0BFC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576" y="846813"/>
            <a:ext cx="2979153" cy="603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CE36-81B4-E44D-A0F9-5DE20B0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89"/>
            <a:ext cx="10515599" cy="722696"/>
          </a:xfrm>
        </p:spPr>
        <p:txBody>
          <a:bodyPr/>
          <a:lstStyle/>
          <a:p>
            <a:pPr algn="ctr"/>
            <a:r>
              <a:rPr lang="en-US" u="sng" dirty="0"/>
              <a:t>What have we learned so far?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F166E1-5891-1B48-80AF-8A635B0E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53565"/>
              </p:ext>
            </p:extLst>
          </p:nvPr>
        </p:nvGraphicFramePr>
        <p:xfrm>
          <a:off x="838198" y="1839191"/>
          <a:ext cx="10515600" cy="46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19493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09003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164672"/>
                    </a:ext>
                  </a:extLst>
                </a:gridCol>
              </a:tblGrid>
              <a:tr h="9398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good…</a:t>
                      </a:r>
                    </a:p>
                    <a:p>
                      <a:pPr algn="ctr"/>
                      <a:r>
                        <a:rPr lang="en-US" dirty="0"/>
                        <a:t>In top 5 for 2/3 of your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…the bad…</a:t>
                      </a:r>
                    </a:p>
                    <a:p>
                      <a:pPr algn="ctr"/>
                      <a:r>
                        <a:rPr lang="en-US" dirty="0"/>
                        <a:t>In bottom 5 for 2/3 of your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…and the ugly…</a:t>
                      </a:r>
                    </a:p>
                    <a:p>
                      <a:pPr algn="ctr"/>
                      <a:r>
                        <a:rPr lang="en-US" dirty="0"/>
                        <a:t>In bottom 5 for all three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43660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 err="1"/>
                        <a:t>WillowTV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Comedy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Weather Channel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60239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MSNBC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CNBC World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Zero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550689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34784"/>
                  </a:ext>
                </a:extLst>
              </a:tr>
              <a:tr h="939824">
                <a:tc>
                  <a:txBody>
                    <a:bodyPr/>
                    <a:lstStyle/>
                    <a:p>
                      <a:r>
                        <a:rPr lang="en-US" dirty="0"/>
                        <a:t>CNBC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3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B90-FE94-954B-A305-6ACE37FD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else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97857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2429</Words>
  <Application>Microsoft Macintosh PowerPoint</Application>
  <PresentationFormat>Widescreen</PresentationFormat>
  <Paragraphs>453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Anonymous Company - TV Campaign Report</vt:lpstr>
      <vt:lpstr> Establishing a baseline: Overall Metrics </vt:lpstr>
      <vt:lpstr>How much does it cost to acquire a customer through TV?</vt:lpstr>
      <vt:lpstr>PowerPoint Presentation</vt:lpstr>
      <vt:lpstr>Cost efficiency – Cost Per Visitor Per Network (Spend/Lift)</vt:lpstr>
      <vt:lpstr>Cost efficiency – Cost Per Acquisition (CPA) Per Network (Spend/Purchases)</vt:lpstr>
      <vt:lpstr>Conversion Rate Per Network (Purchases/Lift)%</vt:lpstr>
      <vt:lpstr>What have we learned so far?</vt:lpstr>
      <vt:lpstr>What else can we learn?</vt:lpstr>
      <vt:lpstr>Spend vs. Purchases</vt:lpstr>
      <vt:lpstr>Lift vs. Purchases</vt:lpstr>
      <vt:lpstr>Spend vs. Lift</vt:lpstr>
      <vt:lpstr>Spend vs. Conversion Rate</vt:lpstr>
      <vt:lpstr>Conversion Rate vs. Cost Per Acquisition (CPA)</vt:lpstr>
      <vt:lpstr>Conversion Rate vs. Cost Per Visitor</vt:lpstr>
      <vt:lpstr>Some Channels have no spend, but high purchases</vt:lpstr>
      <vt:lpstr>What new information have we gained?</vt:lpstr>
      <vt:lpstr>Recommendation: Which networks to spend more money?</vt:lpstr>
      <vt:lpstr>Recommendation: Which networks to cut spending?</vt:lpstr>
      <vt:lpstr>How can the exit survey be improved?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XYZ - TV Campaign Report</dc:title>
  <dc:creator>jonathan papir</dc:creator>
  <cp:lastModifiedBy>jonathan papir</cp:lastModifiedBy>
  <cp:revision>247</cp:revision>
  <dcterms:created xsi:type="dcterms:W3CDTF">2022-03-20T03:51:47Z</dcterms:created>
  <dcterms:modified xsi:type="dcterms:W3CDTF">2022-04-16T22:35:46Z</dcterms:modified>
</cp:coreProperties>
</file>