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9" r:id="rId4"/>
    <p:sldId id="276" r:id="rId5"/>
    <p:sldId id="280" r:id="rId6"/>
    <p:sldId id="273" r:id="rId7"/>
    <p:sldId id="281" r:id="rId8"/>
    <p:sldId id="274" r:id="rId9"/>
    <p:sldId id="282" r:id="rId10"/>
    <p:sldId id="275" r:id="rId11"/>
    <p:sldId id="283" r:id="rId12"/>
    <p:sldId id="272" r:id="rId13"/>
    <p:sldId id="277" r:id="rId14"/>
    <p:sldId id="258" r:id="rId15"/>
    <p:sldId id="262" r:id="rId16"/>
    <p:sldId id="261" r:id="rId17"/>
    <p:sldId id="263" r:id="rId18"/>
    <p:sldId id="264" r:id="rId19"/>
    <p:sldId id="265" r:id="rId20"/>
    <p:sldId id="271" r:id="rId21"/>
    <p:sldId id="278" r:id="rId22"/>
    <p:sldId id="259" r:id="rId23"/>
    <p:sldId id="266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03AE-EEF3-CB44-8035-56DBB7AED45D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9B1A4-9BCA-0144-8B1F-0C65B083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962" y="3074276"/>
            <a:ext cx="9856076" cy="709448"/>
          </a:xfrm>
        </p:spPr>
        <p:txBody>
          <a:bodyPr>
            <a:normAutofit/>
          </a:bodyPr>
          <a:lstStyle/>
          <a:p>
            <a:r>
              <a:rPr lang="en-US" sz="4500" b="1" u="sng" dirty="0"/>
              <a:t>Company XYZ - TV Campaign Report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6380251" y="6611779"/>
            <a:ext cx="581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1E8B8-98D8-E545-9CDF-5AA308BB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41" y="785396"/>
            <a:ext cx="2756138" cy="5721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/>
              <a:t>CNN and CNBC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The Weather Channel and CNBC World 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570F8-FC04-4044-8442-3B6B826B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265"/>
            <a:ext cx="3249950" cy="57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6380251" y="6611779"/>
            <a:ext cx="581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Overall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Weather Channel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43844-506B-B145-BF59-51B00C9D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396"/>
            <a:ext cx="3100649" cy="5826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5E6CA-06B7-154E-AC9B-B1EA20E1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27" y="785395"/>
            <a:ext cx="2847329" cy="58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E36-81B4-E44D-A0F9-5DE20B0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89"/>
            <a:ext cx="10515599" cy="722696"/>
          </a:xfrm>
        </p:spPr>
        <p:txBody>
          <a:bodyPr/>
          <a:lstStyle/>
          <a:p>
            <a:pPr algn="ctr"/>
            <a:r>
              <a:rPr lang="en-US" u="sng" dirty="0"/>
              <a:t>What have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8095-26D0-2C43-BC5C-356E98C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682067" cy="48013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b="1" u="sng" dirty="0"/>
              <a:t>The good</a:t>
            </a:r>
          </a:p>
          <a:p>
            <a:pPr marL="0" indent="0">
              <a:buNone/>
            </a:pPr>
            <a:r>
              <a:rPr lang="en-US" sz="1800" dirty="0"/>
              <a:t>In the top 5 for 2/3 of your metrics:</a:t>
            </a:r>
          </a:p>
          <a:p>
            <a:r>
              <a:rPr lang="en-US" sz="1800" dirty="0" err="1"/>
              <a:t>WillowTV</a:t>
            </a:r>
            <a:r>
              <a:rPr lang="en-US" sz="1800" dirty="0"/>
              <a:t> (+2/3 metrics)</a:t>
            </a:r>
          </a:p>
          <a:p>
            <a:pPr lvl="1"/>
            <a:r>
              <a:rPr lang="en-US" sz="1800" dirty="0"/>
              <a:t>Highest Spend Overall</a:t>
            </a:r>
          </a:p>
          <a:p>
            <a:pPr lvl="1"/>
            <a:r>
              <a:rPr lang="en-US" sz="1800" dirty="0"/>
              <a:t>Highest Lift Overall</a:t>
            </a:r>
          </a:p>
          <a:p>
            <a:pPr lvl="1"/>
            <a:r>
              <a:rPr lang="en-US" sz="1800" dirty="0"/>
              <a:t>Highest Purchases Overall</a:t>
            </a:r>
          </a:p>
          <a:p>
            <a:r>
              <a:rPr lang="en-US" sz="1800" dirty="0"/>
              <a:t>MSNBC (+2/3 metrics)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r>
              <a:rPr lang="en-US" sz="1800" dirty="0"/>
              <a:t>CNN (+2/3 metrics)</a:t>
            </a:r>
          </a:p>
          <a:p>
            <a:pPr lvl="1"/>
            <a:r>
              <a:rPr lang="en-US" sz="1800" dirty="0"/>
              <a:t>Second highest purchases</a:t>
            </a:r>
          </a:p>
          <a:p>
            <a:r>
              <a:rPr lang="en-US" sz="1800" dirty="0"/>
              <a:t>CNBC (+2/3 metrics)</a:t>
            </a:r>
          </a:p>
          <a:p>
            <a:pPr lvl="1"/>
            <a:r>
              <a:rPr lang="en-US" sz="1800" dirty="0"/>
              <a:t>Fourth Highest purchases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56262-6856-3A43-8D06-951639AC148D}"/>
              </a:ext>
            </a:extLst>
          </p:cNvPr>
          <p:cNvSpPr txBox="1"/>
          <p:nvPr/>
        </p:nvSpPr>
        <p:spPr>
          <a:xfrm>
            <a:off x="6671732" y="1253331"/>
            <a:ext cx="46820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/>
              <a:t>The bad</a:t>
            </a:r>
            <a:endParaRPr lang="en-US" sz="2600" dirty="0"/>
          </a:p>
          <a:p>
            <a:r>
              <a:rPr lang="en-US" dirty="0"/>
              <a:t>In the bottom 5 for 2/3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Central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costliest in generating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purchases, but high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endParaRPr lang="en-US" dirty="0"/>
          </a:p>
          <a:p>
            <a:r>
              <a:rPr lang="en-US" dirty="0"/>
              <a:t>In the bottom 5 for </a:t>
            </a:r>
            <a:r>
              <a:rPr lang="en-US" i="1" dirty="0"/>
              <a:t>all three </a:t>
            </a:r>
            <a:r>
              <a:rPr lang="en-US" dirty="0"/>
              <a:t>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Weather Channel (-3/3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Costliest in generating lift</a:t>
            </a:r>
          </a:p>
        </p:txBody>
      </p:sp>
    </p:spTree>
    <p:extLst>
      <p:ext uri="{BB962C8B-B14F-4D97-AF65-F5344CB8AC3E}">
        <p14:creationId xmlns:p14="http://schemas.microsoft.com/office/powerpoint/2010/main" val="181633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B90-FE94-954B-A305-6ACE37F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else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97857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56" y="365125"/>
            <a:ext cx="7634744" cy="987424"/>
          </a:xfrm>
        </p:spPr>
        <p:txBody>
          <a:bodyPr>
            <a:normAutofit/>
          </a:bodyPr>
          <a:lstStyle/>
          <a:p>
            <a:r>
              <a:rPr lang="en-US" sz="3400" u="sng" dirty="0"/>
              <a:t>Purchases vs.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F3A-91E5-2B47-AA4E-665B90B1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700" y="1620577"/>
            <a:ext cx="3429438" cy="3620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purchases,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spending more and getting less purchases,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purchases, below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spending less and getting more purchases, that’s good!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3F7EC-50CA-8949-81C9-9FB4F5610FE4}"/>
              </a:ext>
            </a:extLst>
          </p:cNvPr>
          <p:cNvSpPr txBox="1"/>
          <p:nvPr/>
        </p:nvSpPr>
        <p:spPr>
          <a:xfrm>
            <a:off x="0" y="6488668"/>
            <a:ext cx="1182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Purchases (x) and Average Spend (y).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C08E-410A-BD4D-85CB-D666FA54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49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5B6-3D83-594C-9C53-BA63DA3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55" y="502541"/>
            <a:ext cx="4056555" cy="730250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Purchases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AF6D5-33E1-A54B-97B0-A59877B0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1850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7679F-A092-FD40-A2A5-5E16866D5F92}"/>
              </a:ext>
            </a:extLst>
          </p:cNvPr>
          <p:cNvSpPr txBox="1"/>
          <p:nvPr/>
        </p:nvSpPr>
        <p:spPr>
          <a:xfrm>
            <a:off x="0" y="6488668"/>
            <a:ext cx="101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Purchases (y)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C6F2EE-E8AF-4644-B28C-7A46F8948265}"/>
              </a:ext>
            </a:extLst>
          </p:cNvPr>
          <p:cNvSpPr txBox="1">
            <a:spLocks/>
          </p:cNvSpPr>
          <p:nvPr/>
        </p:nvSpPr>
        <p:spPr>
          <a:xfrm>
            <a:off x="8318500" y="1562421"/>
            <a:ext cx="3429438" cy="373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Below average lift, yet above average purchases: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less lift, but more purchases despite it,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Above average lift, below average purchases: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Despite increased traffic, these customers don’t seem to want your product, that’s bad!</a:t>
            </a:r>
          </a:p>
        </p:txBody>
      </p:sp>
    </p:spTree>
    <p:extLst>
      <p:ext uri="{BB962C8B-B14F-4D97-AF65-F5344CB8AC3E}">
        <p14:creationId xmlns:p14="http://schemas.microsoft.com/office/powerpoint/2010/main" val="217214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F35-7B4E-F44F-8191-10ED879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95" y="365125"/>
            <a:ext cx="3434255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8831-0B9E-884A-8048-B2838C936155}"/>
              </a:ext>
            </a:extLst>
          </p:cNvPr>
          <p:cNvSpPr txBox="1"/>
          <p:nvPr/>
        </p:nvSpPr>
        <p:spPr>
          <a:xfrm>
            <a:off x="0" y="6223818"/>
            <a:ext cx="1084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Spend (y).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B6FAF-DC51-234F-935C-E1704FB44E20}"/>
              </a:ext>
            </a:extLst>
          </p:cNvPr>
          <p:cNvSpPr txBox="1">
            <a:spLocks/>
          </p:cNvSpPr>
          <p:nvPr/>
        </p:nvSpPr>
        <p:spPr>
          <a:xfrm>
            <a:off x="8394700" y="1484914"/>
            <a:ext cx="3429438" cy="388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lift,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getting less lift for your buck,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lift, below average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more lift for your buck, that’s good!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D33F5-951E-2240-ACCE-CF2794F6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4FE-F9A8-6F42-8C0D-FD4556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1" y="365125"/>
            <a:ext cx="6311462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EFEE9-A1BD-B84E-82E9-73936C9D61F9}"/>
              </a:ext>
            </a:extLst>
          </p:cNvPr>
          <p:cNvSpPr txBox="1"/>
          <p:nvPr/>
        </p:nvSpPr>
        <p:spPr>
          <a:xfrm>
            <a:off x="0" y="6221549"/>
            <a:ext cx="1097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Spend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4F755-2609-184A-84B1-62FC940A145E}"/>
              </a:ext>
            </a:extLst>
          </p:cNvPr>
          <p:cNvSpPr txBox="1">
            <a:spLocks/>
          </p:cNvSpPr>
          <p:nvPr/>
        </p:nvSpPr>
        <p:spPr>
          <a:xfrm>
            <a:off x="8394700" y="1651570"/>
            <a:ext cx="3429438" cy="35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are more expensive to advertise on,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 sale and are cheaper to advertise on, that’s good!</a:t>
            </a:r>
          </a:p>
          <a:p>
            <a:endParaRPr lang="en-US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FD139-7692-1A4A-AE14-65645D3A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2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71D-71FA-E749-ABC2-338EFE5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46" y="369331"/>
            <a:ext cx="8315870" cy="846654"/>
          </a:xfrm>
        </p:spPr>
        <p:txBody>
          <a:bodyPr>
            <a:noAutofit/>
          </a:bodyPr>
          <a:lstStyle/>
          <a:p>
            <a:r>
              <a:rPr lang="en-US" sz="3400" u="sng" dirty="0"/>
              <a:t>Conversion Rate vs. Cost Per Acquisition (CPA)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8CBE9-94FC-4E4A-98B5-3EA97F234890}"/>
              </a:ext>
            </a:extLst>
          </p:cNvPr>
          <p:cNvSpPr txBox="1"/>
          <p:nvPr/>
        </p:nvSpPr>
        <p:spPr>
          <a:xfrm>
            <a:off x="0" y="6211669"/>
            <a:ext cx="107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CPA (y). </a:t>
            </a:r>
          </a:p>
          <a:p>
            <a:r>
              <a:rPr lang="en-US" dirty="0"/>
              <a:t>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024FB-D06E-9043-8B38-FAEF443647A8}"/>
              </a:ext>
            </a:extLst>
          </p:cNvPr>
          <p:cNvSpPr txBox="1">
            <a:spLocks/>
          </p:cNvSpPr>
          <p:nvPr/>
        </p:nvSpPr>
        <p:spPr>
          <a:xfrm>
            <a:off x="8861524" y="1497540"/>
            <a:ext cx="3250968" cy="3862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it’s costly to acquire a customer,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 likelihood of a sale and it’s cheaper to acquire a customer,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A1C9-7B75-414C-8D60-0E5F4A9E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045"/>
            <a:ext cx="8861524" cy="40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8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4B-5F60-F042-8B4B-5A2C00C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9" y="344099"/>
            <a:ext cx="7632576" cy="894703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Cost Per Visitor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665B8-3BAF-174B-950B-35F0347D5573}"/>
              </a:ext>
            </a:extLst>
          </p:cNvPr>
          <p:cNvSpPr txBox="1"/>
          <p:nvPr/>
        </p:nvSpPr>
        <p:spPr>
          <a:xfrm>
            <a:off x="0" y="6232303"/>
            <a:ext cx="118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Cost Per Visitor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074926-4B0D-A044-B2DC-9166FCC28E7D}"/>
              </a:ext>
            </a:extLst>
          </p:cNvPr>
          <p:cNvSpPr txBox="1">
            <a:spLocks/>
          </p:cNvSpPr>
          <p:nvPr/>
        </p:nvSpPr>
        <p:spPr>
          <a:xfrm>
            <a:off x="8861240" y="1217576"/>
            <a:ext cx="3308720" cy="442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lower likelihood of acquiring a customer and a higher cost to get them to your website,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acquiring a customer and a lower cost to get them to your website, that’s good!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50822-B5A9-9242-94F5-43A7C248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" y="1352550"/>
            <a:ext cx="8839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9D5-E7B5-1948-A619-5FF7532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purchases: 236, attributed to 28 distinct channels.</a:t>
            </a:r>
          </a:p>
          <a:p>
            <a:pPr lvl="1"/>
            <a:r>
              <a:rPr lang="en-US" dirty="0"/>
              <a:t>Of these purchases, 61 of them came from channels where there was no spend, spread across 13 distinct channels. </a:t>
            </a:r>
          </a:p>
          <a:p>
            <a:pPr lvl="2"/>
            <a:r>
              <a:rPr lang="en-US" dirty="0"/>
              <a:t>Three of these purchases coming from (blank) and 13 purchases from other.</a:t>
            </a:r>
          </a:p>
          <a:p>
            <a:pPr lvl="3"/>
            <a:r>
              <a:rPr lang="en-US" dirty="0"/>
              <a:t>More info on this later</a:t>
            </a:r>
          </a:p>
          <a:p>
            <a:pPr lvl="1"/>
            <a:r>
              <a:rPr lang="en-US" dirty="0"/>
              <a:t>On Average, 9 purchases per channel</a:t>
            </a:r>
          </a:p>
          <a:p>
            <a:r>
              <a:rPr lang="en-US" dirty="0"/>
              <a:t>Total Spend: $221,436.84</a:t>
            </a:r>
          </a:p>
          <a:p>
            <a:pPr lvl="1"/>
            <a:r>
              <a:rPr lang="en-US" dirty="0"/>
              <a:t>On average, it cost $1265.35 per acquisition.</a:t>
            </a:r>
          </a:p>
          <a:p>
            <a:pPr lvl="1"/>
            <a:r>
              <a:rPr lang="en-US" dirty="0"/>
              <a:t>On average, it cost $10.81 to bring one visitor to your website.</a:t>
            </a:r>
          </a:p>
          <a:p>
            <a:r>
              <a:rPr lang="en-US" dirty="0"/>
              <a:t>Total Lift: 20,487 visitors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7B78F-5829-5B49-A858-0350F55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681037"/>
            <a:ext cx="10515600" cy="666586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Establishing a baseline: Overall Metrics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FAF5-CD60-8946-B298-2AF2941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Some Channels have no spend, but high purchases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BB4F2-5CE2-E44B-A2D1-598A2175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7632700" cy="491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F0F984-1787-1B4B-B950-A83B69091E23}"/>
              </a:ext>
            </a:extLst>
          </p:cNvPr>
          <p:cNvSpPr txBox="1"/>
          <p:nvPr/>
        </p:nvSpPr>
        <p:spPr>
          <a:xfrm>
            <a:off x="8873067" y="1414562"/>
            <a:ext cx="2480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having no spending on advertising, Fox News was </a:t>
            </a:r>
            <a:r>
              <a:rPr lang="en-US" i="1" dirty="0"/>
              <a:t>way ahead </a:t>
            </a:r>
            <a:r>
              <a:rPr lang="en-US" dirty="0"/>
              <a:t>in terms of mean number of purchases, when considering only channels where money was spent on ads (19 channels).</a:t>
            </a:r>
          </a:p>
          <a:p>
            <a:endParaRPr lang="en-US" dirty="0"/>
          </a:p>
          <a:p>
            <a:r>
              <a:rPr lang="en-US" dirty="0"/>
              <a:t>Other channels, like </a:t>
            </a:r>
            <a:r>
              <a:rPr lang="en-US" dirty="0" err="1"/>
              <a:t>Aapka</a:t>
            </a:r>
            <a:r>
              <a:rPr lang="en-US" dirty="0"/>
              <a:t> Colors and HGTV, performed better than average, if we look average over any channel from the exit survey (30 channels).</a:t>
            </a:r>
          </a:p>
        </p:txBody>
      </p:sp>
    </p:spTree>
    <p:extLst>
      <p:ext uri="{BB962C8B-B14F-4D97-AF65-F5344CB8AC3E}">
        <p14:creationId xmlns:p14="http://schemas.microsoft.com/office/powerpoint/2010/main" val="16234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3A1-42B3-D74D-9183-27D9A7B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new information have we gained?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41E9-94B7-8448-AB83-83AAE1A7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400" u="sng" dirty="0"/>
              <a:t>The good</a:t>
            </a:r>
            <a:endParaRPr lang="en-US" sz="3400" dirty="0"/>
          </a:p>
          <a:p>
            <a:r>
              <a:rPr lang="en-US" dirty="0"/>
              <a:t>CNBC (+5)</a:t>
            </a:r>
          </a:p>
          <a:p>
            <a:pPr lvl="1"/>
            <a:r>
              <a:rPr lang="en-US" dirty="0"/>
              <a:t>Performed well in 5/6 of the previous graphs </a:t>
            </a:r>
          </a:p>
          <a:p>
            <a:r>
              <a:rPr lang="en-US" dirty="0"/>
              <a:t>MSNBC (+4)</a:t>
            </a:r>
          </a:p>
          <a:p>
            <a:pPr lvl="1"/>
            <a:r>
              <a:rPr lang="en-US" dirty="0"/>
              <a:t>Performed well in 4/6 of the previous graphs </a:t>
            </a:r>
          </a:p>
          <a:p>
            <a:r>
              <a:rPr lang="en-US" dirty="0"/>
              <a:t>The History Channel (+3)</a:t>
            </a:r>
          </a:p>
          <a:p>
            <a:pPr lvl="1"/>
            <a:r>
              <a:rPr lang="en-US" dirty="0"/>
              <a:t>Performed well in 3/6 of the previous graphs </a:t>
            </a:r>
          </a:p>
          <a:p>
            <a:r>
              <a:rPr lang="en-US" dirty="0"/>
              <a:t>CNN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Turner Network TV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NFL Network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6D7A4-019B-624F-8350-AAA64938CA3D}"/>
              </a:ext>
            </a:extLst>
          </p:cNvPr>
          <p:cNvSpPr txBox="1">
            <a:spLocks/>
          </p:cNvSpPr>
          <p:nvPr/>
        </p:nvSpPr>
        <p:spPr>
          <a:xfrm>
            <a:off x="6781800" y="1825625"/>
            <a:ext cx="457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u="sng" dirty="0"/>
              <a:t>The bad</a:t>
            </a:r>
            <a:endParaRPr lang="en-US" sz="2600" dirty="0"/>
          </a:p>
          <a:p>
            <a:r>
              <a:rPr lang="en-US" dirty="0" err="1"/>
              <a:t>ZeeTV</a:t>
            </a:r>
            <a:r>
              <a:rPr lang="en-US" dirty="0"/>
              <a:t>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Star Plus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Bloomberg (-2)</a:t>
            </a:r>
          </a:p>
          <a:p>
            <a:pPr lvl="1"/>
            <a:r>
              <a:rPr lang="en-US" dirty="0"/>
              <a:t>Performed poorly in 2/6 of the previous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spend more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5257800" cy="484214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MSNBC</a:t>
            </a:r>
          </a:p>
          <a:p>
            <a:pPr lvl="1"/>
            <a:r>
              <a:rPr lang="en-US" dirty="0"/>
              <a:t>Third highest purchases</a:t>
            </a:r>
          </a:p>
          <a:p>
            <a:pPr lvl="1"/>
            <a:r>
              <a:rPr lang="en-US" dirty="0"/>
              <a:t>Fourth highest lift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CNN</a:t>
            </a:r>
          </a:p>
          <a:p>
            <a:pPr lvl="1"/>
            <a:r>
              <a:rPr lang="en-US" dirty="0"/>
              <a:t>Second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2/6 of the scatter plots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CNBC</a:t>
            </a:r>
          </a:p>
          <a:p>
            <a:pPr lvl="1"/>
            <a:r>
              <a:rPr lang="en-US" dirty="0"/>
              <a:t>Fourth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5/6 of the scatter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A3A37-ADA6-9D4B-83C9-2EA0D4BF534C}"/>
              </a:ext>
            </a:extLst>
          </p:cNvPr>
          <p:cNvSpPr txBox="1"/>
          <p:nvPr/>
        </p:nvSpPr>
        <p:spPr>
          <a:xfrm>
            <a:off x="6096000" y="1582340"/>
            <a:ext cx="5257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r>
              <a:rPr lang="en-US" dirty="0"/>
              <a:t>Weren’t in top 5 of any of your metrics, but performed well in at least 2 of the scatter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Turner Network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in bottom 5 in terms of spending, perhaps more exposure would lead to even stronger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 Network</a:t>
            </a:r>
          </a:p>
          <a:p>
            <a:endParaRPr lang="en-US" dirty="0"/>
          </a:p>
          <a:p>
            <a:r>
              <a:rPr lang="en-US" dirty="0"/>
              <a:t>No money spent on advertising, yet customers attributed their purchase to these channels, which accounted for a sizeable chunk of all 236 purchases: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Fox News (5.9%)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Aapka</a:t>
            </a:r>
            <a:r>
              <a:rPr lang="en-US" dirty="0"/>
              <a:t> Colors (2.5%)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HGTV (2.5%)</a:t>
            </a:r>
          </a:p>
        </p:txBody>
      </p:sp>
    </p:spTree>
    <p:extLst>
      <p:ext uri="{BB962C8B-B14F-4D97-AF65-F5344CB8AC3E}">
        <p14:creationId xmlns:p14="http://schemas.microsoft.com/office/powerpoint/2010/main" val="332128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cut spending?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CNBC World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Weather Channel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Third costliest in generating lift</a:t>
            </a:r>
          </a:p>
          <a:p>
            <a:pPr lvl="1"/>
            <a:r>
              <a:rPr lang="en-US" dirty="0"/>
              <a:t>Ranked in bottom 5 for 3/3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ZeeTV</a:t>
            </a:r>
            <a:endParaRPr lang="en-US" dirty="0"/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 Plus</a:t>
            </a:r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Comedy Central</a:t>
            </a:r>
          </a:p>
          <a:p>
            <a:pPr lvl="1"/>
            <a:r>
              <a:rPr lang="en-US" dirty="0"/>
              <a:t>Costliest for generating lift</a:t>
            </a:r>
          </a:p>
          <a:p>
            <a:pPr lvl="1"/>
            <a:r>
              <a:rPr lang="en-US" dirty="0"/>
              <a:t>Second costliest in generating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15305-59C3-A24D-8CC1-9BBC8002D9C1}"/>
              </a:ext>
            </a:extLst>
          </p:cNvPr>
          <p:cNvSpPr txBox="1"/>
          <p:nvPr/>
        </p:nvSpPr>
        <p:spPr>
          <a:xfrm>
            <a:off x="6340953" y="1825625"/>
            <a:ext cx="5012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poorly in 2/6 of the scatter plots</a:t>
            </a:r>
          </a:p>
        </p:txBody>
      </p:sp>
    </p:spTree>
    <p:extLst>
      <p:ext uri="{BB962C8B-B14F-4D97-AF65-F5344CB8AC3E}">
        <p14:creationId xmlns:p14="http://schemas.microsoft.com/office/powerpoint/2010/main" val="1730546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D9C-B189-DB4D-804E-F5212D8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43" y="324986"/>
            <a:ext cx="8390857" cy="815445"/>
          </a:xfrm>
        </p:spPr>
        <p:txBody>
          <a:bodyPr>
            <a:normAutofit/>
          </a:bodyPr>
          <a:lstStyle/>
          <a:p>
            <a:r>
              <a:rPr lang="en-US" sz="4000" u="sng" dirty="0"/>
              <a:t>How can the exit survey be improved?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3A2AF-352B-984B-96E3-E3AB4F9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36"/>
            <a:ext cx="3801143" cy="6803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58011-D1B5-6E40-8BAE-CFC5BF12DA6C}"/>
              </a:ext>
            </a:extLst>
          </p:cNvPr>
          <p:cNvSpPr txBox="1"/>
          <p:nvPr/>
        </p:nvSpPr>
        <p:spPr>
          <a:xfrm>
            <a:off x="4025610" y="1443841"/>
            <a:ext cx="7941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channels that you haven’t spent money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CBS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Fox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FYI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Oprah Winfrey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Other:______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customer marks Other, it gives us just as much information as if they had left this question blank.  It’s unnecessary to have two different choices that yield the same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few more questions on demographics, such as age or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12526-3230-4F4E-B373-1A83341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76" y="3107066"/>
            <a:ext cx="10920248" cy="643868"/>
          </a:xfrm>
        </p:spPr>
        <p:txBody>
          <a:bodyPr>
            <a:normAutofit/>
          </a:bodyPr>
          <a:lstStyle/>
          <a:p>
            <a:r>
              <a:rPr lang="en-US" sz="3600" u="sng" dirty="0"/>
              <a:t>How much does it cost to acquire a customer through TV?</a:t>
            </a:r>
          </a:p>
        </p:txBody>
      </p:sp>
    </p:spTree>
    <p:extLst>
      <p:ext uri="{BB962C8B-B14F-4D97-AF65-F5344CB8AC3E}">
        <p14:creationId xmlns:p14="http://schemas.microsoft.com/office/powerpoint/2010/main" val="42468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952876" y="1325835"/>
            <a:ext cx="219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top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One America News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ZeeTV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8617-DDA8-284B-A336-92DF9A819400}"/>
              </a:ext>
            </a:extLst>
          </p:cNvPr>
          <p:cNvSpPr txBox="1"/>
          <p:nvPr/>
        </p:nvSpPr>
        <p:spPr>
          <a:xfrm>
            <a:off x="9952875" y="4003491"/>
            <a:ext cx="2192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bottom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Turner Network TV (TNT)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8AC63-860A-F342-82BE-143AF4B6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" y="1259722"/>
            <a:ext cx="3099277" cy="5517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8DFC1-84C6-F34C-AB93-2F7DCB7F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50" y="1259722"/>
            <a:ext cx="3147254" cy="5517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B6157-38CD-0046-84D4-0C7ED16D1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45" y="1259722"/>
            <a:ext cx="3135036" cy="55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952876" y="1325835"/>
            <a:ext cx="219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top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One America News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ZeeTV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8617-DDA8-284B-A336-92DF9A819400}"/>
              </a:ext>
            </a:extLst>
          </p:cNvPr>
          <p:cNvSpPr txBox="1"/>
          <p:nvPr/>
        </p:nvSpPr>
        <p:spPr>
          <a:xfrm>
            <a:off x="9952875" y="4003491"/>
            <a:ext cx="2192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bottom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Turner Network TV (TNT)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BA43EE-1CD8-564A-99F3-9B464BDE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" y="1259720"/>
            <a:ext cx="3062140" cy="5451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D356BC-7242-B84A-9316-1C580ECC9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98" y="1259720"/>
            <a:ext cx="3109542" cy="5451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3886A-94C6-CF4B-8D5E-AACAD338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632" y="1259719"/>
            <a:ext cx="3052660" cy="54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7" y="1049385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b="1" dirty="0"/>
              <a:t>:</a:t>
            </a:r>
            <a:endParaRPr lang="en-US" u="sng" dirty="0"/>
          </a:p>
          <a:p>
            <a:r>
              <a:rPr lang="en-US" dirty="0" err="1"/>
              <a:t>WillowTV</a:t>
            </a:r>
            <a:r>
              <a:rPr lang="en-US" dirty="0"/>
              <a:t>, MSNBC, and One America News Network are among the top 5 in terms of Cost Per Visitor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u="sng" dirty="0"/>
              <a:t>:</a:t>
            </a:r>
          </a:p>
          <a:p>
            <a:r>
              <a:rPr lang="en-US" dirty="0"/>
              <a:t>Comedy Central and The Weather Channel have very few purchases and are among the costliest in terms of generating Lift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1FD38-9E9D-B046-AE33-20C5124B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7" y="935725"/>
            <a:ext cx="3046646" cy="5724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EE7A11-BD8E-864E-8CD1-ADCFFFF8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01" y="935725"/>
            <a:ext cx="3046647" cy="5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7" y="1049385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b="1" dirty="0"/>
              <a:t>:</a:t>
            </a:r>
            <a:endParaRPr lang="en-US" u="sng" dirty="0"/>
          </a:p>
          <a:p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One America News Network </a:t>
            </a:r>
            <a:r>
              <a:rPr lang="en-US" dirty="0"/>
              <a:t>are among the top 5 in terms of Cost Per Visitor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Overall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u="sng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Comedy Central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Weather Channel </a:t>
            </a:r>
            <a:r>
              <a:rPr lang="en-US" dirty="0"/>
              <a:t>have very few purchases and are among the costliest in terms of generating Lift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C6DB8-76EF-2841-B952-62F9B09E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155"/>
            <a:ext cx="3262927" cy="5808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B11825-774A-734E-9F5D-5B7FD933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77" y="996155"/>
            <a:ext cx="3121500" cy="58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E1B09-7DAA-554B-86CD-FE442F85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6" y="829387"/>
            <a:ext cx="2855638" cy="572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3E821-618D-F94B-B52D-B1FA18D8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3" y="829387"/>
            <a:ext cx="3003981" cy="5644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/>
              <a:t>WillowTV</a:t>
            </a:r>
            <a:r>
              <a:rPr lang="en-US" dirty="0"/>
              <a:t>, CNN, MSNBC, and CNBC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Comedy Central, The Weather Channel, and CNBC World have very few, or </a:t>
            </a:r>
            <a:r>
              <a:rPr lang="en-US" b="1" dirty="0"/>
              <a:t>no purchases</a:t>
            </a:r>
            <a:r>
              <a:rPr lang="en-US" dirty="0"/>
              <a:t>, and are among the costliest in terms of generating purchases.</a:t>
            </a:r>
          </a:p>
        </p:txBody>
      </p:sp>
    </p:spTree>
    <p:extLst>
      <p:ext uri="{BB962C8B-B14F-4D97-AF65-F5344CB8AC3E}">
        <p14:creationId xmlns:p14="http://schemas.microsoft.com/office/powerpoint/2010/main" val="272233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Overall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Comedy Central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 Weather Channel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very few, or </a:t>
            </a:r>
            <a:r>
              <a:rPr lang="en-US" b="1" dirty="0"/>
              <a:t>no purchases</a:t>
            </a:r>
            <a:r>
              <a:rPr lang="en-US" dirty="0"/>
              <a:t>, and are among the costliest in terms of generating purchases.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AA55-4806-1542-BB9B-19545D6A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7" y="824402"/>
            <a:ext cx="3181025" cy="5977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8A715B-68E1-F841-B9A0-94109A42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93" y="824402"/>
            <a:ext cx="3472099" cy="59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2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2166</Words>
  <Application>Microsoft Macintosh PowerPoint</Application>
  <PresentationFormat>Widescreen</PresentationFormat>
  <Paragraphs>291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Company XYZ - TV Campaign Report</vt:lpstr>
      <vt:lpstr> Establishing a baseline: Overall Metrics </vt:lpstr>
      <vt:lpstr>How much does it cost to acquire a customer through TV?</vt:lpstr>
      <vt:lpstr>PowerPoint Presentation</vt:lpstr>
      <vt:lpstr>PowerPoint Presentation</vt:lpstr>
      <vt:lpstr>Cost efficiency – Cost Per Visitor Per Network (Spend/Lift)</vt:lpstr>
      <vt:lpstr>Cost efficiency – Cost Per Visitor Per Network (Spend/Lift)</vt:lpstr>
      <vt:lpstr>Cost efficiency – Cost Per Acquisition (CPA) Per Network (Spend/Purchases)</vt:lpstr>
      <vt:lpstr>Cost efficiency – Cost Per Acquisition (CPA) Per Network (Spend/Purchases)</vt:lpstr>
      <vt:lpstr>Conversion Rate Per Network (Purchases/Lift)%</vt:lpstr>
      <vt:lpstr>Conversion Rate Per Network (Purchases/Lift)%</vt:lpstr>
      <vt:lpstr>What have we learned so far?</vt:lpstr>
      <vt:lpstr>What else can we learn?</vt:lpstr>
      <vt:lpstr>Purchases vs. Spend</vt:lpstr>
      <vt:lpstr>Lift vs. Purchases</vt:lpstr>
      <vt:lpstr>Lift vs. Spend</vt:lpstr>
      <vt:lpstr>Conversion Rate vs. Spend</vt:lpstr>
      <vt:lpstr>Conversion Rate vs. Cost Per Acquisition (CPA)</vt:lpstr>
      <vt:lpstr>Conversion Rate vs. Cost Per Visitor</vt:lpstr>
      <vt:lpstr>Some Channels have no spend, but high purchases</vt:lpstr>
      <vt:lpstr>What new information have we gained?</vt:lpstr>
      <vt:lpstr>Recommendation: Which networks to spend more money?</vt:lpstr>
      <vt:lpstr>Recommendation: Which networks to cut spending?</vt:lpstr>
      <vt:lpstr>How can the exit survey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148</cp:revision>
  <dcterms:created xsi:type="dcterms:W3CDTF">2022-03-20T03:51:47Z</dcterms:created>
  <dcterms:modified xsi:type="dcterms:W3CDTF">2022-03-28T02:16:02Z</dcterms:modified>
</cp:coreProperties>
</file>