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67" r:id="rId4"/>
    <p:sldId id="268" r:id="rId5"/>
    <p:sldId id="270" r:id="rId6"/>
    <p:sldId id="271" r:id="rId7"/>
    <p:sldId id="258" r:id="rId8"/>
    <p:sldId id="261" r:id="rId9"/>
    <p:sldId id="262" r:id="rId10"/>
    <p:sldId id="263" r:id="rId11"/>
    <p:sldId id="264" r:id="rId12"/>
    <p:sldId id="265" r:id="rId13"/>
    <p:sldId id="259" r:id="rId14"/>
    <p:sldId id="266" r:id="rId15"/>
    <p:sldId id="260"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67"/>
    <p:restoredTop sz="94623"/>
  </p:normalViewPr>
  <p:slideViewPr>
    <p:cSldViewPr snapToGrid="0" snapToObjects="1">
      <p:cViewPr varScale="1">
        <p:scale>
          <a:sx n="162" d="100"/>
          <a:sy n="162" d="100"/>
        </p:scale>
        <p:origin x="216"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EF57-F65F-3049-813B-5459078E8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D6A8C-691E-9340-8192-CA7153C06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777A47-9D27-EF4E-97D3-C3D4836E386C}"/>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08B2F011-CE84-C949-BE48-BEBF99B67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E9E99-327F-E740-B1D4-7E1157A93CFF}"/>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181491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7D9A-E7F8-D145-8A6F-69D4287BC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7FA206-4C90-E943-A852-EC22BEF21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DBABC-DC32-A749-8A05-7E1315CABBC1}"/>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38D46B20-8D4D-E340-9097-E0E78A5B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4914E-22AD-BF4E-AE73-8F7F6C0A605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74358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80860-D20B-7F46-84E4-6BA2CE1937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0DA4F9-B50D-DA4C-A67F-2652EC156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4C28C-6B1A-C04E-8304-CA0B542A8FC0}"/>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37E7DF28-DD20-AD47-A282-185D0DF9E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8187-7CF4-1F46-9DE4-7D2F9CD32E64}"/>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418938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E096-D354-DA4D-8E64-6099FDE96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1BAD4-C7DA-C44E-B5A0-997F11F3FE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736EE-138D-8041-A544-F93A1C616358}"/>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D24F5633-02D7-D64B-B3B8-44F9E61E1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FA63B-35C9-9E4A-A051-251D7BB09E2A}"/>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5622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C99-E282-0243-9D9A-119B9F18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18180-57DE-FF44-B051-D1B3B1DAD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2ED14-9E8B-8C4D-AEF9-D5E2B6E9E138}"/>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A248CDAD-110D-AF4D-96A5-25BAB925B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FE160-5B0A-504B-B33E-9EC006CBCA1F}"/>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71741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80B1-093F-0548-A172-15FB53CCD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5B2A2-1B30-AE43-8D42-1B10A37B8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B83AE-8A04-B14A-91B5-A2200BB9C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A46B8-02F9-564F-923C-CB664A39B695}"/>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415DC375-A864-DF47-93DE-83C7303B1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FC0A0-8A93-6249-918F-CD3E9CEEAF1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190741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50F-0765-F24D-8147-82D32B986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DEDAA-F6D4-B745-A44D-D4ED640F5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1B5D9-1F8E-2549-91B4-5B31D3D2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C500B-0928-7042-B5C7-6338189C9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A6CD8-6992-9A47-BD2D-CA3CFE665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71BC3-3834-8B43-9DD7-AEF91587973D}"/>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8" name="Footer Placeholder 7">
            <a:extLst>
              <a:ext uri="{FF2B5EF4-FFF2-40B4-BE49-F238E27FC236}">
                <a16:creationId xmlns:a16="http://schemas.microsoft.com/office/drawing/2014/main" id="{2C9BF3C5-BBD4-484B-9FF3-51D609A624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CC91F-6B74-5041-A8A2-E72BF179A771}"/>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59377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B939-7B96-9742-99AF-CD17B335A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10B1E-10CA-3849-BDCA-E58512492E5F}"/>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4" name="Footer Placeholder 3">
            <a:extLst>
              <a:ext uri="{FF2B5EF4-FFF2-40B4-BE49-F238E27FC236}">
                <a16:creationId xmlns:a16="http://schemas.microsoft.com/office/drawing/2014/main" id="{6CE6B0E4-DC42-F649-80F0-FEAD01AD9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588EE-E0E1-C54A-BD2F-6840FDC3CC88}"/>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275164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0F15A-BCD7-404A-B661-C65CE5FBC4DD}"/>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3" name="Footer Placeholder 2">
            <a:extLst>
              <a:ext uri="{FF2B5EF4-FFF2-40B4-BE49-F238E27FC236}">
                <a16:creationId xmlns:a16="http://schemas.microsoft.com/office/drawing/2014/main" id="{214270A5-901B-6945-A3E5-DFDE98EA02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F49E64-CDD0-D244-BA20-A16CA2E7E2E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5270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A4FF-EE60-1244-8AD2-2E5D6B56F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6547F-188C-3242-B748-EC24A8B09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BDF74-C6EB-1A45-B505-8B2AEA376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02B1C-4455-4245-95A5-CDA600A906D6}"/>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BABEC4B8-0F6F-F140-A3FF-9BBE4B59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02930-CDA8-0C4C-B491-3FDFF5942746}"/>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395830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227C-1C46-6E4E-93A6-60D6E6882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2AFC0-33BE-6743-89A2-C05CD21F6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5C1AC9-08EB-944A-AF2D-E9E7B07D0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D9194-F80F-7D40-AA3D-2B8933291B04}"/>
              </a:ext>
            </a:extLst>
          </p:cNvPr>
          <p:cNvSpPr>
            <a:spLocks noGrp="1"/>
          </p:cNvSpPr>
          <p:nvPr>
            <p:ph type="dt" sz="half" idx="10"/>
          </p:nvPr>
        </p:nvSpPr>
        <p:spPr/>
        <p:txBody>
          <a:bodyPr/>
          <a:lstStyle/>
          <a:p>
            <a:fld id="{81A2D996-68CB-CC46-8422-8E5E59C29E9C}" type="datetimeFigureOut">
              <a:rPr lang="en-US" smtClean="0"/>
              <a:t>3/19/22</a:t>
            </a:fld>
            <a:endParaRPr lang="en-US"/>
          </a:p>
        </p:txBody>
      </p:sp>
      <p:sp>
        <p:nvSpPr>
          <p:cNvPr id="6" name="Footer Placeholder 5">
            <a:extLst>
              <a:ext uri="{FF2B5EF4-FFF2-40B4-BE49-F238E27FC236}">
                <a16:creationId xmlns:a16="http://schemas.microsoft.com/office/drawing/2014/main" id="{AE7CD65B-C8B4-1949-AA17-E88BE097D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4C8D8-1846-6247-8ADB-11FF1B25A2E3}"/>
              </a:ext>
            </a:extLst>
          </p:cNvPr>
          <p:cNvSpPr>
            <a:spLocks noGrp="1"/>
          </p:cNvSpPr>
          <p:nvPr>
            <p:ph type="sldNum" sz="quarter" idx="12"/>
          </p:nvPr>
        </p:nvSpPr>
        <p:spPr/>
        <p:txBody>
          <a:bodyPr/>
          <a:lstStyle/>
          <a:p>
            <a:fld id="{CA1F7833-122A-BE46-8B53-5CE4DEC702B7}" type="slidenum">
              <a:rPr lang="en-US" smtClean="0"/>
              <a:t>‹#›</a:t>
            </a:fld>
            <a:endParaRPr lang="en-US"/>
          </a:p>
        </p:txBody>
      </p:sp>
    </p:spTree>
    <p:extLst>
      <p:ext uri="{BB962C8B-B14F-4D97-AF65-F5344CB8AC3E}">
        <p14:creationId xmlns:p14="http://schemas.microsoft.com/office/powerpoint/2010/main" val="419768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13DB5-5956-5346-BB56-D8AF4D483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DFE9A5-1865-6C4C-9163-BE98D7DC1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F9AD0-A1DD-A347-A37A-C96897C67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2D996-68CB-CC46-8422-8E5E59C29E9C}" type="datetimeFigureOut">
              <a:rPr lang="en-US" smtClean="0"/>
              <a:t>3/19/22</a:t>
            </a:fld>
            <a:endParaRPr lang="en-US"/>
          </a:p>
        </p:txBody>
      </p:sp>
      <p:sp>
        <p:nvSpPr>
          <p:cNvPr id="5" name="Footer Placeholder 4">
            <a:extLst>
              <a:ext uri="{FF2B5EF4-FFF2-40B4-BE49-F238E27FC236}">
                <a16:creationId xmlns:a16="http://schemas.microsoft.com/office/drawing/2014/main" id="{65F95303-5D2E-1645-B736-A345A06E3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23E025-0C3D-2C48-A9DD-4823A4DA7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F7833-122A-BE46-8B53-5CE4DEC702B7}" type="slidenum">
              <a:rPr lang="en-US" smtClean="0"/>
              <a:t>‹#›</a:t>
            </a:fld>
            <a:endParaRPr lang="en-US"/>
          </a:p>
        </p:txBody>
      </p:sp>
    </p:spTree>
    <p:extLst>
      <p:ext uri="{BB962C8B-B14F-4D97-AF65-F5344CB8AC3E}">
        <p14:creationId xmlns:p14="http://schemas.microsoft.com/office/powerpoint/2010/main" val="139223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8CB6-5F7D-C34F-BE1F-D8AEFE189C36}"/>
              </a:ext>
            </a:extLst>
          </p:cNvPr>
          <p:cNvSpPr>
            <a:spLocks noGrp="1"/>
          </p:cNvSpPr>
          <p:nvPr>
            <p:ph type="ctrTitle"/>
          </p:nvPr>
        </p:nvSpPr>
        <p:spPr>
          <a:xfrm>
            <a:off x="930200" y="256495"/>
            <a:ext cx="9856076" cy="1418897"/>
          </a:xfrm>
        </p:spPr>
        <p:txBody>
          <a:bodyPr>
            <a:normAutofit/>
          </a:bodyPr>
          <a:lstStyle/>
          <a:p>
            <a:r>
              <a:rPr lang="en-US" sz="4500" b="1" u="sng" dirty="0"/>
              <a:t>Company XYZ - TV Campaign Report </a:t>
            </a:r>
            <a:r>
              <a:rPr lang="en-US" sz="4800" dirty="0"/>
              <a:t>Establishing a baseline: Overall Metrics</a:t>
            </a:r>
            <a:endParaRPr lang="en-US" sz="4500" b="1" u="sng" dirty="0"/>
          </a:p>
        </p:txBody>
      </p:sp>
      <p:sp>
        <p:nvSpPr>
          <p:cNvPr id="3" name="Subtitle 2">
            <a:extLst>
              <a:ext uri="{FF2B5EF4-FFF2-40B4-BE49-F238E27FC236}">
                <a16:creationId xmlns:a16="http://schemas.microsoft.com/office/drawing/2014/main" id="{57B1704A-C8D7-EB47-B52F-CC481352393F}"/>
              </a:ext>
            </a:extLst>
          </p:cNvPr>
          <p:cNvSpPr>
            <a:spLocks noGrp="1"/>
          </p:cNvSpPr>
          <p:nvPr>
            <p:ph type="subTitle" idx="1"/>
          </p:nvPr>
        </p:nvSpPr>
        <p:spPr>
          <a:xfrm>
            <a:off x="2427891" y="1718059"/>
            <a:ext cx="6470430" cy="1710941"/>
          </a:xfrm>
        </p:spPr>
        <p:txBody>
          <a:bodyPr>
            <a:normAutofit fontScale="85000" lnSpcReduction="10000"/>
          </a:bodyPr>
          <a:lstStyle/>
          <a:p>
            <a:r>
              <a:rPr lang="en-US" dirty="0"/>
              <a:t>Total Purchases: 236 / Mean # of Purchases: 8 per network</a:t>
            </a:r>
          </a:p>
          <a:p>
            <a:r>
              <a:rPr lang="en-US" dirty="0"/>
              <a:t>Total Spend: $221,436.84 / Mean Spend: $11,654.57 per network</a:t>
            </a:r>
          </a:p>
          <a:p>
            <a:r>
              <a:rPr lang="en-US" dirty="0"/>
              <a:t>Total Lift: 20,487 visitors / Mean Lift: 1078 visitors per network</a:t>
            </a:r>
          </a:p>
        </p:txBody>
      </p:sp>
      <p:sp>
        <p:nvSpPr>
          <p:cNvPr id="6" name="TextBox 5">
            <a:extLst>
              <a:ext uri="{FF2B5EF4-FFF2-40B4-BE49-F238E27FC236}">
                <a16:creationId xmlns:a16="http://schemas.microsoft.com/office/drawing/2014/main" id="{601141DD-16F3-864B-894B-10E3B2EBA4E8}"/>
              </a:ext>
            </a:extLst>
          </p:cNvPr>
          <p:cNvSpPr txBox="1"/>
          <p:nvPr/>
        </p:nvSpPr>
        <p:spPr>
          <a:xfrm>
            <a:off x="3099273" y="3827672"/>
            <a:ext cx="5517929" cy="692497"/>
          </a:xfrm>
          <a:prstGeom prst="rect">
            <a:avLst/>
          </a:prstGeom>
          <a:noFill/>
        </p:spPr>
        <p:txBody>
          <a:bodyPr wrap="square" rtlCol="0">
            <a:spAutoFit/>
          </a:bodyPr>
          <a:lstStyle/>
          <a:p>
            <a:pPr algn="ctr"/>
            <a:r>
              <a:rPr lang="en-US" sz="1300" dirty="0"/>
              <a:t>Overall Cost Per Visitor: $10.81 / Average Cost Per Visitor: $23</a:t>
            </a:r>
          </a:p>
          <a:p>
            <a:pPr algn="ctr"/>
            <a:r>
              <a:rPr lang="en-US" sz="1300" dirty="0"/>
              <a:t>Overall Conversion Rate: 1.15% / Average Conversion Rate: 1.4%</a:t>
            </a:r>
          </a:p>
          <a:p>
            <a:pPr algn="ctr"/>
            <a:r>
              <a:rPr lang="en-US" sz="1300" dirty="0"/>
              <a:t>Overall Cost Per Acquisition: $938.29 / Average Cost Per Acquisition: $1841.35</a:t>
            </a:r>
          </a:p>
        </p:txBody>
      </p:sp>
      <p:sp>
        <p:nvSpPr>
          <p:cNvPr id="7" name="TextBox 6">
            <a:extLst>
              <a:ext uri="{FF2B5EF4-FFF2-40B4-BE49-F238E27FC236}">
                <a16:creationId xmlns:a16="http://schemas.microsoft.com/office/drawing/2014/main" id="{331394A8-ED2F-A24B-B409-519281F4C603}"/>
              </a:ext>
            </a:extLst>
          </p:cNvPr>
          <p:cNvSpPr txBox="1"/>
          <p:nvPr/>
        </p:nvSpPr>
        <p:spPr>
          <a:xfrm>
            <a:off x="930200" y="4918841"/>
            <a:ext cx="9222794" cy="1200329"/>
          </a:xfrm>
          <a:prstGeom prst="rect">
            <a:avLst/>
          </a:prstGeom>
          <a:noFill/>
        </p:spPr>
        <p:txBody>
          <a:bodyPr wrap="square" rtlCol="0">
            <a:spAutoFit/>
          </a:bodyPr>
          <a:lstStyle/>
          <a:p>
            <a:pPr algn="ctr"/>
            <a:r>
              <a:rPr lang="en-US" dirty="0"/>
              <a:t>236 Purchases were attributed to 28 distinct channels.</a:t>
            </a:r>
          </a:p>
          <a:p>
            <a:pPr algn="ctr"/>
            <a:endParaRPr lang="en-US" dirty="0"/>
          </a:p>
          <a:p>
            <a:pPr algn="ctr"/>
            <a:r>
              <a:rPr lang="en-US" dirty="0"/>
              <a:t>Out of 236 purchases, 61 of them came from channels where there was no spend, spread across 13 distinct channels. Three of these purchases coming from (blank) and 13 purchases from other.</a:t>
            </a:r>
          </a:p>
        </p:txBody>
      </p:sp>
    </p:spTree>
    <p:extLst>
      <p:ext uri="{BB962C8B-B14F-4D97-AF65-F5344CB8AC3E}">
        <p14:creationId xmlns:p14="http://schemas.microsoft.com/office/powerpoint/2010/main" val="106180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D4FE-F9A8-6F42-8C0D-FD45565FDB84}"/>
              </a:ext>
            </a:extLst>
          </p:cNvPr>
          <p:cNvSpPr>
            <a:spLocks noGrp="1"/>
          </p:cNvSpPr>
          <p:nvPr>
            <p:ph type="title"/>
          </p:nvPr>
        </p:nvSpPr>
        <p:spPr/>
        <p:txBody>
          <a:bodyPr/>
          <a:lstStyle/>
          <a:p>
            <a:r>
              <a:rPr lang="en-US" dirty="0"/>
              <a:t>Conversion Rate vs. Spend</a:t>
            </a:r>
          </a:p>
        </p:txBody>
      </p:sp>
      <p:sp>
        <p:nvSpPr>
          <p:cNvPr id="3" name="Content Placeholder 2">
            <a:extLst>
              <a:ext uri="{FF2B5EF4-FFF2-40B4-BE49-F238E27FC236}">
                <a16:creationId xmlns:a16="http://schemas.microsoft.com/office/drawing/2014/main" id="{A14739CF-776D-B945-A19E-8527A09C592F}"/>
              </a:ext>
            </a:extLst>
          </p:cNvPr>
          <p:cNvSpPr>
            <a:spLocks noGrp="1"/>
          </p:cNvSpPr>
          <p:nvPr>
            <p:ph idx="1"/>
          </p:nvPr>
        </p:nvSpPr>
        <p:spPr>
          <a:xfrm>
            <a:off x="8103476" y="1825625"/>
            <a:ext cx="3250324" cy="4667250"/>
          </a:xfrm>
        </p:spPr>
        <p:txBody>
          <a:bodyPr>
            <a:normAutofit fontScale="62500" lnSpcReduction="20000"/>
          </a:bodyPr>
          <a:lstStyle/>
          <a:p>
            <a:pPr marL="0" indent="0">
              <a:buNone/>
            </a:pPr>
            <a:r>
              <a:rPr lang="en-US" dirty="0">
                <a:solidFill>
                  <a:srgbClr val="00B050"/>
                </a:solidFill>
              </a:rPr>
              <a:t>High Conversion Rate, Low Spend: Good!</a:t>
            </a:r>
          </a:p>
          <a:p>
            <a:r>
              <a:rPr lang="en-US" dirty="0">
                <a:solidFill>
                  <a:srgbClr val="00B050"/>
                </a:solidFill>
              </a:rPr>
              <a:t>CNBC</a:t>
            </a:r>
          </a:p>
          <a:p>
            <a:r>
              <a:rPr lang="en-US" dirty="0">
                <a:solidFill>
                  <a:srgbClr val="00B050"/>
                </a:solidFill>
              </a:rPr>
              <a:t>Science</a:t>
            </a:r>
          </a:p>
          <a:p>
            <a:r>
              <a:rPr lang="en-US" dirty="0">
                <a:solidFill>
                  <a:srgbClr val="00B050"/>
                </a:solidFill>
              </a:rPr>
              <a:t>Turner Network TV</a:t>
            </a:r>
          </a:p>
          <a:p>
            <a:r>
              <a:rPr lang="en-US" dirty="0">
                <a:solidFill>
                  <a:srgbClr val="00B050"/>
                </a:solidFill>
              </a:rPr>
              <a:t>Comedy Central</a:t>
            </a:r>
          </a:p>
          <a:p>
            <a:r>
              <a:rPr lang="en-US" dirty="0">
                <a:solidFill>
                  <a:srgbClr val="00B050"/>
                </a:solidFill>
              </a:rPr>
              <a:t>NFL Network</a:t>
            </a:r>
          </a:p>
          <a:p>
            <a:r>
              <a:rPr lang="en-US" dirty="0">
                <a:solidFill>
                  <a:srgbClr val="00B050"/>
                </a:solidFill>
              </a:rPr>
              <a:t>The History Channel</a:t>
            </a:r>
          </a:p>
          <a:p>
            <a:pPr marL="0" indent="0">
              <a:buNone/>
            </a:pPr>
            <a:r>
              <a:rPr lang="en-US" dirty="0">
                <a:solidFill>
                  <a:srgbClr val="FF0000"/>
                </a:solidFill>
              </a:rPr>
              <a:t>Low Conversion Rate, High Spend: Bad!</a:t>
            </a:r>
          </a:p>
          <a:p>
            <a:r>
              <a:rPr lang="en-US" dirty="0">
                <a:solidFill>
                  <a:srgbClr val="FF0000"/>
                </a:solidFill>
              </a:rPr>
              <a:t>Willow TV</a:t>
            </a:r>
          </a:p>
          <a:p>
            <a:r>
              <a:rPr lang="en-US" dirty="0" err="1">
                <a:solidFill>
                  <a:srgbClr val="FF0000"/>
                </a:solidFill>
              </a:rPr>
              <a:t>ZeeTV</a:t>
            </a:r>
            <a:endParaRPr lang="en-US" dirty="0">
              <a:solidFill>
                <a:srgbClr val="FF0000"/>
              </a:solidFill>
            </a:endParaRPr>
          </a:p>
          <a:p>
            <a:r>
              <a:rPr lang="en-US" dirty="0">
                <a:solidFill>
                  <a:srgbClr val="FF0000"/>
                </a:solidFill>
              </a:rPr>
              <a:t>One America News Network</a:t>
            </a:r>
          </a:p>
          <a:p>
            <a:r>
              <a:rPr lang="en-US" dirty="0">
                <a:solidFill>
                  <a:srgbClr val="FF0000"/>
                </a:solidFill>
              </a:rPr>
              <a:t>Dateline</a:t>
            </a:r>
          </a:p>
          <a:p>
            <a:r>
              <a:rPr lang="en-US" dirty="0">
                <a:solidFill>
                  <a:srgbClr val="FF0000"/>
                </a:solidFill>
              </a:rPr>
              <a:t>Star Plus</a:t>
            </a:r>
          </a:p>
          <a:p>
            <a:endParaRPr lang="en-US" dirty="0"/>
          </a:p>
        </p:txBody>
      </p:sp>
      <p:pic>
        <p:nvPicPr>
          <p:cNvPr id="4" name="Picture 3">
            <a:extLst>
              <a:ext uri="{FF2B5EF4-FFF2-40B4-BE49-F238E27FC236}">
                <a16:creationId xmlns:a16="http://schemas.microsoft.com/office/drawing/2014/main" id="{5F03A39D-C064-B042-BFD2-7C7AB5DA9FE8}"/>
              </a:ext>
            </a:extLst>
          </p:cNvPr>
          <p:cNvPicPr>
            <a:picLocks noChangeAspect="1"/>
          </p:cNvPicPr>
          <p:nvPr/>
        </p:nvPicPr>
        <p:blipFill>
          <a:blip r:embed="rId2"/>
          <a:stretch>
            <a:fillRect/>
          </a:stretch>
        </p:blipFill>
        <p:spPr>
          <a:xfrm>
            <a:off x="0" y="2428875"/>
            <a:ext cx="7937500" cy="4064000"/>
          </a:xfrm>
          <a:prstGeom prst="rect">
            <a:avLst/>
          </a:prstGeom>
        </p:spPr>
      </p:pic>
    </p:spTree>
    <p:extLst>
      <p:ext uri="{BB962C8B-B14F-4D97-AF65-F5344CB8AC3E}">
        <p14:creationId xmlns:p14="http://schemas.microsoft.com/office/powerpoint/2010/main" val="159842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B71D-71FA-E749-ABC2-338EFE55D040}"/>
              </a:ext>
            </a:extLst>
          </p:cNvPr>
          <p:cNvSpPr>
            <a:spLocks noGrp="1"/>
          </p:cNvSpPr>
          <p:nvPr>
            <p:ph type="title"/>
          </p:nvPr>
        </p:nvSpPr>
        <p:spPr/>
        <p:txBody>
          <a:bodyPr/>
          <a:lstStyle/>
          <a:p>
            <a:r>
              <a:rPr lang="en-US" dirty="0"/>
              <a:t>Conversion Rate vs. Cost Per Acquisition</a:t>
            </a:r>
          </a:p>
        </p:txBody>
      </p:sp>
      <p:sp>
        <p:nvSpPr>
          <p:cNvPr id="3" name="Content Placeholder 2">
            <a:extLst>
              <a:ext uri="{FF2B5EF4-FFF2-40B4-BE49-F238E27FC236}">
                <a16:creationId xmlns:a16="http://schemas.microsoft.com/office/drawing/2014/main" id="{107CB502-5FF7-3946-B48D-B883A1396EDF}"/>
              </a:ext>
            </a:extLst>
          </p:cNvPr>
          <p:cNvSpPr>
            <a:spLocks noGrp="1"/>
          </p:cNvSpPr>
          <p:nvPr>
            <p:ph idx="1"/>
          </p:nvPr>
        </p:nvSpPr>
        <p:spPr>
          <a:xfrm>
            <a:off x="8111358" y="1825625"/>
            <a:ext cx="3242441" cy="4667250"/>
          </a:xfrm>
        </p:spPr>
        <p:txBody>
          <a:bodyPr>
            <a:normAutofit fontScale="70000" lnSpcReduction="20000"/>
          </a:bodyPr>
          <a:lstStyle/>
          <a:p>
            <a:pPr marL="0" indent="0">
              <a:buNone/>
            </a:pPr>
            <a:r>
              <a:rPr lang="en-US" dirty="0">
                <a:solidFill>
                  <a:srgbClr val="00B050"/>
                </a:solidFill>
              </a:rPr>
              <a:t>High Conversion Rate, Low Cost Per Acquisition: Good!</a:t>
            </a:r>
          </a:p>
          <a:p>
            <a:r>
              <a:rPr lang="en-US" dirty="0">
                <a:solidFill>
                  <a:srgbClr val="00B050"/>
                </a:solidFill>
              </a:rPr>
              <a:t>CNBC</a:t>
            </a:r>
          </a:p>
          <a:p>
            <a:r>
              <a:rPr lang="en-US" dirty="0">
                <a:solidFill>
                  <a:srgbClr val="00B050"/>
                </a:solidFill>
              </a:rPr>
              <a:t>Turner Network TV</a:t>
            </a:r>
          </a:p>
          <a:p>
            <a:r>
              <a:rPr lang="en-US" dirty="0">
                <a:solidFill>
                  <a:srgbClr val="00B050"/>
                </a:solidFill>
              </a:rPr>
              <a:t>CNN</a:t>
            </a:r>
          </a:p>
          <a:p>
            <a:r>
              <a:rPr lang="en-US" dirty="0">
                <a:solidFill>
                  <a:srgbClr val="00B050"/>
                </a:solidFill>
              </a:rPr>
              <a:t>The History Channel</a:t>
            </a:r>
          </a:p>
          <a:p>
            <a:r>
              <a:rPr lang="en-US" dirty="0">
                <a:solidFill>
                  <a:srgbClr val="00B050"/>
                </a:solidFill>
              </a:rPr>
              <a:t>NFL Network</a:t>
            </a:r>
          </a:p>
          <a:p>
            <a:pPr marL="0" indent="0">
              <a:buNone/>
            </a:pPr>
            <a:r>
              <a:rPr lang="en-US" dirty="0">
                <a:solidFill>
                  <a:srgbClr val="FF0000"/>
                </a:solidFill>
              </a:rPr>
              <a:t>Low Conversion Rate, High Cost Per Acquisition</a:t>
            </a:r>
          </a:p>
          <a:p>
            <a:r>
              <a:rPr lang="en-US" dirty="0" err="1">
                <a:solidFill>
                  <a:srgbClr val="FF0000"/>
                </a:solidFill>
              </a:rPr>
              <a:t>ZeeTV</a:t>
            </a:r>
            <a:endParaRPr lang="en-US" dirty="0">
              <a:solidFill>
                <a:srgbClr val="FF0000"/>
              </a:solidFill>
            </a:endParaRPr>
          </a:p>
          <a:p>
            <a:r>
              <a:rPr lang="en-US" dirty="0">
                <a:solidFill>
                  <a:srgbClr val="FF0000"/>
                </a:solidFill>
              </a:rPr>
              <a:t>Star Plus</a:t>
            </a:r>
          </a:p>
          <a:p>
            <a:r>
              <a:rPr lang="en-US" dirty="0">
                <a:solidFill>
                  <a:srgbClr val="FF0000"/>
                </a:solidFill>
              </a:rPr>
              <a:t>Bloomberg</a:t>
            </a:r>
          </a:p>
          <a:p>
            <a:r>
              <a:rPr lang="en-US" dirty="0">
                <a:solidFill>
                  <a:srgbClr val="FF0000"/>
                </a:solidFill>
              </a:rPr>
              <a:t>Fox Sports</a:t>
            </a:r>
          </a:p>
          <a:p>
            <a:r>
              <a:rPr lang="en-US" dirty="0">
                <a:solidFill>
                  <a:srgbClr val="FF0000"/>
                </a:solidFill>
              </a:rPr>
              <a:t>Spectrum Sports</a:t>
            </a:r>
          </a:p>
        </p:txBody>
      </p:sp>
      <p:pic>
        <p:nvPicPr>
          <p:cNvPr id="4" name="Picture 3">
            <a:extLst>
              <a:ext uri="{FF2B5EF4-FFF2-40B4-BE49-F238E27FC236}">
                <a16:creationId xmlns:a16="http://schemas.microsoft.com/office/drawing/2014/main" id="{A08EE62B-DFFE-E54A-A655-CF1D3BD36B04}"/>
              </a:ext>
            </a:extLst>
          </p:cNvPr>
          <p:cNvPicPr>
            <a:picLocks noChangeAspect="1"/>
          </p:cNvPicPr>
          <p:nvPr/>
        </p:nvPicPr>
        <p:blipFill>
          <a:blip r:embed="rId2"/>
          <a:stretch>
            <a:fillRect/>
          </a:stretch>
        </p:blipFill>
        <p:spPr>
          <a:xfrm>
            <a:off x="0" y="2466975"/>
            <a:ext cx="7848600" cy="4025900"/>
          </a:xfrm>
          <a:prstGeom prst="rect">
            <a:avLst/>
          </a:prstGeom>
        </p:spPr>
      </p:pic>
    </p:spTree>
    <p:extLst>
      <p:ext uri="{BB962C8B-B14F-4D97-AF65-F5344CB8AC3E}">
        <p14:creationId xmlns:p14="http://schemas.microsoft.com/office/powerpoint/2010/main" val="335238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234B-5F60-F042-8B4B-5A2C00C12986}"/>
              </a:ext>
            </a:extLst>
          </p:cNvPr>
          <p:cNvSpPr>
            <a:spLocks noGrp="1"/>
          </p:cNvSpPr>
          <p:nvPr>
            <p:ph type="title"/>
          </p:nvPr>
        </p:nvSpPr>
        <p:spPr/>
        <p:txBody>
          <a:bodyPr/>
          <a:lstStyle/>
          <a:p>
            <a:r>
              <a:rPr lang="en-US" dirty="0"/>
              <a:t>Conversion Rate vs. Cost Per Visitor</a:t>
            </a:r>
          </a:p>
        </p:txBody>
      </p:sp>
      <p:sp>
        <p:nvSpPr>
          <p:cNvPr id="3" name="Content Placeholder 2">
            <a:extLst>
              <a:ext uri="{FF2B5EF4-FFF2-40B4-BE49-F238E27FC236}">
                <a16:creationId xmlns:a16="http://schemas.microsoft.com/office/drawing/2014/main" id="{80A20997-BEEB-354F-B437-929C4C757835}"/>
              </a:ext>
            </a:extLst>
          </p:cNvPr>
          <p:cNvSpPr>
            <a:spLocks noGrp="1"/>
          </p:cNvSpPr>
          <p:nvPr>
            <p:ph idx="1"/>
          </p:nvPr>
        </p:nvSpPr>
        <p:spPr>
          <a:xfrm>
            <a:off x="7914290" y="1825625"/>
            <a:ext cx="3439510" cy="4667250"/>
          </a:xfrm>
        </p:spPr>
        <p:txBody>
          <a:bodyPr>
            <a:normAutofit fontScale="77500" lnSpcReduction="20000"/>
          </a:bodyPr>
          <a:lstStyle/>
          <a:p>
            <a:pPr marL="0" indent="0">
              <a:buNone/>
            </a:pPr>
            <a:r>
              <a:rPr lang="en-US" dirty="0">
                <a:solidFill>
                  <a:srgbClr val="00B050"/>
                </a:solidFill>
              </a:rPr>
              <a:t>High Conversion Rate, Low Cost Per Visitor: Good!</a:t>
            </a:r>
          </a:p>
          <a:p>
            <a:r>
              <a:rPr lang="en-US" dirty="0">
                <a:solidFill>
                  <a:srgbClr val="00B050"/>
                </a:solidFill>
              </a:rPr>
              <a:t>CNBC</a:t>
            </a:r>
          </a:p>
          <a:p>
            <a:r>
              <a:rPr lang="en-US" dirty="0">
                <a:solidFill>
                  <a:srgbClr val="00B050"/>
                </a:solidFill>
              </a:rPr>
              <a:t>CNN</a:t>
            </a:r>
          </a:p>
          <a:p>
            <a:r>
              <a:rPr lang="en-US" dirty="0">
                <a:solidFill>
                  <a:srgbClr val="00B050"/>
                </a:solidFill>
              </a:rPr>
              <a:t>The History Channel</a:t>
            </a:r>
          </a:p>
          <a:p>
            <a:pPr marL="0" indent="0">
              <a:buNone/>
            </a:pPr>
            <a:r>
              <a:rPr lang="en-US" dirty="0">
                <a:solidFill>
                  <a:srgbClr val="FF0000"/>
                </a:solidFill>
              </a:rPr>
              <a:t>Low Conversion Rate, High Cost Per Visitor:</a:t>
            </a:r>
          </a:p>
          <a:p>
            <a:r>
              <a:rPr lang="en-US" dirty="0">
                <a:solidFill>
                  <a:srgbClr val="FF0000"/>
                </a:solidFill>
              </a:rPr>
              <a:t>The Weather Channel</a:t>
            </a:r>
          </a:p>
          <a:p>
            <a:pPr lvl="1"/>
            <a:r>
              <a:rPr lang="en-US" dirty="0">
                <a:solidFill>
                  <a:srgbClr val="FF0000"/>
                </a:solidFill>
              </a:rPr>
              <a:t>No Purchases</a:t>
            </a:r>
          </a:p>
          <a:p>
            <a:r>
              <a:rPr lang="en-US" dirty="0">
                <a:solidFill>
                  <a:srgbClr val="FF0000"/>
                </a:solidFill>
              </a:rPr>
              <a:t>CNBC World</a:t>
            </a:r>
          </a:p>
          <a:p>
            <a:pPr lvl="1"/>
            <a:r>
              <a:rPr lang="en-US" dirty="0">
                <a:solidFill>
                  <a:srgbClr val="FF0000"/>
                </a:solidFill>
              </a:rPr>
              <a:t>No Purchases</a:t>
            </a:r>
          </a:p>
          <a:p>
            <a:r>
              <a:rPr lang="en-US" dirty="0">
                <a:solidFill>
                  <a:srgbClr val="FF0000"/>
                </a:solidFill>
              </a:rPr>
              <a:t>Bloomberg</a:t>
            </a:r>
          </a:p>
          <a:p>
            <a:r>
              <a:rPr lang="en-US" dirty="0">
                <a:solidFill>
                  <a:srgbClr val="FF0000"/>
                </a:solidFill>
              </a:rPr>
              <a:t>Spectrum Sports</a:t>
            </a:r>
          </a:p>
        </p:txBody>
      </p:sp>
      <p:pic>
        <p:nvPicPr>
          <p:cNvPr id="4" name="Picture 3">
            <a:extLst>
              <a:ext uri="{FF2B5EF4-FFF2-40B4-BE49-F238E27FC236}">
                <a16:creationId xmlns:a16="http://schemas.microsoft.com/office/drawing/2014/main" id="{D925BAD2-82F4-8046-88AE-CB86B64AB595}"/>
              </a:ext>
            </a:extLst>
          </p:cNvPr>
          <p:cNvPicPr>
            <a:picLocks noChangeAspect="1"/>
          </p:cNvPicPr>
          <p:nvPr/>
        </p:nvPicPr>
        <p:blipFill>
          <a:blip r:embed="rId2"/>
          <a:stretch>
            <a:fillRect/>
          </a:stretch>
        </p:blipFill>
        <p:spPr>
          <a:xfrm>
            <a:off x="0" y="2466975"/>
            <a:ext cx="7696200" cy="4025900"/>
          </a:xfrm>
          <a:prstGeom prst="rect">
            <a:avLst/>
          </a:prstGeom>
        </p:spPr>
      </p:pic>
    </p:spTree>
    <p:extLst>
      <p:ext uri="{BB962C8B-B14F-4D97-AF65-F5344CB8AC3E}">
        <p14:creationId xmlns:p14="http://schemas.microsoft.com/office/powerpoint/2010/main" val="234074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8249-31CE-AA49-9438-02A6376574B8}"/>
              </a:ext>
            </a:extLst>
          </p:cNvPr>
          <p:cNvSpPr>
            <a:spLocks noGrp="1"/>
          </p:cNvSpPr>
          <p:nvPr>
            <p:ph type="title"/>
          </p:nvPr>
        </p:nvSpPr>
        <p:spPr/>
        <p:txBody>
          <a:bodyPr/>
          <a:lstStyle/>
          <a:p>
            <a:r>
              <a:rPr lang="en-US" dirty="0"/>
              <a:t>Which networks to spend more money?</a:t>
            </a:r>
          </a:p>
        </p:txBody>
      </p:sp>
      <p:sp>
        <p:nvSpPr>
          <p:cNvPr id="3" name="Content Placeholder 2">
            <a:extLst>
              <a:ext uri="{FF2B5EF4-FFF2-40B4-BE49-F238E27FC236}">
                <a16:creationId xmlns:a16="http://schemas.microsoft.com/office/drawing/2014/main" id="{1C1C557B-C411-B84E-A91A-3CD9E3005B67}"/>
              </a:ext>
            </a:extLst>
          </p:cNvPr>
          <p:cNvSpPr>
            <a:spLocks noGrp="1"/>
          </p:cNvSpPr>
          <p:nvPr>
            <p:ph idx="1"/>
          </p:nvPr>
        </p:nvSpPr>
        <p:spPr/>
        <p:txBody>
          <a:bodyPr>
            <a:normAutofit fontScale="32500" lnSpcReduction="20000"/>
          </a:bodyPr>
          <a:lstStyle/>
          <a:p>
            <a:r>
              <a:rPr lang="en-US" dirty="0"/>
              <a:t>MSNBC (+2)</a:t>
            </a:r>
          </a:p>
          <a:p>
            <a:r>
              <a:rPr lang="en-US" dirty="0"/>
              <a:t>CNBC (+5)</a:t>
            </a:r>
          </a:p>
          <a:p>
            <a:r>
              <a:rPr lang="en-US" dirty="0">
                <a:solidFill>
                  <a:srgbClr val="00B050"/>
                </a:solidFill>
              </a:rPr>
              <a:t>Science (+1)</a:t>
            </a:r>
          </a:p>
          <a:p>
            <a:r>
              <a:rPr lang="en-US" dirty="0">
                <a:solidFill>
                  <a:srgbClr val="00B050"/>
                </a:solidFill>
              </a:rPr>
              <a:t>Turner Network TV (+2)</a:t>
            </a:r>
          </a:p>
          <a:p>
            <a:r>
              <a:rPr lang="en-US" dirty="0">
                <a:solidFill>
                  <a:srgbClr val="00B050"/>
                </a:solidFill>
              </a:rPr>
              <a:t>Comedy Central (+1)</a:t>
            </a:r>
          </a:p>
          <a:p>
            <a:r>
              <a:rPr lang="en-US" dirty="0">
                <a:solidFill>
                  <a:srgbClr val="00B050"/>
                </a:solidFill>
              </a:rPr>
              <a:t>NFL Network (+2)</a:t>
            </a:r>
          </a:p>
          <a:p>
            <a:r>
              <a:rPr lang="en-US" dirty="0">
                <a:solidFill>
                  <a:srgbClr val="00B050"/>
                </a:solidFill>
              </a:rPr>
              <a:t>The History Channel (+3)</a:t>
            </a:r>
          </a:p>
          <a:p>
            <a:r>
              <a:rPr lang="en-US" dirty="0">
                <a:solidFill>
                  <a:srgbClr val="00B050"/>
                </a:solidFill>
              </a:rPr>
              <a:t>CNN (+2)</a:t>
            </a:r>
            <a:endParaRPr lang="en-US" dirty="0"/>
          </a:p>
          <a:p>
            <a:pPr marL="0" indent="0">
              <a:buNone/>
            </a:pPr>
            <a:r>
              <a:rPr lang="en-US" dirty="0"/>
              <a:t>Maybe?</a:t>
            </a:r>
          </a:p>
          <a:p>
            <a:r>
              <a:rPr lang="en-US" dirty="0"/>
              <a:t>Dish Network (+1 / -1)</a:t>
            </a:r>
          </a:p>
          <a:p>
            <a:r>
              <a:rPr lang="en-US" dirty="0"/>
              <a:t>Dateline (+ 1 / -2)</a:t>
            </a:r>
          </a:p>
          <a:p>
            <a:pPr marL="0" indent="0">
              <a:buNone/>
            </a:pPr>
            <a:r>
              <a:rPr lang="en-US" dirty="0"/>
              <a:t>Honorable Mentions, no spend yet customers attributed their purchase to these channels:</a:t>
            </a:r>
          </a:p>
          <a:p>
            <a:r>
              <a:rPr lang="en-US" dirty="0"/>
              <a:t>Fox News (+2)</a:t>
            </a:r>
          </a:p>
          <a:p>
            <a:r>
              <a:rPr lang="en-US" dirty="0" err="1"/>
              <a:t>Aapka</a:t>
            </a:r>
            <a:r>
              <a:rPr lang="en-US" dirty="0"/>
              <a:t> Colors</a:t>
            </a:r>
          </a:p>
          <a:p>
            <a:r>
              <a:rPr lang="en-US" dirty="0"/>
              <a:t>HGTV</a:t>
            </a:r>
          </a:p>
          <a:p>
            <a:r>
              <a:rPr lang="en-US" dirty="0"/>
              <a:t>ESPN</a:t>
            </a:r>
          </a:p>
          <a:p>
            <a:r>
              <a:rPr lang="en-US" dirty="0"/>
              <a:t>Sony Entertainment TV</a:t>
            </a:r>
          </a:p>
          <a:p>
            <a:r>
              <a:rPr lang="en-US" dirty="0"/>
              <a:t>Television Food Network</a:t>
            </a:r>
          </a:p>
          <a:p>
            <a:r>
              <a:rPr lang="en-US" dirty="0"/>
              <a:t>Other</a:t>
            </a:r>
          </a:p>
          <a:p>
            <a:endParaRPr lang="en-US" dirty="0"/>
          </a:p>
        </p:txBody>
      </p:sp>
    </p:spTree>
    <p:extLst>
      <p:ext uri="{BB962C8B-B14F-4D97-AF65-F5344CB8AC3E}">
        <p14:creationId xmlns:p14="http://schemas.microsoft.com/office/powerpoint/2010/main" val="332128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8249-31CE-AA49-9438-02A6376574B8}"/>
              </a:ext>
            </a:extLst>
          </p:cNvPr>
          <p:cNvSpPr>
            <a:spLocks noGrp="1"/>
          </p:cNvSpPr>
          <p:nvPr>
            <p:ph type="title"/>
          </p:nvPr>
        </p:nvSpPr>
        <p:spPr/>
        <p:txBody>
          <a:bodyPr/>
          <a:lstStyle/>
          <a:p>
            <a:r>
              <a:rPr lang="en-US" dirty="0"/>
              <a:t>Which networks to stop spending on?</a:t>
            </a:r>
          </a:p>
        </p:txBody>
      </p:sp>
      <p:sp>
        <p:nvSpPr>
          <p:cNvPr id="3" name="Content Placeholder 2">
            <a:extLst>
              <a:ext uri="{FF2B5EF4-FFF2-40B4-BE49-F238E27FC236}">
                <a16:creationId xmlns:a16="http://schemas.microsoft.com/office/drawing/2014/main" id="{1C1C557B-C411-B84E-A91A-3CD9E3005B67}"/>
              </a:ext>
            </a:extLst>
          </p:cNvPr>
          <p:cNvSpPr>
            <a:spLocks noGrp="1"/>
          </p:cNvSpPr>
          <p:nvPr>
            <p:ph idx="1"/>
          </p:nvPr>
        </p:nvSpPr>
        <p:spPr/>
        <p:txBody>
          <a:bodyPr>
            <a:normAutofit lnSpcReduction="10000"/>
          </a:bodyPr>
          <a:lstStyle/>
          <a:p>
            <a:r>
              <a:rPr lang="en-US" dirty="0" err="1"/>
              <a:t>ZeeTV</a:t>
            </a:r>
            <a:r>
              <a:rPr lang="en-US" dirty="0"/>
              <a:t> (-4)</a:t>
            </a:r>
          </a:p>
          <a:p>
            <a:r>
              <a:rPr lang="en-US" dirty="0"/>
              <a:t>Star Plus (-4)</a:t>
            </a:r>
          </a:p>
          <a:p>
            <a:r>
              <a:rPr lang="en-US" dirty="0" err="1"/>
              <a:t>WillowTV</a:t>
            </a:r>
            <a:r>
              <a:rPr lang="en-US" dirty="0"/>
              <a:t> (-1)  (Highest number of purchases though…)</a:t>
            </a:r>
          </a:p>
          <a:p>
            <a:r>
              <a:rPr lang="en-US" dirty="0"/>
              <a:t>One America News Network (-1)</a:t>
            </a:r>
          </a:p>
          <a:p>
            <a:r>
              <a:rPr lang="en-US" dirty="0"/>
              <a:t>Bloomberg (-2)</a:t>
            </a:r>
          </a:p>
          <a:p>
            <a:r>
              <a:rPr lang="en-US" dirty="0"/>
              <a:t>Fox Sports (-1)</a:t>
            </a:r>
          </a:p>
          <a:p>
            <a:r>
              <a:rPr lang="en-US" dirty="0"/>
              <a:t>Spectrum Sports (-2)</a:t>
            </a:r>
          </a:p>
          <a:p>
            <a:r>
              <a:rPr lang="en-US" dirty="0"/>
              <a:t>Weather Channel (-1) (no purchases)</a:t>
            </a:r>
          </a:p>
          <a:p>
            <a:r>
              <a:rPr lang="en-US" dirty="0"/>
              <a:t>CNBC World (-1) (no purchases)</a:t>
            </a:r>
          </a:p>
        </p:txBody>
      </p:sp>
    </p:spTree>
    <p:extLst>
      <p:ext uri="{BB962C8B-B14F-4D97-AF65-F5344CB8AC3E}">
        <p14:creationId xmlns:p14="http://schemas.microsoft.com/office/powerpoint/2010/main" val="173054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BD9C-B189-DB4D-804E-F5212D8F5292}"/>
              </a:ext>
            </a:extLst>
          </p:cNvPr>
          <p:cNvSpPr>
            <a:spLocks noGrp="1"/>
          </p:cNvSpPr>
          <p:nvPr>
            <p:ph type="title"/>
          </p:nvPr>
        </p:nvSpPr>
        <p:spPr/>
        <p:txBody>
          <a:bodyPr/>
          <a:lstStyle/>
          <a:p>
            <a:r>
              <a:rPr lang="en-US" dirty="0"/>
              <a:t>How can the exit survey be improved?</a:t>
            </a:r>
          </a:p>
        </p:txBody>
      </p:sp>
      <p:sp>
        <p:nvSpPr>
          <p:cNvPr id="3" name="Content Placeholder 2">
            <a:extLst>
              <a:ext uri="{FF2B5EF4-FFF2-40B4-BE49-F238E27FC236}">
                <a16:creationId xmlns:a16="http://schemas.microsoft.com/office/drawing/2014/main" id="{448AAE7E-E421-C044-9F25-718A2B3FF1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463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2974-C78D-6746-8FCE-6EAAABFA335B}"/>
              </a:ext>
            </a:extLst>
          </p:cNvPr>
          <p:cNvSpPr>
            <a:spLocks noGrp="1"/>
          </p:cNvSpPr>
          <p:nvPr>
            <p:ph type="title"/>
          </p:nvPr>
        </p:nvSpPr>
        <p:spPr>
          <a:xfrm>
            <a:off x="838200" y="365125"/>
            <a:ext cx="10515600" cy="801523"/>
          </a:xfrm>
        </p:spPr>
        <p:txBody>
          <a:bodyPr>
            <a:normAutofit/>
          </a:bodyPr>
          <a:lstStyle/>
          <a:p>
            <a:pPr algn="ctr"/>
            <a:r>
              <a:rPr lang="en-US" sz="4800" b="1" u="sng" dirty="0"/>
              <a:t>Purchases by Network</a:t>
            </a:r>
          </a:p>
        </p:txBody>
      </p:sp>
      <p:sp>
        <p:nvSpPr>
          <p:cNvPr id="6" name="TextBox 5">
            <a:extLst>
              <a:ext uri="{FF2B5EF4-FFF2-40B4-BE49-F238E27FC236}">
                <a16:creationId xmlns:a16="http://schemas.microsoft.com/office/drawing/2014/main" id="{F5AA0B09-2283-4C46-BE06-EA9FFF19D7CD}"/>
              </a:ext>
            </a:extLst>
          </p:cNvPr>
          <p:cNvSpPr txBox="1"/>
          <p:nvPr/>
        </p:nvSpPr>
        <p:spPr>
          <a:xfrm>
            <a:off x="694531" y="1560788"/>
            <a:ext cx="5395836" cy="646331"/>
          </a:xfrm>
          <a:prstGeom prst="rect">
            <a:avLst/>
          </a:prstGeom>
          <a:noFill/>
        </p:spPr>
        <p:txBody>
          <a:bodyPr wrap="none" rtlCol="0">
            <a:spAutoFit/>
          </a:bodyPr>
          <a:lstStyle/>
          <a:p>
            <a:r>
              <a:rPr lang="en-US" dirty="0"/>
              <a:t>Which Networks had the highest number of purchases?</a:t>
            </a:r>
          </a:p>
          <a:p>
            <a:pPr marL="342900" indent="-342900">
              <a:buFont typeface="+mj-lt"/>
              <a:buAutoNum type="arabicPeriod"/>
            </a:pPr>
            <a:endParaRPr lang="en-US" dirty="0"/>
          </a:p>
        </p:txBody>
      </p:sp>
      <p:pic>
        <p:nvPicPr>
          <p:cNvPr id="11" name="Picture 10">
            <a:extLst>
              <a:ext uri="{FF2B5EF4-FFF2-40B4-BE49-F238E27FC236}">
                <a16:creationId xmlns:a16="http://schemas.microsoft.com/office/drawing/2014/main" id="{757A2D71-6BC8-8D40-BE71-BC9D20DE3B57}"/>
              </a:ext>
            </a:extLst>
          </p:cNvPr>
          <p:cNvPicPr>
            <a:picLocks noChangeAspect="1"/>
          </p:cNvPicPr>
          <p:nvPr/>
        </p:nvPicPr>
        <p:blipFill>
          <a:blip r:embed="rId2"/>
          <a:stretch>
            <a:fillRect/>
          </a:stretch>
        </p:blipFill>
        <p:spPr>
          <a:xfrm>
            <a:off x="167947" y="2128291"/>
            <a:ext cx="5928053" cy="3237719"/>
          </a:xfrm>
          <a:prstGeom prst="rect">
            <a:avLst/>
          </a:prstGeom>
        </p:spPr>
      </p:pic>
      <p:pic>
        <p:nvPicPr>
          <p:cNvPr id="12" name="Picture 11">
            <a:extLst>
              <a:ext uri="{FF2B5EF4-FFF2-40B4-BE49-F238E27FC236}">
                <a16:creationId xmlns:a16="http://schemas.microsoft.com/office/drawing/2014/main" id="{F7086285-F5A6-9345-AEE9-D4D8E8C1AF4E}"/>
              </a:ext>
            </a:extLst>
          </p:cNvPr>
          <p:cNvPicPr>
            <a:picLocks noChangeAspect="1"/>
          </p:cNvPicPr>
          <p:nvPr/>
        </p:nvPicPr>
        <p:blipFill>
          <a:blip r:embed="rId3"/>
          <a:stretch>
            <a:fillRect/>
          </a:stretch>
        </p:blipFill>
        <p:spPr>
          <a:xfrm>
            <a:off x="6095999" y="2285947"/>
            <a:ext cx="5384571" cy="3080063"/>
          </a:xfrm>
          <a:prstGeom prst="rect">
            <a:avLst/>
          </a:prstGeom>
        </p:spPr>
      </p:pic>
      <p:sp>
        <p:nvSpPr>
          <p:cNvPr id="13" name="Rectangle 12">
            <a:extLst>
              <a:ext uri="{FF2B5EF4-FFF2-40B4-BE49-F238E27FC236}">
                <a16:creationId xmlns:a16="http://schemas.microsoft.com/office/drawing/2014/main" id="{1A53E844-7C62-D64A-88E6-B607BDB684F0}"/>
              </a:ext>
            </a:extLst>
          </p:cNvPr>
          <p:cNvSpPr/>
          <p:nvPr/>
        </p:nvSpPr>
        <p:spPr>
          <a:xfrm>
            <a:off x="6090367" y="1568564"/>
            <a:ext cx="6096000" cy="646331"/>
          </a:xfrm>
          <a:prstGeom prst="rect">
            <a:avLst/>
          </a:prstGeom>
        </p:spPr>
        <p:txBody>
          <a:bodyPr>
            <a:spAutoFit/>
          </a:bodyPr>
          <a:lstStyle/>
          <a:p>
            <a:r>
              <a:rPr lang="en-US" dirty="0"/>
              <a:t>Which Networks had the lowest number of purchases?</a:t>
            </a:r>
          </a:p>
          <a:p>
            <a:pPr marL="342900" indent="-342900">
              <a:buFont typeface="+mj-lt"/>
              <a:buAutoNum type="arabicPeriod"/>
            </a:pPr>
            <a:endParaRPr lang="en-US" dirty="0"/>
          </a:p>
        </p:txBody>
      </p:sp>
      <p:sp>
        <p:nvSpPr>
          <p:cNvPr id="14" name="TextBox 13">
            <a:extLst>
              <a:ext uri="{FF2B5EF4-FFF2-40B4-BE49-F238E27FC236}">
                <a16:creationId xmlns:a16="http://schemas.microsoft.com/office/drawing/2014/main" id="{7396449F-1EC0-B348-B651-E6FAB6EF8C1F}"/>
              </a:ext>
            </a:extLst>
          </p:cNvPr>
          <p:cNvSpPr txBox="1"/>
          <p:nvPr/>
        </p:nvSpPr>
        <p:spPr>
          <a:xfrm>
            <a:off x="3626069" y="5778062"/>
            <a:ext cx="5290615" cy="923330"/>
          </a:xfrm>
          <a:prstGeom prst="rect">
            <a:avLst/>
          </a:prstGeom>
          <a:noFill/>
        </p:spPr>
        <p:txBody>
          <a:bodyPr wrap="none" rtlCol="0">
            <a:spAutoFit/>
          </a:bodyPr>
          <a:lstStyle/>
          <a:p>
            <a:r>
              <a:rPr lang="en-US" b="1" u="sng" dirty="0"/>
              <a:t>Summary: </a:t>
            </a:r>
          </a:p>
          <a:p>
            <a:pPr marL="285750" indent="-285750">
              <a:buFont typeface="Arial" panose="020B0604020202020204" pitchFamily="34" charset="0"/>
              <a:buChar char="•"/>
            </a:pPr>
            <a:r>
              <a:rPr lang="en-US" dirty="0"/>
              <a:t>Willow TV was by far the best performer</a:t>
            </a:r>
          </a:p>
          <a:p>
            <a:pPr marL="285750" indent="-285750">
              <a:buFont typeface="Arial" panose="020B0604020202020204" pitchFamily="34" charset="0"/>
              <a:buChar char="•"/>
            </a:pPr>
            <a:r>
              <a:rPr lang="en-US" dirty="0"/>
              <a:t>CNBC World and Weather Channel had 0 purchases</a:t>
            </a:r>
          </a:p>
        </p:txBody>
      </p:sp>
    </p:spTree>
    <p:extLst>
      <p:ext uri="{BB962C8B-B14F-4D97-AF65-F5344CB8AC3E}">
        <p14:creationId xmlns:p14="http://schemas.microsoft.com/office/powerpoint/2010/main" val="224254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E7C-0600-674B-B12E-0BBCF2353AE3}"/>
              </a:ext>
            </a:extLst>
          </p:cNvPr>
          <p:cNvSpPr>
            <a:spLocks noGrp="1"/>
          </p:cNvSpPr>
          <p:nvPr>
            <p:ph type="title"/>
          </p:nvPr>
        </p:nvSpPr>
        <p:spPr/>
        <p:txBody>
          <a:bodyPr/>
          <a:lstStyle/>
          <a:p>
            <a:r>
              <a:rPr lang="en-US" dirty="0"/>
              <a:t>How Much does it cost to acquire a customer through TV?</a:t>
            </a:r>
          </a:p>
        </p:txBody>
      </p:sp>
      <p:sp>
        <p:nvSpPr>
          <p:cNvPr id="3" name="Content Placeholder 2">
            <a:extLst>
              <a:ext uri="{FF2B5EF4-FFF2-40B4-BE49-F238E27FC236}">
                <a16:creationId xmlns:a16="http://schemas.microsoft.com/office/drawing/2014/main" id="{374F79D5-E7B5-1948-A619-5FF753273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73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a:xfrm>
            <a:off x="838200" y="365125"/>
            <a:ext cx="10515600" cy="721109"/>
          </a:xfrm>
        </p:spPr>
        <p:txBody>
          <a:bodyPr/>
          <a:lstStyle/>
          <a:p>
            <a:r>
              <a:rPr lang="en-US" dirty="0"/>
              <a:t>Cost efficiency – Cost Per Visitor (Spend / Lift)</a:t>
            </a:r>
          </a:p>
        </p:txBody>
      </p:sp>
      <p:sp>
        <p:nvSpPr>
          <p:cNvPr id="4" name="TextBox 3">
            <a:extLst>
              <a:ext uri="{FF2B5EF4-FFF2-40B4-BE49-F238E27FC236}">
                <a16:creationId xmlns:a16="http://schemas.microsoft.com/office/drawing/2014/main" id="{383DEC32-9657-BB44-B537-0B83B701CB1A}"/>
              </a:ext>
            </a:extLst>
          </p:cNvPr>
          <p:cNvSpPr txBox="1"/>
          <p:nvPr/>
        </p:nvSpPr>
        <p:spPr>
          <a:xfrm>
            <a:off x="7276004" y="1825626"/>
            <a:ext cx="4077796" cy="1754326"/>
          </a:xfrm>
          <a:prstGeom prst="rect">
            <a:avLst/>
          </a:prstGeom>
          <a:noFill/>
        </p:spPr>
        <p:txBody>
          <a:bodyPr wrap="square" rtlCol="0">
            <a:spAutoFit/>
          </a:bodyPr>
          <a:lstStyle/>
          <a:p>
            <a:pPr algn="ctr"/>
            <a:r>
              <a:rPr lang="en-US" u="sng" dirty="0"/>
              <a:t>Least Cost Efficient</a:t>
            </a:r>
          </a:p>
          <a:p>
            <a:pPr marL="342900" indent="-342900">
              <a:buFont typeface="+mj-lt"/>
              <a:buAutoNum type="arabicPeriod"/>
            </a:pPr>
            <a:r>
              <a:rPr lang="en-US" dirty="0"/>
              <a:t>Comedy Central</a:t>
            </a:r>
          </a:p>
          <a:p>
            <a:pPr marL="342900" indent="-342900">
              <a:buFont typeface="+mj-lt"/>
              <a:buAutoNum type="arabicPeriod"/>
            </a:pPr>
            <a:r>
              <a:rPr lang="en-US" dirty="0"/>
              <a:t>Science</a:t>
            </a:r>
          </a:p>
          <a:p>
            <a:pPr marL="342900" indent="-342900">
              <a:buFont typeface="+mj-lt"/>
              <a:buAutoNum type="arabicPeriod"/>
            </a:pPr>
            <a:r>
              <a:rPr lang="en-US" dirty="0"/>
              <a:t>The Weather Channel</a:t>
            </a:r>
          </a:p>
          <a:p>
            <a:pPr marL="342900" indent="-342900">
              <a:buFont typeface="+mj-lt"/>
              <a:buAutoNum type="arabicPeriod"/>
            </a:pPr>
            <a:r>
              <a:rPr lang="en-US" dirty="0"/>
              <a:t>Turner Network TV</a:t>
            </a:r>
          </a:p>
          <a:p>
            <a:pPr marL="342900" indent="-342900">
              <a:buFont typeface="+mj-lt"/>
              <a:buAutoNum type="arabicPeriod"/>
            </a:pPr>
            <a:r>
              <a:rPr lang="en-US" dirty="0"/>
              <a:t>NFL Network</a:t>
            </a:r>
          </a:p>
        </p:txBody>
      </p:sp>
      <p:pic>
        <p:nvPicPr>
          <p:cNvPr id="5" name="Picture 4">
            <a:extLst>
              <a:ext uri="{FF2B5EF4-FFF2-40B4-BE49-F238E27FC236}">
                <a16:creationId xmlns:a16="http://schemas.microsoft.com/office/drawing/2014/main" id="{EB58D7E7-F63B-D142-9B20-BB0557DBE1A0}"/>
              </a:ext>
            </a:extLst>
          </p:cNvPr>
          <p:cNvPicPr>
            <a:picLocks noChangeAspect="1"/>
          </p:cNvPicPr>
          <p:nvPr/>
        </p:nvPicPr>
        <p:blipFill>
          <a:blip r:embed="rId2"/>
          <a:stretch>
            <a:fillRect/>
          </a:stretch>
        </p:blipFill>
        <p:spPr>
          <a:xfrm>
            <a:off x="838199" y="4078227"/>
            <a:ext cx="4673600" cy="2413000"/>
          </a:xfrm>
          <a:prstGeom prst="rect">
            <a:avLst/>
          </a:prstGeom>
        </p:spPr>
      </p:pic>
      <p:pic>
        <p:nvPicPr>
          <p:cNvPr id="6" name="Picture 5">
            <a:extLst>
              <a:ext uri="{FF2B5EF4-FFF2-40B4-BE49-F238E27FC236}">
                <a16:creationId xmlns:a16="http://schemas.microsoft.com/office/drawing/2014/main" id="{B1DB4E45-19EC-FC4F-95DB-9AE8E9204240}"/>
              </a:ext>
            </a:extLst>
          </p:cNvPr>
          <p:cNvPicPr>
            <a:picLocks noChangeAspect="1"/>
          </p:cNvPicPr>
          <p:nvPr/>
        </p:nvPicPr>
        <p:blipFill>
          <a:blip r:embed="rId3"/>
          <a:stretch>
            <a:fillRect/>
          </a:stretch>
        </p:blipFill>
        <p:spPr>
          <a:xfrm>
            <a:off x="7276004" y="4076580"/>
            <a:ext cx="4077796" cy="2414647"/>
          </a:xfrm>
          <a:prstGeom prst="rect">
            <a:avLst/>
          </a:prstGeom>
        </p:spPr>
      </p:pic>
      <p:sp>
        <p:nvSpPr>
          <p:cNvPr id="7" name="TextBox 6">
            <a:extLst>
              <a:ext uri="{FF2B5EF4-FFF2-40B4-BE49-F238E27FC236}">
                <a16:creationId xmlns:a16="http://schemas.microsoft.com/office/drawing/2014/main" id="{792F16FA-B850-E64E-AEE1-4B87F8D8E58E}"/>
              </a:ext>
            </a:extLst>
          </p:cNvPr>
          <p:cNvSpPr txBox="1"/>
          <p:nvPr/>
        </p:nvSpPr>
        <p:spPr>
          <a:xfrm>
            <a:off x="838199" y="1832962"/>
            <a:ext cx="4673600" cy="1754326"/>
          </a:xfrm>
          <a:prstGeom prst="rect">
            <a:avLst/>
          </a:prstGeom>
          <a:noFill/>
        </p:spPr>
        <p:txBody>
          <a:bodyPr wrap="square" rtlCol="0">
            <a:spAutoFit/>
          </a:bodyPr>
          <a:lstStyle/>
          <a:p>
            <a:pPr algn="ctr"/>
            <a:r>
              <a:rPr lang="en-US" u="sng" dirty="0"/>
              <a:t>Most Cost Efficient</a:t>
            </a:r>
          </a:p>
          <a:p>
            <a:pPr marL="342900" indent="-342900">
              <a:buFont typeface="+mj-lt"/>
              <a:buAutoNum type="arabicPeriod"/>
            </a:pPr>
            <a:r>
              <a:rPr lang="en-US" dirty="0"/>
              <a:t>Dish Network</a:t>
            </a:r>
          </a:p>
          <a:p>
            <a:pPr marL="342900" indent="-342900">
              <a:buFont typeface="+mj-lt"/>
              <a:buAutoNum type="arabicPeriod"/>
            </a:pPr>
            <a:r>
              <a:rPr lang="en-US" dirty="0"/>
              <a:t>Willow TV</a:t>
            </a:r>
          </a:p>
          <a:p>
            <a:pPr marL="342900" indent="-342900">
              <a:buFont typeface="+mj-lt"/>
              <a:buAutoNum type="arabicPeriod"/>
            </a:pPr>
            <a:r>
              <a:rPr lang="en-US" dirty="0"/>
              <a:t>Star Plus</a:t>
            </a:r>
          </a:p>
          <a:p>
            <a:pPr marL="342900" indent="-342900">
              <a:buFont typeface="+mj-lt"/>
              <a:buAutoNum type="arabicPeriod"/>
            </a:pPr>
            <a:r>
              <a:rPr lang="en-US" dirty="0"/>
              <a:t>MSNBC</a:t>
            </a:r>
          </a:p>
          <a:p>
            <a:pPr marL="342900" indent="-342900">
              <a:buFont typeface="+mj-lt"/>
              <a:buAutoNum type="arabicPeriod"/>
            </a:pPr>
            <a:r>
              <a:rPr lang="en-US" dirty="0"/>
              <a:t>One America News Network</a:t>
            </a:r>
          </a:p>
        </p:txBody>
      </p:sp>
    </p:spTree>
    <p:extLst>
      <p:ext uri="{BB962C8B-B14F-4D97-AF65-F5344CB8AC3E}">
        <p14:creationId xmlns:p14="http://schemas.microsoft.com/office/powerpoint/2010/main" val="54325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p:txBody>
          <a:bodyPr/>
          <a:lstStyle/>
          <a:p>
            <a:r>
              <a:rPr lang="en-US" dirty="0"/>
              <a:t>Cost efficiency – Cost Per Acquisition (Spend / Purchases)</a:t>
            </a:r>
          </a:p>
        </p:txBody>
      </p:sp>
      <p:sp>
        <p:nvSpPr>
          <p:cNvPr id="3" name="Content Placeholder 2">
            <a:extLst>
              <a:ext uri="{FF2B5EF4-FFF2-40B4-BE49-F238E27FC236}">
                <a16:creationId xmlns:a16="http://schemas.microsoft.com/office/drawing/2014/main" id="{DCFA7F9A-9DB0-724D-8344-7F1A7DA6339E}"/>
              </a:ext>
            </a:extLst>
          </p:cNvPr>
          <p:cNvSpPr>
            <a:spLocks noGrp="1"/>
          </p:cNvSpPr>
          <p:nvPr>
            <p:ph idx="1"/>
          </p:nvPr>
        </p:nvSpPr>
        <p:spPr>
          <a:xfrm>
            <a:off x="838200" y="1825625"/>
            <a:ext cx="2803634" cy="4078561"/>
          </a:xfrm>
        </p:spPr>
        <p:txBody>
          <a:bodyPr/>
          <a:lstStyle/>
          <a:p>
            <a:pPr marL="0" indent="0">
              <a:buNone/>
            </a:pPr>
            <a:r>
              <a:rPr lang="en-US" dirty="0"/>
              <a:t>Best</a:t>
            </a:r>
          </a:p>
          <a:p>
            <a:pPr marL="514350" indent="-514350">
              <a:buFont typeface="+mj-lt"/>
              <a:buAutoNum type="arabicPeriod"/>
            </a:pPr>
            <a:r>
              <a:rPr lang="en-US" dirty="0"/>
              <a:t>CNBC</a:t>
            </a:r>
          </a:p>
          <a:p>
            <a:pPr marL="514350" indent="-514350">
              <a:buFont typeface="+mj-lt"/>
              <a:buAutoNum type="arabicPeriod"/>
            </a:pPr>
            <a:r>
              <a:rPr lang="en-US" dirty="0"/>
              <a:t>Dish Network</a:t>
            </a:r>
          </a:p>
          <a:p>
            <a:pPr marL="514350" indent="-514350">
              <a:buFont typeface="+mj-lt"/>
              <a:buAutoNum type="arabicPeriod"/>
            </a:pPr>
            <a:r>
              <a:rPr lang="en-US" dirty="0"/>
              <a:t>MSNBC</a:t>
            </a:r>
          </a:p>
          <a:p>
            <a:pPr marL="514350" indent="-514350">
              <a:buFont typeface="+mj-lt"/>
              <a:buAutoNum type="arabicPeriod"/>
            </a:pPr>
            <a:r>
              <a:rPr lang="en-US" dirty="0"/>
              <a:t>CNN</a:t>
            </a:r>
          </a:p>
          <a:p>
            <a:pPr marL="514350" indent="-514350">
              <a:buFont typeface="+mj-lt"/>
              <a:buAutoNum type="arabicPeriod"/>
            </a:pPr>
            <a:r>
              <a:rPr lang="en-US" dirty="0" err="1"/>
              <a:t>WillowTV</a:t>
            </a: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383DEC32-9657-BB44-B537-0B83B701CB1A}"/>
              </a:ext>
            </a:extLst>
          </p:cNvPr>
          <p:cNvSpPr txBox="1"/>
          <p:nvPr/>
        </p:nvSpPr>
        <p:spPr>
          <a:xfrm>
            <a:off x="6096000" y="1883978"/>
            <a:ext cx="2325413" cy="2308324"/>
          </a:xfrm>
          <a:prstGeom prst="rect">
            <a:avLst/>
          </a:prstGeom>
          <a:noFill/>
        </p:spPr>
        <p:txBody>
          <a:bodyPr wrap="square" rtlCol="0">
            <a:spAutoFit/>
          </a:bodyPr>
          <a:lstStyle/>
          <a:p>
            <a:r>
              <a:rPr lang="en-US" dirty="0"/>
              <a:t>Worst</a:t>
            </a:r>
          </a:p>
          <a:p>
            <a:pPr marL="342900" indent="-342900">
              <a:buFont typeface="+mj-lt"/>
              <a:buAutoNum type="arabicPeriod"/>
            </a:pPr>
            <a:r>
              <a:rPr lang="en-US" dirty="0"/>
              <a:t>Weather Channel</a:t>
            </a:r>
          </a:p>
          <a:p>
            <a:pPr marL="800100" lvl="1" indent="-342900">
              <a:buFont typeface="Arial" panose="020B0604020202020204" pitchFamily="34" charset="0"/>
              <a:buChar char="•"/>
            </a:pPr>
            <a:r>
              <a:rPr lang="en-US" dirty="0"/>
              <a:t>No Purchases</a:t>
            </a:r>
          </a:p>
          <a:p>
            <a:pPr marL="342900" indent="-342900">
              <a:buFont typeface="+mj-lt"/>
              <a:buAutoNum type="arabicPeriod"/>
            </a:pPr>
            <a:r>
              <a:rPr lang="en-US" dirty="0"/>
              <a:t>CNBC World</a:t>
            </a:r>
          </a:p>
          <a:p>
            <a:pPr marL="800100" lvl="1" indent="-342900">
              <a:buFont typeface="Arial" panose="020B0604020202020204" pitchFamily="34" charset="0"/>
              <a:buChar char="•"/>
            </a:pPr>
            <a:r>
              <a:rPr lang="en-US" dirty="0"/>
              <a:t>No Purchases</a:t>
            </a:r>
          </a:p>
          <a:p>
            <a:pPr marL="342900" indent="-342900">
              <a:buFont typeface="+mj-lt"/>
              <a:buAutoNum type="arabicPeriod"/>
            </a:pPr>
            <a:r>
              <a:rPr lang="en-US" dirty="0" err="1"/>
              <a:t>ZeeTV</a:t>
            </a:r>
            <a:endParaRPr lang="en-US" dirty="0"/>
          </a:p>
          <a:p>
            <a:pPr marL="342900" indent="-342900">
              <a:buFont typeface="+mj-lt"/>
              <a:buAutoNum type="arabicPeriod"/>
            </a:pPr>
            <a:r>
              <a:rPr lang="en-US" dirty="0"/>
              <a:t>Comedy Central</a:t>
            </a:r>
          </a:p>
          <a:p>
            <a:pPr marL="342900" indent="-342900">
              <a:buFont typeface="+mj-lt"/>
              <a:buAutoNum type="arabicPeriod"/>
            </a:pPr>
            <a:r>
              <a:rPr lang="en-US" dirty="0"/>
              <a:t>Star Plus</a:t>
            </a:r>
          </a:p>
        </p:txBody>
      </p:sp>
    </p:spTree>
    <p:extLst>
      <p:ext uri="{BB962C8B-B14F-4D97-AF65-F5344CB8AC3E}">
        <p14:creationId xmlns:p14="http://schemas.microsoft.com/office/powerpoint/2010/main" val="141855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3564-4406-9348-8420-CC0C384942AB}"/>
              </a:ext>
            </a:extLst>
          </p:cNvPr>
          <p:cNvSpPr>
            <a:spLocks noGrp="1"/>
          </p:cNvSpPr>
          <p:nvPr>
            <p:ph type="title"/>
          </p:nvPr>
        </p:nvSpPr>
        <p:spPr/>
        <p:txBody>
          <a:bodyPr/>
          <a:lstStyle/>
          <a:p>
            <a:r>
              <a:rPr lang="en-US" dirty="0"/>
              <a:t>Conversion rate (Purchases/Lift)</a:t>
            </a:r>
          </a:p>
        </p:txBody>
      </p:sp>
      <p:sp>
        <p:nvSpPr>
          <p:cNvPr id="3" name="Content Placeholder 2">
            <a:extLst>
              <a:ext uri="{FF2B5EF4-FFF2-40B4-BE49-F238E27FC236}">
                <a16:creationId xmlns:a16="http://schemas.microsoft.com/office/drawing/2014/main" id="{DCFA7F9A-9DB0-724D-8344-7F1A7DA6339E}"/>
              </a:ext>
            </a:extLst>
          </p:cNvPr>
          <p:cNvSpPr>
            <a:spLocks noGrp="1"/>
          </p:cNvSpPr>
          <p:nvPr>
            <p:ph idx="1"/>
          </p:nvPr>
        </p:nvSpPr>
        <p:spPr>
          <a:xfrm>
            <a:off x="838200" y="1825625"/>
            <a:ext cx="2803634" cy="4078561"/>
          </a:xfrm>
        </p:spPr>
        <p:txBody>
          <a:bodyPr/>
          <a:lstStyle/>
          <a:p>
            <a:pPr marL="0" indent="0">
              <a:buNone/>
            </a:pPr>
            <a:r>
              <a:rPr lang="en-US" dirty="0"/>
              <a:t>Best</a:t>
            </a:r>
          </a:p>
          <a:p>
            <a:pPr marL="514350" indent="-514350">
              <a:buFont typeface="+mj-lt"/>
              <a:buAutoNum type="arabicPeriod"/>
            </a:pPr>
            <a:r>
              <a:rPr lang="en-US" dirty="0"/>
              <a:t>CNBC</a:t>
            </a:r>
          </a:p>
          <a:p>
            <a:pPr marL="514350" indent="-514350">
              <a:buFont typeface="+mj-lt"/>
              <a:buAutoNum type="arabicPeriod"/>
            </a:pPr>
            <a:r>
              <a:rPr lang="en-US" dirty="0"/>
              <a:t>Science</a:t>
            </a:r>
          </a:p>
          <a:p>
            <a:pPr marL="514350" indent="-514350">
              <a:buFont typeface="+mj-lt"/>
              <a:buAutoNum type="arabicPeriod"/>
            </a:pPr>
            <a:r>
              <a:rPr lang="en-US" dirty="0"/>
              <a:t>Turner Network TV</a:t>
            </a:r>
          </a:p>
          <a:p>
            <a:pPr marL="514350" indent="-514350">
              <a:buFont typeface="+mj-lt"/>
              <a:buAutoNum type="arabicPeriod"/>
            </a:pPr>
            <a:r>
              <a:rPr lang="en-US" dirty="0"/>
              <a:t>CNN</a:t>
            </a:r>
          </a:p>
          <a:p>
            <a:pPr marL="514350" indent="-514350">
              <a:buFont typeface="+mj-lt"/>
              <a:buAutoNum type="arabicPeriod"/>
            </a:pPr>
            <a:r>
              <a:rPr lang="en-US" dirty="0"/>
              <a:t>Comedy Central</a:t>
            </a:r>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383DEC32-9657-BB44-B537-0B83B701CB1A}"/>
              </a:ext>
            </a:extLst>
          </p:cNvPr>
          <p:cNvSpPr txBox="1"/>
          <p:nvPr/>
        </p:nvSpPr>
        <p:spPr>
          <a:xfrm>
            <a:off x="6096000" y="1883978"/>
            <a:ext cx="2325413" cy="2308324"/>
          </a:xfrm>
          <a:prstGeom prst="rect">
            <a:avLst/>
          </a:prstGeom>
          <a:noFill/>
        </p:spPr>
        <p:txBody>
          <a:bodyPr wrap="square" rtlCol="0">
            <a:spAutoFit/>
          </a:bodyPr>
          <a:lstStyle/>
          <a:p>
            <a:r>
              <a:rPr lang="en-US" dirty="0"/>
              <a:t>Worst</a:t>
            </a:r>
          </a:p>
          <a:p>
            <a:pPr marL="342900" indent="-342900">
              <a:buFont typeface="+mj-lt"/>
              <a:buAutoNum type="arabicPeriod"/>
            </a:pPr>
            <a:r>
              <a:rPr lang="en-US" dirty="0"/>
              <a:t>Weather Channel</a:t>
            </a:r>
          </a:p>
          <a:p>
            <a:pPr marL="800100" lvl="1" indent="-342900">
              <a:buFont typeface="Arial" panose="020B0604020202020204" pitchFamily="34" charset="0"/>
              <a:buChar char="•"/>
            </a:pPr>
            <a:r>
              <a:rPr lang="en-US" dirty="0"/>
              <a:t>No Purchases</a:t>
            </a:r>
          </a:p>
          <a:p>
            <a:pPr marL="342900" indent="-342900">
              <a:buFont typeface="+mj-lt"/>
              <a:buAutoNum type="arabicPeriod"/>
            </a:pPr>
            <a:r>
              <a:rPr lang="en-US" dirty="0"/>
              <a:t>CNBC World</a:t>
            </a:r>
          </a:p>
          <a:p>
            <a:pPr marL="800100" lvl="1" indent="-342900">
              <a:buFont typeface="Arial" panose="020B0604020202020204" pitchFamily="34" charset="0"/>
              <a:buChar char="•"/>
            </a:pPr>
            <a:r>
              <a:rPr lang="en-US" dirty="0"/>
              <a:t>No Purchases</a:t>
            </a:r>
          </a:p>
          <a:p>
            <a:pPr marL="342900" indent="-342900">
              <a:buFont typeface="+mj-lt"/>
              <a:buAutoNum type="arabicPeriod"/>
            </a:pPr>
            <a:r>
              <a:rPr lang="en-US" dirty="0"/>
              <a:t>Star Plus</a:t>
            </a:r>
          </a:p>
          <a:p>
            <a:pPr marL="342900" indent="-342900">
              <a:buFont typeface="+mj-lt"/>
              <a:buAutoNum type="arabicPeriod"/>
            </a:pPr>
            <a:r>
              <a:rPr lang="en-US" dirty="0" err="1"/>
              <a:t>ZeeTV</a:t>
            </a:r>
            <a:endParaRPr lang="en-US" dirty="0"/>
          </a:p>
          <a:p>
            <a:pPr marL="342900" indent="-342900">
              <a:buFont typeface="+mj-lt"/>
              <a:buAutoNum type="arabicPeriod"/>
            </a:pPr>
            <a:r>
              <a:rPr lang="en-US" dirty="0"/>
              <a:t>Dish Network</a:t>
            </a:r>
          </a:p>
        </p:txBody>
      </p:sp>
    </p:spTree>
    <p:extLst>
      <p:ext uri="{BB962C8B-B14F-4D97-AF65-F5344CB8AC3E}">
        <p14:creationId xmlns:p14="http://schemas.microsoft.com/office/powerpoint/2010/main" val="390242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FAF5-CD60-8946-B298-2AF2941FB3F6}"/>
              </a:ext>
            </a:extLst>
          </p:cNvPr>
          <p:cNvSpPr>
            <a:spLocks noGrp="1"/>
          </p:cNvSpPr>
          <p:nvPr>
            <p:ph type="title"/>
          </p:nvPr>
        </p:nvSpPr>
        <p:spPr/>
        <p:txBody>
          <a:bodyPr/>
          <a:lstStyle/>
          <a:p>
            <a:r>
              <a:rPr lang="en-US" dirty="0"/>
              <a:t>Some Channels have no spend, but high purchases</a:t>
            </a:r>
          </a:p>
        </p:txBody>
      </p:sp>
      <p:sp>
        <p:nvSpPr>
          <p:cNvPr id="3" name="Content Placeholder 2">
            <a:extLst>
              <a:ext uri="{FF2B5EF4-FFF2-40B4-BE49-F238E27FC236}">
                <a16:creationId xmlns:a16="http://schemas.microsoft.com/office/drawing/2014/main" id="{32D612D6-1C4D-2E40-B190-2FC690302DB4}"/>
              </a:ext>
            </a:extLst>
          </p:cNvPr>
          <p:cNvSpPr>
            <a:spLocks noGrp="1"/>
          </p:cNvSpPr>
          <p:nvPr>
            <p:ph idx="1"/>
          </p:nvPr>
        </p:nvSpPr>
        <p:spPr/>
        <p:txBody>
          <a:bodyPr/>
          <a:lstStyle/>
          <a:p>
            <a:r>
              <a:rPr lang="en-US" dirty="0"/>
              <a:t>Fox news accounts for 23.0% of the </a:t>
            </a:r>
          </a:p>
        </p:txBody>
      </p:sp>
    </p:spTree>
    <p:extLst>
      <p:ext uri="{BB962C8B-B14F-4D97-AF65-F5344CB8AC3E}">
        <p14:creationId xmlns:p14="http://schemas.microsoft.com/office/powerpoint/2010/main" val="16234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CC4F-FCD6-F045-9BDD-2A770061C8A7}"/>
              </a:ext>
            </a:extLst>
          </p:cNvPr>
          <p:cNvSpPr>
            <a:spLocks noGrp="1"/>
          </p:cNvSpPr>
          <p:nvPr>
            <p:ph type="title"/>
          </p:nvPr>
        </p:nvSpPr>
        <p:spPr/>
        <p:txBody>
          <a:bodyPr/>
          <a:lstStyle/>
          <a:p>
            <a:r>
              <a:rPr lang="en-US" dirty="0"/>
              <a:t>Purchases vs. Spend</a:t>
            </a:r>
          </a:p>
        </p:txBody>
      </p:sp>
      <p:sp>
        <p:nvSpPr>
          <p:cNvPr id="3" name="Content Placeholder 2">
            <a:extLst>
              <a:ext uri="{FF2B5EF4-FFF2-40B4-BE49-F238E27FC236}">
                <a16:creationId xmlns:a16="http://schemas.microsoft.com/office/drawing/2014/main" id="{DC16AF3A-91E5-2B47-AA4E-665B90B178E9}"/>
              </a:ext>
            </a:extLst>
          </p:cNvPr>
          <p:cNvSpPr>
            <a:spLocks noGrp="1"/>
          </p:cNvSpPr>
          <p:nvPr>
            <p:ph idx="1"/>
          </p:nvPr>
        </p:nvSpPr>
        <p:spPr>
          <a:xfrm>
            <a:off x="8544909" y="1825625"/>
            <a:ext cx="3294993" cy="4149506"/>
          </a:xfrm>
        </p:spPr>
        <p:txBody>
          <a:bodyPr>
            <a:normAutofit/>
          </a:bodyPr>
          <a:lstStyle/>
          <a:p>
            <a:pPr marL="0" indent="0">
              <a:buNone/>
            </a:pPr>
            <a:r>
              <a:rPr lang="en-US" sz="1800" u="sng" dirty="0">
                <a:solidFill>
                  <a:srgbClr val="00B050"/>
                </a:solidFill>
              </a:rPr>
              <a:t>High Purchases, Low Spend: Good!</a:t>
            </a:r>
          </a:p>
          <a:p>
            <a:r>
              <a:rPr lang="en-US" sz="1800" dirty="0">
                <a:solidFill>
                  <a:srgbClr val="00B050"/>
                </a:solidFill>
              </a:rPr>
              <a:t>MSNBC</a:t>
            </a:r>
          </a:p>
          <a:p>
            <a:r>
              <a:rPr lang="en-US" sz="1800" dirty="0">
                <a:solidFill>
                  <a:srgbClr val="00B050"/>
                </a:solidFill>
              </a:rPr>
              <a:t>CNBC</a:t>
            </a:r>
          </a:p>
          <a:p>
            <a:r>
              <a:rPr lang="en-US" sz="1800" dirty="0">
                <a:solidFill>
                  <a:srgbClr val="00B050"/>
                </a:solidFill>
              </a:rPr>
              <a:t>Fox News </a:t>
            </a:r>
          </a:p>
          <a:p>
            <a:pPr lvl="1"/>
            <a:r>
              <a:rPr lang="en-US" sz="1400" dirty="0">
                <a:solidFill>
                  <a:srgbClr val="00B050"/>
                </a:solidFill>
              </a:rPr>
              <a:t>Zero Spend but 5.9% of total purchases</a:t>
            </a:r>
          </a:p>
          <a:p>
            <a:r>
              <a:rPr lang="en-US" sz="1800" dirty="0">
                <a:solidFill>
                  <a:srgbClr val="00B050"/>
                </a:solidFill>
              </a:rPr>
              <a:t>Other</a:t>
            </a:r>
          </a:p>
          <a:p>
            <a:pPr lvl="1"/>
            <a:r>
              <a:rPr lang="en-US" sz="1400" dirty="0">
                <a:solidFill>
                  <a:srgbClr val="00B050"/>
                </a:solidFill>
              </a:rPr>
              <a:t>Zero Spend but 5.5% of total purchases</a:t>
            </a:r>
            <a:endParaRPr lang="en-US" sz="1800" dirty="0">
              <a:solidFill>
                <a:srgbClr val="00B050"/>
              </a:solidFill>
            </a:endParaRPr>
          </a:p>
          <a:p>
            <a:pPr marL="0" indent="0">
              <a:buNone/>
            </a:pPr>
            <a:r>
              <a:rPr lang="en-US" sz="1800" u="sng" dirty="0">
                <a:solidFill>
                  <a:srgbClr val="FF0000"/>
                </a:solidFill>
              </a:rPr>
              <a:t>Low Purchases, High Spend: Bad!</a:t>
            </a:r>
          </a:p>
          <a:p>
            <a:r>
              <a:rPr lang="en-US" sz="1800" dirty="0" err="1">
                <a:solidFill>
                  <a:srgbClr val="FF0000"/>
                </a:solidFill>
              </a:rPr>
              <a:t>ZeeTV</a:t>
            </a:r>
            <a:endParaRPr lang="en-US" sz="1800" dirty="0">
              <a:solidFill>
                <a:srgbClr val="FF0000"/>
              </a:solidFill>
            </a:endParaRPr>
          </a:p>
          <a:p>
            <a:r>
              <a:rPr lang="en-US" sz="1800" dirty="0">
                <a:solidFill>
                  <a:srgbClr val="FF0000"/>
                </a:solidFill>
              </a:rPr>
              <a:t>Star Plus</a:t>
            </a:r>
          </a:p>
        </p:txBody>
      </p:sp>
      <p:pic>
        <p:nvPicPr>
          <p:cNvPr id="4" name="Picture 3">
            <a:extLst>
              <a:ext uri="{FF2B5EF4-FFF2-40B4-BE49-F238E27FC236}">
                <a16:creationId xmlns:a16="http://schemas.microsoft.com/office/drawing/2014/main" id="{4190DF81-30DB-6646-98A0-D9B70A8A9549}"/>
              </a:ext>
            </a:extLst>
          </p:cNvPr>
          <p:cNvPicPr>
            <a:picLocks noChangeAspect="1"/>
          </p:cNvPicPr>
          <p:nvPr/>
        </p:nvPicPr>
        <p:blipFill>
          <a:blip r:embed="rId2"/>
          <a:stretch>
            <a:fillRect/>
          </a:stretch>
        </p:blipFill>
        <p:spPr>
          <a:xfrm>
            <a:off x="0" y="2428875"/>
            <a:ext cx="7937500" cy="4064000"/>
          </a:xfrm>
          <a:prstGeom prst="rect">
            <a:avLst/>
          </a:prstGeom>
        </p:spPr>
      </p:pic>
    </p:spTree>
    <p:extLst>
      <p:ext uri="{BB962C8B-B14F-4D97-AF65-F5344CB8AC3E}">
        <p14:creationId xmlns:p14="http://schemas.microsoft.com/office/powerpoint/2010/main" val="113736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7F35-7B4E-F44F-8191-10ED879876E7}"/>
              </a:ext>
            </a:extLst>
          </p:cNvPr>
          <p:cNvSpPr>
            <a:spLocks noGrp="1"/>
          </p:cNvSpPr>
          <p:nvPr>
            <p:ph type="title"/>
          </p:nvPr>
        </p:nvSpPr>
        <p:spPr/>
        <p:txBody>
          <a:bodyPr/>
          <a:lstStyle/>
          <a:p>
            <a:r>
              <a:rPr lang="en-US" dirty="0"/>
              <a:t>Lift vs. Spend</a:t>
            </a:r>
          </a:p>
        </p:txBody>
      </p:sp>
      <p:sp>
        <p:nvSpPr>
          <p:cNvPr id="3" name="Content Placeholder 2">
            <a:extLst>
              <a:ext uri="{FF2B5EF4-FFF2-40B4-BE49-F238E27FC236}">
                <a16:creationId xmlns:a16="http://schemas.microsoft.com/office/drawing/2014/main" id="{143BA1D6-8B63-3B4E-B487-40A8BC3418C9}"/>
              </a:ext>
            </a:extLst>
          </p:cNvPr>
          <p:cNvSpPr>
            <a:spLocks noGrp="1"/>
          </p:cNvSpPr>
          <p:nvPr>
            <p:ph idx="1"/>
          </p:nvPr>
        </p:nvSpPr>
        <p:spPr>
          <a:xfrm>
            <a:off x="8678916" y="1825625"/>
            <a:ext cx="2674883" cy="4064000"/>
          </a:xfrm>
        </p:spPr>
        <p:txBody>
          <a:bodyPr/>
          <a:lstStyle/>
          <a:p>
            <a:pPr marL="0" indent="0">
              <a:buNone/>
            </a:pPr>
            <a:r>
              <a:rPr lang="en-US" dirty="0">
                <a:solidFill>
                  <a:srgbClr val="00B050"/>
                </a:solidFill>
              </a:rPr>
              <a:t>High Lift, Low Spend: Good!</a:t>
            </a:r>
          </a:p>
          <a:p>
            <a:r>
              <a:rPr lang="en-US" dirty="0">
                <a:solidFill>
                  <a:srgbClr val="00B050"/>
                </a:solidFill>
              </a:rPr>
              <a:t>MSNBC</a:t>
            </a:r>
          </a:p>
          <a:p>
            <a:r>
              <a:rPr lang="en-US" dirty="0">
                <a:solidFill>
                  <a:srgbClr val="00B050"/>
                </a:solidFill>
              </a:rPr>
              <a:t>Dish Network</a:t>
            </a:r>
          </a:p>
          <a:p>
            <a:endParaRPr lang="en-US" dirty="0"/>
          </a:p>
          <a:p>
            <a:pPr marL="0" indent="0">
              <a:buNone/>
            </a:pPr>
            <a:r>
              <a:rPr lang="en-US" dirty="0">
                <a:solidFill>
                  <a:srgbClr val="FF0000"/>
                </a:solidFill>
              </a:rPr>
              <a:t>Low Lift, High Spend: Bad!</a:t>
            </a:r>
          </a:p>
          <a:p>
            <a:r>
              <a:rPr lang="en-US" dirty="0">
                <a:solidFill>
                  <a:srgbClr val="FF0000"/>
                </a:solidFill>
              </a:rPr>
              <a:t>Dateline</a:t>
            </a:r>
          </a:p>
        </p:txBody>
      </p:sp>
      <p:pic>
        <p:nvPicPr>
          <p:cNvPr id="4" name="Picture 3">
            <a:extLst>
              <a:ext uri="{FF2B5EF4-FFF2-40B4-BE49-F238E27FC236}">
                <a16:creationId xmlns:a16="http://schemas.microsoft.com/office/drawing/2014/main" id="{332667FB-497A-B245-A326-EA8762E26F44}"/>
              </a:ext>
            </a:extLst>
          </p:cNvPr>
          <p:cNvPicPr>
            <a:picLocks noChangeAspect="1"/>
          </p:cNvPicPr>
          <p:nvPr/>
        </p:nvPicPr>
        <p:blipFill>
          <a:blip r:embed="rId2"/>
          <a:stretch>
            <a:fillRect/>
          </a:stretch>
        </p:blipFill>
        <p:spPr>
          <a:xfrm>
            <a:off x="0" y="2428875"/>
            <a:ext cx="7937500" cy="4064000"/>
          </a:xfrm>
          <a:prstGeom prst="rect">
            <a:avLst/>
          </a:prstGeom>
        </p:spPr>
      </p:pic>
    </p:spTree>
    <p:extLst>
      <p:ext uri="{BB962C8B-B14F-4D97-AF65-F5344CB8AC3E}">
        <p14:creationId xmlns:p14="http://schemas.microsoft.com/office/powerpoint/2010/main" val="121218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5B6-3D83-594C-9C53-BA63DA32DA86}"/>
              </a:ext>
            </a:extLst>
          </p:cNvPr>
          <p:cNvSpPr>
            <a:spLocks noGrp="1"/>
          </p:cNvSpPr>
          <p:nvPr>
            <p:ph type="title"/>
          </p:nvPr>
        </p:nvSpPr>
        <p:spPr/>
        <p:txBody>
          <a:bodyPr/>
          <a:lstStyle/>
          <a:p>
            <a:r>
              <a:rPr lang="en-US" dirty="0"/>
              <a:t>Lift vs. Purchases</a:t>
            </a:r>
          </a:p>
        </p:txBody>
      </p:sp>
      <p:sp>
        <p:nvSpPr>
          <p:cNvPr id="3" name="Content Placeholder 2">
            <a:extLst>
              <a:ext uri="{FF2B5EF4-FFF2-40B4-BE49-F238E27FC236}">
                <a16:creationId xmlns:a16="http://schemas.microsoft.com/office/drawing/2014/main" id="{5DF13C31-02E1-BE47-AC19-96ADF908B315}"/>
              </a:ext>
            </a:extLst>
          </p:cNvPr>
          <p:cNvSpPr>
            <a:spLocks noGrp="1"/>
          </p:cNvSpPr>
          <p:nvPr>
            <p:ph idx="1"/>
          </p:nvPr>
        </p:nvSpPr>
        <p:spPr>
          <a:xfrm>
            <a:off x="7930054" y="1825625"/>
            <a:ext cx="3423745" cy="4667250"/>
          </a:xfrm>
        </p:spPr>
        <p:txBody>
          <a:bodyPr>
            <a:normAutofit fontScale="92500" lnSpcReduction="10000"/>
          </a:bodyPr>
          <a:lstStyle/>
          <a:p>
            <a:pPr marL="0" indent="0">
              <a:buNone/>
            </a:pPr>
            <a:r>
              <a:rPr lang="en-US" sz="1800" dirty="0">
                <a:solidFill>
                  <a:srgbClr val="00B050"/>
                </a:solidFill>
              </a:rPr>
              <a:t>Low Lift, High Purchases: Good!</a:t>
            </a:r>
          </a:p>
          <a:p>
            <a:r>
              <a:rPr lang="en-US" sz="1800" dirty="0">
                <a:solidFill>
                  <a:srgbClr val="00B050"/>
                </a:solidFill>
              </a:rPr>
              <a:t>CNBC</a:t>
            </a:r>
          </a:p>
          <a:p>
            <a:r>
              <a:rPr lang="en-US" sz="1800" dirty="0">
                <a:solidFill>
                  <a:srgbClr val="00B050"/>
                </a:solidFill>
              </a:rPr>
              <a:t>Dateline</a:t>
            </a:r>
          </a:p>
          <a:p>
            <a:r>
              <a:rPr lang="en-US" sz="1800" dirty="0">
                <a:solidFill>
                  <a:srgbClr val="00B050"/>
                </a:solidFill>
              </a:rPr>
              <a:t>Fox News </a:t>
            </a:r>
          </a:p>
          <a:p>
            <a:pPr lvl="1"/>
            <a:r>
              <a:rPr lang="en-US" sz="1400" dirty="0">
                <a:solidFill>
                  <a:srgbClr val="00B050"/>
                </a:solidFill>
              </a:rPr>
              <a:t>No Lift, but 5.9% of total purchases</a:t>
            </a:r>
          </a:p>
          <a:p>
            <a:r>
              <a:rPr lang="en-US" sz="1800" dirty="0">
                <a:solidFill>
                  <a:srgbClr val="00B050"/>
                </a:solidFill>
              </a:rPr>
              <a:t>Other</a:t>
            </a:r>
          </a:p>
          <a:p>
            <a:pPr lvl="1"/>
            <a:r>
              <a:rPr lang="en-US" sz="1400" dirty="0">
                <a:solidFill>
                  <a:srgbClr val="00B050"/>
                </a:solidFill>
              </a:rPr>
              <a:t>No Lift, but 5.5% of total purchases</a:t>
            </a:r>
          </a:p>
          <a:p>
            <a:pPr marL="0" indent="0">
              <a:buNone/>
            </a:pPr>
            <a:endParaRPr lang="en-US" sz="1800" dirty="0"/>
          </a:p>
          <a:p>
            <a:pPr marL="0" indent="0">
              <a:buNone/>
            </a:pPr>
            <a:r>
              <a:rPr lang="en-US" sz="1800" dirty="0">
                <a:solidFill>
                  <a:srgbClr val="FF0000"/>
                </a:solidFill>
              </a:rPr>
              <a:t>High Lift, Low Purchases: Bad!  These customers don’t seem to want your product despite visiting the website</a:t>
            </a:r>
          </a:p>
          <a:p>
            <a:r>
              <a:rPr lang="en-US" sz="1800" dirty="0" err="1">
                <a:solidFill>
                  <a:srgbClr val="FF0000"/>
                </a:solidFill>
              </a:rPr>
              <a:t>ZeeTV</a:t>
            </a:r>
            <a:endParaRPr lang="en-US" sz="1800" dirty="0">
              <a:solidFill>
                <a:srgbClr val="FF0000"/>
              </a:solidFill>
            </a:endParaRPr>
          </a:p>
          <a:p>
            <a:r>
              <a:rPr lang="en-US" sz="1800" dirty="0">
                <a:solidFill>
                  <a:srgbClr val="FF0000"/>
                </a:solidFill>
              </a:rPr>
              <a:t>Star Plus</a:t>
            </a:r>
          </a:p>
          <a:p>
            <a:r>
              <a:rPr lang="en-US" sz="1800" dirty="0">
                <a:solidFill>
                  <a:srgbClr val="FF0000"/>
                </a:solidFill>
              </a:rPr>
              <a:t>Dish Network</a:t>
            </a:r>
          </a:p>
        </p:txBody>
      </p:sp>
      <p:pic>
        <p:nvPicPr>
          <p:cNvPr id="4" name="Picture 3">
            <a:extLst>
              <a:ext uri="{FF2B5EF4-FFF2-40B4-BE49-F238E27FC236}">
                <a16:creationId xmlns:a16="http://schemas.microsoft.com/office/drawing/2014/main" id="{C874BD0E-D9A1-364F-B29A-C11F54185ECF}"/>
              </a:ext>
            </a:extLst>
          </p:cNvPr>
          <p:cNvPicPr>
            <a:picLocks noChangeAspect="1"/>
          </p:cNvPicPr>
          <p:nvPr/>
        </p:nvPicPr>
        <p:blipFill>
          <a:blip r:embed="rId2"/>
          <a:stretch>
            <a:fillRect/>
          </a:stretch>
        </p:blipFill>
        <p:spPr>
          <a:xfrm>
            <a:off x="0" y="2466975"/>
            <a:ext cx="7696200" cy="4025900"/>
          </a:xfrm>
          <a:prstGeom prst="rect">
            <a:avLst/>
          </a:prstGeom>
        </p:spPr>
      </p:pic>
    </p:spTree>
    <p:extLst>
      <p:ext uri="{BB962C8B-B14F-4D97-AF65-F5344CB8AC3E}">
        <p14:creationId xmlns:p14="http://schemas.microsoft.com/office/powerpoint/2010/main" val="217214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TotalTime>
  <Words>737</Words>
  <Application>Microsoft Macintosh PowerPoint</Application>
  <PresentationFormat>Widescreen</PresentationFormat>
  <Paragraphs>163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Company XYZ - TV Campaign Report Establishing a baseline: Overall Metrics</vt:lpstr>
      <vt:lpstr>How Much does it cost to acquire a customer through TV?</vt:lpstr>
      <vt:lpstr>Cost efficiency – Cost Per Visitor (Spend / Lift)</vt:lpstr>
      <vt:lpstr>Cost efficiency – Cost Per Acquisition (Spend / Purchases)</vt:lpstr>
      <vt:lpstr>Conversion rate (Purchases/Lift)</vt:lpstr>
      <vt:lpstr>Some Channels have no spend, but high purchases</vt:lpstr>
      <vt:lpstr>Purchases vs. Spend</vt:lpstr>
      <vt:lpstr>Lift vs. Spend</vt:lpstr>
      <vt:lpstr>Lift vs. Purchases</vt:lpstr>
      <vt:lpstr>Conversion Rate vs. Spend</vt:lpstr>
      <vt:lpstr>Conversion Rate vs. Cost Per Acquisition</vt:lpstr>
      <vt:lpstr>Conversion Rate vs. Cost Per Visitor</vt:lpstr>
      <vt:lpstr>Which networks to spend more money?</vt:lpstr>
      <vt:lpstr>Which networks to stop spending on?</vt:lpstr>
      <vt:lpstr>How can the exit survey be improved?</vt:lpstr>
      <vt:lpstr>Purchases by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XYZ - TV Campaign Report</dc:title>
  <dc:creator>jonathan papir</dc:creator>
  <cp:lastModifiedBy>jonathan papir</cp:lastModifiedBy>
  <cp:revision>23</cp:revision>
  <dcterms:created xsi:type="dcterms:W3CDTF">2022-03-20T03:51:47Z</dcterms:created>
  <dcterms:modified xsi:type="dcterms:W3CDTF">2022-03-22T02:23:39Z</dcterms:modified>
</cp:coreProperties>
</file>