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9" r:id="rId4"/>
    <p:sldId id="284" r:id="rId5"/>
    <p:sldId id="281" r:id="rId6"/>
    <p:sldId id="282" r:id="rId7"/>
    <p:sldId id="283" r:id="rId8"/>
    <p:sldId id="272" r:id="rId9"/>
    <p:sldId id="277" r:id="rId10"/>
    <p:sldId id="258" r:id="rId11"/>
    <p:sldId id="262" r:id="rId12"/>
    <p:sldId id="261" r:id="rId13"/>
    <p:sldId id="263" r:id="rId14"/>
    <p:sldId id="264" r:id="rId15"/>
    <p:sldId id="265" r:id="rId16"/>
    <p:sldId id="271" r:id="rId17"/>
    <p:sldId id="278" r:id="rId18"/>
    <p:sldId id="259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5"/>
    <p:restoredTop sz="67509"/>
  </p:normalViewPr>
  <p:slideViewPr>
    <p:cSldViewPr snapToGrid="0" snapToObjects="1">
      <p:cViewPr varScale="1">
        <p:scale>
          <a:sx n="79" d="100"/>
          <a:sy n="79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3AE-EEF3-CB44-8035-56DBB7AED45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1A4-9BCA-0144-8B1F-0C65B083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</a:t>
            </a:r>
            <a:r>
              <a:rPr lang="en-US" b="1" i="1" dirty="0"/>
              <a:t>really</a:t>
            </a:r>
            <a:r>
              <a:rPr lang="en-US" i="0" dirty="0"/>
              <a:t> interesting to me…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8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MSNBC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CNN</a:t>
            </a:r>
          </a:p>
          <a:p>
            <a:pPr lvl="1"/>
            <a:r>
              <a:rPr lang="en-US" sz="1800" dirty="0"/>
              <a:t>Second highest purchases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CNBC</a:t>
            </a:r>
          </a:p>
          <a:p>
            <a:pPr lvl="1"/>
            <a:r>
              <a:rPr lang="en-US" sz="1800" dirty="0"/>
              <a:t>Fourth highest purchases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5/6 of the scatter plots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algn="l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l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the user to choose a channel.  If they don’t want to choose a channel, they can leave it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At the </a:t>
            </a:r>
            <a:r>
              <a:rPr lang="en-US" sz="1200" b="1" dirty="0"/>
              <a:t>top</a:t>
            </a:r>
            <a:r>
              <a:rPr lang="en-US" sz="12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America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ZeeTV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MSNBC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At the </a:t>
            </a:r>
            <a:r>
              <a:rPr lang="en-US" sz="1200" b="1" dirty="0"/>
              <a:t>bottom</a:t>
            </a:r>
            <a:r>
              <a:rPr lang="en-US" sz="12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Fox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CNBC World</a:t>
            </a:r>
          </a:p>
          <a:p>
            <a:endParaRPr lang="en-US" sz="1200" dirty="0"/>
          </a:p>
          <a:p>
            <a:r>
              <a:rPr lang="en-US" sz="12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Turner Network TV (TNT)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 spend could be causing low purchases and lift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CNBC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Fox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Pay </a:t>
            </a:r>
            <a:r>
              <a:rPr lang="en-US" sz="1200" b="1" i="1" dirty="0"/>
              <a:t>Extra</a:t>
            </a:r>
            <a:r>
              <a:rPr lang="en-US" sz="1200" b="0" i="0" u="none" dirty="0"/>
              <a:t> close attention to the following companies as we progress further into the 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ZeeTV</a:t>
            </a:r>
            <a:r>
              <a:rPr lang="en-US" sz="1200" b="0" i="0" u="none" dirty="0"/>
              <a:t>, CNN, MSNBC, CNBC World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One America News Network </a:t>
            </a:r>
            <a:r>
              <a:rPr lang="en-US" dirty="0"/>
              <a:t>are among the top 5 in terms of Cost Per Visitor and are in the top 5 in terms of purchases.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Key Benchmark: </a:t>
            </a:r>
            <a:r>
              <a:rPr lang="en-US" dirty="0">
                <a:solidFill>
                  <a:srgbClr val="0070C0"/>
                </a:solidFill>
              </a:rPr>
              <a:t>Average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Comedy Central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 </a:t>
            </a:r>
            <a:r>
              <a:rPr lang="en-US" dirty="0"/>
              <a:t>have very few purchases and are among the costliest in terms of generating Lift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Comedy Central has very few purchases 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purchases.  </a:t>
            </a:r>
            <a:r>
              <a:rPr lang="en-US" b="0" dirty="0"/>
              <a:t>All </a:t>
            </a:r>
            <a:r>
              <a:rPr lang="en-US" dirty="0"/>
              <a:t>are among the costliest in terms of generating purchases.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Weather Channel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  <a:p>
            <a:endParaRPr lang="en-US" dirty="0"/>
          </a:p>
          <a:p>
            <a:pPr algn="l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Purchases (x) and Average Spend (y).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Observation: </a:t>
            </a:r>
            <a:r>
              <a:rPr lang="en-US" dirty="0" err="1"/>
              <a:t>ZeeTVwell</a:t>
            </a:r>
            <a:r>
              <a:rPr lang="en-US" dirty="0"/>
              <a:t> above avg spend and on lower end of purchases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Lift (x) and Average Purchases (y)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getting more lift for your buck, that’s good!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83234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94A09-DD3B-5B4E-8553-1C4ACEC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783724"/>
            <a:ext cx="38100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6A90E-0083-B741-9200-493E9E5D3212}"/>
              </a:ext>
            </a:extLst>
          </p:cNvPr>
          <p:cNvSpPr txBox="1"/>
          <p:nvPr/>
        </p:nvSpPr>
        <p:spPr>
          <a:xfrm>
            <a:off x="0" y="6158077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Jonathan Papir</a:t>
            </a:r>
          </a:p>
          <a:p>
            <a:r>
              <a:rPr lang="en-US" dirty="0"/>
              <a:t>Date: 3-30-22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60B145-BACD-FA47-8719-E20D836A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6" y="1012913"/>
            <a:ext cx="11119627" cy="5500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786" y="419086"/>
            <a:ext cx="4276428" cy="61809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Spend vs.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69303-9722-2F44-8BF2-1319A74521CF}"/>
              </a:ext>
            </a:extLst>
          </p:cNvPr>
          <p:cNvSpPr txBox="1"/>
          <p:nvPr/>
        </p:nvSpPr>
        <p:spPr>
          <a:xfrm>
            <a:off x="1309586" y="1501562"/>
            <a:ext cx="2367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</a:t>
            </a:r>
          </a:p>
          <a:p>
            <a:r>
              <a:rPr lang="en-US" dirty="0">
                <a:solidFill>
                  <a:srgbClr val="00B050"/>
                </a:solidFill>
              </a:rPr>
              <a:t>Above avg purchases, below avg spend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FFFD7-5F4F-F548-B2C2-C0B1C5F353A0}"/>
              </a:ext>
            </a:extLst>
          </p:cNvPr>
          <p:cNvSpPr txBox="1"/>
          <p:nvPr/>
        </p:nvSpPr>
        <p:spPr>
          <a:xfrm>
            <a:off x="4363032" y="5475755"/>
            <a:ext cx="427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above avg spend, above avg purchases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D3E59-BC70-0542-94D0-8562D251C05F}"/>
              </a:ext>
            </a:extLst>
          </p:cNvPr>
          <p:cNvSpPr txBox="1"/>
          <p:nvPr/>
        </p:nvSpPr>
        <p:spPr>
          <a:xfrm>
            <a:off x="418896" y="6513848"/>
            <a:ext cx="335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757" y="461431"/>
            <a:ext cx="3362485" cy="730250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Lift vs.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28326-9F0A-9C4E-888C-C4FAB178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610"/>
            <a:ext cx="11381510" cy="563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99E86-6D80-0347-8949-975FAA016806}"/>
              </a:ext>
            </a:extLst>
          </p:cNvPr>
          <p:cNvSpPr txBox="1"/>
          <p:nvPr/>
        </p:nvSpPr>
        <p:spPr>
          <a:xfrm>
            <a:off x="727364" y="1381990"/>
            <a:ext cx="155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purchases, below avg lift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6F41F-C426-7441-A67D-401639938FB3}"/>
              </a:ext>
            </a:extLst>
          </p:cNvPr>
          <p:cNvSpPr txBox="1"/>
          <p:nvPr/>
        </p:nvSpPr>
        <p:spPr>
          <a:xfrm>
            <a:off x="4114879" y="5401461"/>
            <a:ext cx="396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purchases, above avg lift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A4977-2175-294D-854F-01CE555BD032}"/>
              </a:ext>
            </a:extLst>
          </p:cNvPr>
          <p:cNvSpPr txBox="1"/>
          <p:nvPr/>
        </p:nvSpPr>
        <p:spPr>
          <a:xfrm>
            <a:off x="176645" y="6515100"/>
            <a:ext cx="42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872" y="181697"/>
            <a:ext cx="3434255" cy="61335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Spend vs. Lift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0D866-2EFE-6D41-9E24-668831AA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373"/>
            <a:ext cx="11844217" cy="618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81DB4-0DE1-F943-B40F-EE0D891DE4A6}"/>
              </a:ext>
            </a:extLst>
          </p:cNvPr>
          <p:cNvSpPr txBox="1"/>
          <p:nvPr/>
        </p:nvSpPr>
        <p:spPr>
          <a:xfrm>
            <a:off x="1163782" y="1330036"/>
            <a:ext cx="213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lift,</a:t>
            </a:r>
          </a:p>
          <a:p>
            <a:r>
              <a:rPr lang="en-US" dirty="0">
                <a:solidFill>
                  <a:srgbClr val="00B050"/>
                </a:solidFill>
              </a:rPr>
              <a:t>Below avg spend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AEEB2-45D5-5C40-9BDA-D043633B1D13}"/>
              </a:ext>
            </a:extLst>
          </p:cNvPr>
          <p:cNvSpPr txBox="1"/>
          <p:nvPr/>
        </p:nvSpPr>
        <p:spPr>
          <a:xfrm>
            <a:off x="4302334" y="5579918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lift, above avg spend</a:t>
            </a:r>
          </a:p>
        </p:txBody>
      </p:sp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6A24EBC-1465-5D4F-81F7-4CD3953F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19" y="858837"/>
            <a:ext cx="11991109" cy="5633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269" y="360073"/>
            <a:ext cx="6311462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u="sng" dirty="0"/>
              <a:t>Spend vs. Conversion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1B798-61B8-0E47-A84A-E05EE1188298}"/>
              </a:ext>
            </a:extLst>
          </p:cNvPr>
          <p:cNvSpPr txBox="1"/>
          <p:nvPr/>
        </p:nvSpPr>
        <p:spPr>
          <a:xfrm>
            <a:off x="96910" y="6492875"/>
            <a:ext cx="40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EAB5C1-3E3D-E64F-AA6E-CE43033DAA4C}"/>
              </a:ext>
            </a:extLst>
          </p:cNvPr>
          <p:cNvSpPr txBox="1"/>
          <p:nvPr/>
        </p:nvSpPr>
        <p:spPr>
          <a:xfrm>
            <a:off x="2249946" y="125069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CNBC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52896C-4950-034C-B6C9-50B4E5309313}"/>
              </a:ext>
            </a:extLst>
          </p:cNvPr>
          <p:cNvSpPr txBox="1"/>
          <p:nvPr/>
        </p:nvSpPr>
        <p:spPr>
          <a:xfrm>
            <a:off x="2362867" y="1914307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Science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E17359-93AC-1240-A43F-15D2347BA9DB}"/>
              </a:ext>
            </a:extLst>
          </p:cNvPr>
          <p:cNvSpPr txBox="1"/>
          <p:nvPr/>
        </p:nvSpPr>
        <p:spPr>
          <a:xfrm>
            <a:off x="1286610" y="3587518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NFL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3F858-52C5-2540-BC6A-EF3B168FA220}"/>
              </a:ext>
            </a:extLst>
          </p:cNvPr>
          <p:cNvSpPr txBox="1"/>
          <p:nvPr/>
        </p:nvSpPr>
        <p:spPr>
          <a:xfrm>
            <a:off x="2110763" y="364838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History Channel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8B540B-D93F-E74F-B1B2-96882255C23F}"/>
              </a:ext>
            </a:extLst>
          </p:cNvPr>
          <p:cNvSpPr txBox="1"/>
          <p:nvPr/>
        </p:nvSpPr>
        <p:spPr>
          <a:xfrm>
            <a:off x="762267" y="3875238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Spectrum Sports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346EB4-6698-6745-AE3C-F8640FFE9095}"/>
              </a:ext>
            </a:extLst>
          </p:cNvPr>
          <p:cNvSpPr txBox="1"/>
          <p:nvPr/>
        </p:nvSpPr>
        <p:spPr>
          <a:xfrm>
            <a:off x="2336579" y="325652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Comedy Central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7C0FF9-78DD-8748-9A0C-219FA24F4E07}"/>
              </a:ext>
            </a:extLst>
          </p:cNvPr>
          <p:cNvSpPr txBox="1"/>
          <p:nvPr/>
        </p:nvSpPr>
        <p:spPr>
          <a:xfrm>
            <a:off x="3136587" y="3833739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MSNBC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4C758-D2E7-164D-9AC8-40546E2B67AB}"/>
              </a:ext>
            </a:extLst>
          </p:cNvPr>
          <p:cNvSpPr txBox="1"/>
          <p:nvPr/>
        </p:nvSpPr>
        <p:spPr>
          <a:xfrm>
            <a:off x="9251731" y="441612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Willow TV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54518-56A8-7941-813F-47AFCF5D4CE8}"/>
              </a:ext>
            </a:extLst>
          </p:cNvPr>
          <p:cNvSpPr txBox="1"/>
          <p:nvPr/>
        </p:nvSpPr>
        <p:spPr>
          <a:xfrm>
            <a:off x="1443475" y="2812468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Turner Network Television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A58B3-2F7F-844E-9C75-36120C07EE10}"/>
              </a:ext>
            </a:extLst>
          </p:cNvPr>
          <p:cNvSpPr txBox="1"/>
          <p:nvPr/>
        </p:nvSpPr>
        <p:spPr>
          <a:xfrm>
            <a:off x="5655291" y="4562734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One America News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0C16BD-7861-2C4C-9CC5-E0252251F0B1}"/>
              </a:ext>
            </a:extLst>
          </p:cNvPr>
          <p:cNvSpPr txBox="1"/>
          <p:nvPr/>
        </p:nvSpPr>
        <p:spPr>
          <a:xfrm>
            <a:off x="5697131" y="510840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ZeeTV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A96BF-DBB5-6448-A198-062F0FF9071E}"/>
              </a:ext>
            </a:extLst>
          </p:cNvPr>
          <p:cNvSpPr txBox="1"/>
          <p:nvPr/>
        </p:nvSpPr>
        <p:spPr>
          <a:xfrm>
            <a:off x="3180767" y="5204672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Star Plus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CD47B3-EAD6-B648-9D2C-05D13831F520}"/>
              </a:ext>
            </a:extLst>
          </p:cNvPr>
          <p:cNvSpPr txBox="1"/>
          <p:nvPr/>
        </p:nvSpPr>
        <p:spPr>
          <a:xfrm>
            <a:off x="3814274" y="417019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Dateline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E1D66-7058-2B41-9D95-48DDBC3462FE}"/>
              </a:ext>
            </a:extLst>
          </p:cNvPr>
          <p:cNvSpPr txBox="1"/>
          <p:nvPr/>
        </p:nvSpPr>
        <p:spPr>
          <a:xfrm>
            <a:off x="4319093" y="5450893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Above avg spend, below avg conversion rate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4478C-8935-0941-8615-E4261CFEFECE}"/>
              </a:ext>
            </a:extLst>
          </p:cNvPr>
          <p:cNvSpPr txBox="1"/>
          <p:nvPr/>
        </p:nvSpPr>
        <p:spPr>
          <a:xfrm>
            <a:off x="687021" y="1557983"/>
            <a:ext cx="166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Below avg spend, above avg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065" y="436418"/>
            <a:ext cx="8315870" cy="540327"/>
          </a:xfrm>
        </p:spPr>
        <p:txBody>
          <a:bodyPr>
            <a:noAutofit/>
          </a:bodyPr>
          <a:lstStyle/>
          <a:p>
            <a:pPr algn="ctr"/>
            <a:r>
              <a:rPr lang="en-US" sz="3400" u="sng" dirty="0"/>
              <a:t>Conversion Rate vs. Cost Per Acquisition (CPA)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8" y="976745"/>
            <a:ext cx="12245355" cy="553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5292A-4C62-8C41-AB8E-C222EDCE84E4}"/>
              </a:ext>
            </a:extLst>
          </p:cNvPr>
          <p:cNvSpPr txBox="1"/>
          <p:nvPr/>
        </p:nvSpPr>
        <p:spPr>
          <a:xfrm>
            <a:off x="95224" y="6515100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CF06F-D372-794B-BDE5-676039031DB5}"/>
              </a:ext>
            </a:extLst>
          </p:cNvPr>
          <p:cNvSpPr txBox="1"/>
          <p:nvPr/>
        </p:nvSpPr>
        <p:spPr>
          <a:xfrm>
            <a:off x="4655127" y="5511923"/>
            <a:ext cx="471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conversion rate, below avg CPA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DA2E-1C2D-F643-8A5E-01A3F3527C34}"/>
              </a:ext>
            </a:extLst>
          </p:cNvPr>
          <p:cNvSpPr txBox="1"/>
          <p:nvPr/>
        </p:nvSpPr>
        <p:spPr>
          <a:xfrm>
            <a:off x="2585630" y="1257300"/>
            <a:ext cx="197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conversion rate, above avg CPA</a:t>
            </a:r>
          </a:p>
        </p:txBody>
      </p:sp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712" y="130054"/>
            <a:ext cx="7632576" cy="655711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488668"/>
            <a:ext cx="637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CNBC World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65"/>
            <a:ext cx="12192000" cy="5728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FB150-5F4E-6641-A99E-0E8ADE3BC4D9}"/>
              </a:ext>
            </a:extLst>
          </p:cNvPr>
          <p:cNvSpPr txBox="1"/>
          <p:nvPr/>
        </p:nvSpPr>
        <p:spPr>
          <a:xfrm>
            <a:off x="1059873" y="1143000"/>
            <a:ext cx="189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conversion rate, above avg cost per visitor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8F85-9E41-9B48-BCF3-538856BA6037}"/>
              </a:ext>
            </a:extLst>
          </p:cNvPr>
          <p:cNvSpPr txBox="1"/>
          <p:nvPr/>
        </p:nvSpPr>
        <p:spPr>
          <a:xfrm>
            <a:off x="4852555" y="5465618"/>
            <a:ext cx="576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conversion rate, below avg cost per visitor</a:t>
            </a:r>
          </a:p>
        </p:txBody>
      </p:sp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443"/>
            <a:ext cx="10515600" cy="70355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510154" y="1720840"/>
            <a:ext cx="3681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High Performers: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Fox News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Way ahead </a:t>
            </a:r>
            <a:r>
              <a:rPr lang="en-US" dirty="0"/>
              <a:t>of average number of purchases from channels with spending (19 channels).</a:t>
            </a:r>
          </a:p>
          <a:p>
            <a:endParaRPr lang="en-US" dirty="0"/>
          </a:p>
          <a:p>
            <a:r>
              <a:rPr lang="en-US" b="1" u="sng" dirty="0"/>
              <a:t>Decent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Aapka</a:t>
            </a:r>
            <a:r>
              <a:rPr lang="en-US" dirty="0">
                <a:solidFill>
                  <a:srgbClr val="00B0F0"/>
                </a:solidFill>
              </a:rPr>
              <a:t> Colors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Beat average number of purchases from channels on exit survey (30 channels).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93EB2-53BE-5040-BFD2-43F12BFD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2995"/>
            <a:ext cx="8274156" cy="56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66F1A2-14E3-694C-AE95-23D45BF5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20910"/>
              </p:ext>
            </p:extLst>
          </p:nvPr>
        </p:nvGraphicFramePr>
        <p:xfrm>
          <a:off x="838200" y="1690688"/>
          <a:ext cx="10515600" cy="411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25660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25633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0466834"/>
                    </a:ext>
                  </a:extLst>
                </a:gridCol>
              </a:tblGrid>
              <a:tr h="80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great…</a:t>
                      </a:r>
                    </a:p>
                    <a:p>
                      <a:pPr algn="ctr"/>
                      <a:r>
                        <a:rPr lang="en-US" dirty="0"/>
                        <a:t>Performed well in at least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…the good…</a:t>
                      </a:r>
                    </a:p>
                    <a:p>
                      <a:pPr algn="ctr"/>
                      <a:r>
                        <a:rPr lang="en-US" dirty="0"/>
                        <a:t>Performed well in 2/6 or 3/6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…and the bad…</a:t>
                      </a:r>
                    </a:p>
                    <a:p>
                      <a:pPr algn="ctr"/>
                      <a:r>
                        <a:rPr lang="en-US" dirty="0"/>
                        <a:t>Performed poorly in 4/6 </a:t>
                      </a:r>
                    </a:p>
                    <a:p>
                      <a:pPr algn="ctr"/>
                      <a:r>
                        <a:rPr lang="en-US" dirty="0"/>
                        <a:t>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32756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en-US" dirty="0"/>
                        <a:t>CNBC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History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ZeeTV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7373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en-US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10963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Turner Network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1419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2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754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608AA-8DA3-6E4C-979B-240703265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7868"/>
              </p:ext>
            </p:extLst>
          </p:nvPr>
        </p:nvGraphicFramePr>
        <p:xfrm>
          <a:off x="838200" y="1499080"/>
          <a:ext cx="10515600" cy="458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682">
                  <a:extLst>
                    <a:ext uri="{9D8B030D-6E8A-4147-A177-3AD203B41FA5}">
                      <a16:colId xmlns:a16="http://schemas.microsoft.com/office/drawing/2014/main" val="888006799"/>
                    </a:ext>
                  </a:extLst>
                </a:gridCol>
                <a:gridCol w="4166754">
                  <a:extLst>
                    <a:ext uri="{9D8B030D-6E8A-4147-A177-3AD203B41FA5}">
                      <a16:colId xmlns:a16="http://schemas.microsoft.com/office/drawing/2014/main" val="3377913618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val="3760550312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Honorable Mentions</a:t>
                      </a:r>
                    </a:p>
                    <a:p>
                      <a:pPr algn="ctr"/>
                      <a:r>
                        <a:rPr lang="en-US" dirty="0"/>
                        <a:t>(Performed well in at least 2 scatter plots)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Channels with no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43692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CNBC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5/6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History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Fox News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5.9%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21273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MSNBC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Turner Network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Aapka</a:t>
                      </a:r>
                      <a:r>
                        <a:rPr lang="en-US" dirty="0"/>
                        <a:t> Colors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2.5%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05563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/>
                        <a:t>CNN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2/6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NFL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HGTV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2.5%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2"/>
            <a:ext cx="10515600" cy="745115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882316-BB83-3045-80CE-73BBE7306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9907"/>
              </p:ext>
            </p:extLst>
          </p:nvPr>
        </p:nvGraphicFramePr>
        <p:xfrm>
          <a:off x="838200" y="1430916"/>
          <a:ext cx="10515600" cy="463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81081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6943928"/>
                    </a:ext>
                  </a:extLst>
                </a:gridCol>
              </a:tblGrid>
              <a:tr h="4082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Cut spending 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Consider cutting spending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79680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The Weather Channel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all three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Bloomberg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2/6 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3159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CNBC World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1920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 err="1"/>
                        <a:t>ZeeTV</a:t>
                      </a:r>
                      <a:endParaRPr lang="en-US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58056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/>
                        <a:t>Star Plus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02948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dirty="0"/>
                        <a:t>Comedy Central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2/3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3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Total purchases:  236</a:t>
            </a:r>
          </a:p>
          <a:p>
            <a:pPr lvl="1"/>
            <a:r>
              <a:rPr lang="en-US" dirty="0"/>
              <a:t>236 purchases over 28 distinct channels.</a:t>
            </a:r>
          </a:p>
          <a:p>
            <a:pPr lvl="1"/>
            <a:r>
              <a:rPr lang="en-US" dirty="0"/>
              <a:t>61 purchases from 13 channels that had no spend. </a:t>
            </a:r>
          </a:p>
          <a:p>
            <a:pPr lvl="2"/>
            <a:r>
              <a:rPr lang="en-US" dirty="0"/>
              <a:t>3 purchases from “blank”; 13 purchases from other.</a:t>
            </a:r>
          </a:p>
          <a:p>
            <a:pPr lvl="1"/>
            <a:r>
              <a:rPr lang="en-US" dirty="0"/>
              <a:t>Average: 9 purchases per channel.</a:t>
            </a:r>
          </a:p>
          <a:p>
            <a:r>
              <a:rPr lang="en-US" b="1" dirty="0"/>
              <a:t>Total Spend: $221,436.84</a:t>
            </a:r>
          </a:p>
          <a:p>
            <a:pPr lvl="1"/>
            <a:r>
              <a:rPr lang="en-US" dirty="0"/>
              <a:t>$1265.35 average cost per acquisition.</a:t>
            </a:r>
          </a:p>
          <a:p>
            <a:pPr lvl="1"/>
            <a:r>
              <a:rPr lang="en-US" dirty="0"/>
              <a:t>$10.81 average cost to bring one visitor to your website.</a:t>
            </a:r>
          </a:p>
          <a:p>
            <a:r>
              <a:rPr lang="en-US" b="1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Other</a:t>
            </a:r>
            <a:r>
              <a:rPr lang="en-US" dirty="0"/>
              <a:t>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customer chooses ”TV Commercial,” force them to choose a TV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9EC9A-579A-F046-92F5-1F085197AC4A}"/>
              </a:ext>
            </a:extLst>
          </p:cNvPr>
          <p:cNvSpPr/>
          <p:nvPr/>
        </p:nvSpPr>
        <p:spPr>
          <a:xfrm>
            <a:off x="437531" y="2770909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75007-52F2-B74F-BEB5-FC9CC9D09737}"/>
              </a:ext>
            </a:extLst>
          </p:cNvPr>
          <p:cNvSpPr/>
          <p:nvPr/>
        </p:nvSpPr>
        <p:spPr>
          <a:xfrm>
            <a:off x="437531" y="6206836"/>
            <a:ext cx="2926080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429AF-0E52-0249-B2F2-804081E8D458}"/>
              </a:ext>
            </a:extLst>
          </p:cNvPr>
          <p:cNvSpPr/>
          <p:nvPr/>
        </p:nvSpPr>
        <p:spPr>
          <a:xfrm>
            <a:off x="437531" y="3914706"/>
            <a:ext cx="2926080" cy="1890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FA362D-C9EE-664E-9FE8-C65B9CE23591}"/>
              </a:ext>
            </a:extLst>
          </p:cNvPr>
          <p:cNvSpPr/>
          <p:nvPr/>
        </p:nvSpPr>
        <p:spPr>
          <a:xfrm>
            <a:off x="437531" y="4103737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0DC8B-2AFA-7A40-B66E-EB6B979FEBA4}"/>
              </a:ext>
            </a:extLst>
          </p:cNvPr>
          <p:cNvSpPr/>
          <p:nvPr/>
        </p:nvSpPr>
        <p:spPr>
          <a:xfrm>
            <a:off x="437531" y="4328200"/>
            <a:ext cx="2926080" cy="1890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5C816-6FD2-4D4E-B0F6-76A4DF70191A}"/>
              </a:ext>
            </a:extLst>
          </p:cNvPr>
          <p:cNvSpPr/>
          <p:nvPr/>
        </p:nvSpPr>
        <p:spPr>
          <a:xfrm>
            <a:off x="437531" y="4694477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1ED70-7AE2-384C-8EAA-8D1336766B49}"/>
              </a:ext>
            </a:extLst>
          </p:cNvPr>
          <p:cNvSpPr/>
          <p:nvPr/>
        </p:nvSpPr>
        <p:spPr>
          <a:xfrm>
            <a:off x="437531" y="4918941"/>
            <a:ext cx="2926080" cy="141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EAACA-AE68-244A-A8DB-6E43C39EEA3F}"/>
              </a:ext>
            </a:extLst>
          </p:cNvPr>
          <p:cNvSpPr/>
          <p:nvPr/>
        </p:nvSpPr>
        <p:spPr>
          <a:xfrm>
            <a:off x="437531" y="5301928"/>
            <a:ext cx="2926080" cy="141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99909" y="1379577"/>
            <a:ext cx="2192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Key results</a:t>
            </a:r>
            <a:r>
              <a:rPr lang="en-US" sz="1400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Highest</a:t>
            </a:r>
            <a:r>
              <a:rPr lang="en-US" sz="1400" dirty="0"/>
              <a:t> ranking in at least two of three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Lowest</a:t>
            </a:r>
            <a:r>
              <a:rPr lang="en-US" sz="1400" dirty="0"/>
              <a:t> ranking in at least two of three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pPr lvl="1"/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 spend could be causing low purchases and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FAD3E-A61C-1D43-8F81-A7CF6858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6" y="1325835"/>
            <a:ext cx="3109542" cy="553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BEE6-DD6A-C54D-8ACA-6DC75E4ED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632" y="1325835"/>
            <a:ext cx="3099915" cy="553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2CE8F-E61D-EB42-9F0C-129E3E067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626" y="1325835"/>
            <a:ext cx="3157678" cy="55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6" y="996155"/>
            <a:ext cx="4077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One America News Network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Visitor (Total Spend / Total Lift): $10.81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C6DB8-76EF-2841-B952-62F9B09E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155"/>
            <a:ext cx="3262927" cy="58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705D0-4CB1-6140-B92D-987B72A8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648" y="996155"/>
            <a:ext cx="3150105" cy="58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Acquisition (Total Spend / Total Purchases): $1265.35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CNBC World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A55-4806-1542-BB9B-19545D6A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7" y="824402"/>
            <a:ext cx="3181025" cy="5977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6F8D5-6826-F849-9187-FC58288A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19" y="824402"/>
            <a:ext cx="3536213" cy="6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439656" y="6515101"/>
            <a:ext cx="4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Conversion Rate (Total Purchases / Total Lift): 0.9%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CNBC 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3844-506B-B145-BF59-51B00C9D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396"/>
            <a:ext cx="3100649" cy="582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5D0E6-5C44-B44B-84C6-3D4E0BFC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576" y="846813"/>
            <a:ext cx="2979153" cy="60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F166E1-5891-1B48-80AF-8A635B0E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53565"/>
              </p:ext>
            </p:extLst>
          </p:nvPr>
        </p:nvGraphicFramePr>
        <p:xfrm>
          <a:off x="838198" y="1839191"/>
          <a:ext cx="10515600" cy="46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9493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09003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164672"/>
                    </a:ext>
                  </a:extLst>
                </a:gridCol>
              </a:tblGrid>
              <a:tr h="93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good…</a:t>
                      </a:r>
                    </a:p>
                    <a:p>
                      <a:pPr algn="ctr"/>
                      <a:r>
                        <a:rPr lang="en-US" dirty="0"/>
                        <a:t>In top 5 for 2/3 of your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…the bad…</a:t>
                      </a:r>
                    </a:p>
                    <a:p>
                      <a:pPr algn="ctr"/>
                      <a:r>
                        <a:rPr lang="en-US" dirty="0"/>
                        <a:t>In bottom 5 for 2/3 of your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…and the ugly…</a:t>
                      </a:r>
                    </a:p>
                    <a:p>
                      <a:pPr algn="ctr"/>
                      <a:r>
                        <a:rPr lang="en-US" dirty="0"/>
                        <a:t>In bottom 5 for all three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43660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 err="1"/>
                        <a:t>WillowTV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Weather Channel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60239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CNBC World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50689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4784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CNBC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8373</TotalTime>
  <Words>2429</Words>
  <Application>Microsoft Macintosh PowerPoint</Application>
  <PresentationFormat>Widescreen</PresentationFormat>
  <Paragraphs>453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Cost efficiency – Cost Per Visitor Per Network (Spend/Lift)</vt:lpstr>
      <vt:lpstr>Cost efficiency – Cost Per Acquisition (CPA) Per Network (Spend/Purchases)</vt:lpstr>
      <vt:lpstr>Conversion Rate Per Network (Purchases/Lift)%</vt:lpstr>
      <vt:lpstr>What have we learned so far?</vt:lpstr>
      <vt:lpstr>What else can we learn?</vt:lpstr>
      <vt:lpstr>Spend vs. Purchases</vt:lpstr>
      <vt:lpstr>Lift vs. Purchases</vt:lpstr>
      <vt:lpstr>Spend vs. Lift</vt:lpstr>
      <vt:lpstr>Spend vs. Conversion Rate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246</cp:revision>
  <dcterms:created xsi:type="dcterms:W3CDTF">2022-03-20T03:51:47Z</dcterms:created>
  <dcterms:modified xsi:type="dcterms:W3CDTF">2022-04-16T22:19:33Z</dcterms:modified>
</cp:coreProperties>
</file>