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9" r:id="rId4"/>
    <p:sldId id="276" r:id="rId5"/>
    <p:sldId id="280" r:id="rId6"/>
    <p:sldId id="273" r:id="rId7"/>
    <p:sldId id="281" r:id="rId8"/>
    <p:sldId id="274" r:id="rId9"/>
    <p:sldId id="282" r:id="rId10"/>
    <p:sldId id="275" r:id="rId11"/>
    <p:sldId id="283" r:id="rId12"/>
    <p:sldId id="272" r:id="rId13"/>
    <p:sldId id="277" r:id="rId14"/>
    <p:sldId id="258" r:id="rId15"/>
    <p:sldId id="262" r:id="rId16"/>
    <p:sldId id="261" r:id="rId17"/>
    <p:sldId id="263" r:id="rId18"/>
    <p:sldId id="264" r:id="rId19"/>
    <p:sldId id="265" r:id="rId20"/>
    <p:sldId id="271" r:id="rId21"/>
    <p:sldId id="278" r:id="rId22"/>
    <p:sldId id="259" r:id="rId23"/>
    <p:sldId id="266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74276"/>
            <a:ext cx="9856076" cy="709448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1E8B8-98D8-E545-9CDF-5AA308BB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41" y="785396"/>
            <a:ext cx="2756138" cy="5721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/>
              <a:t>CNN and CNBC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The Weather Channel and CNBC World 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570F8-FC04-4044-8442-3B6B826B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265"/>
            <a:ext cx="3249950" cy="57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6380251" y="6611779"/>
            <a:ext cx="581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5E6CA-06B7-154E-AC9B-B1EA20E1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27" y="785395"/>
            <a:ext cx="2847329" cy="58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095-26D0-2C43-BC5C-356E98C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682067" cy="48013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56262-6856-3A43-8D06-951639AC148D}"/>
              </a:ext>
            </a:extLst>
          </p:cNvPr>
          <p:cNvSpPr txBox="1"/>
          <p:nvPr/>
        </p:nvSpPr>
        <p:spPr>
          <a:xfrm>
            <a:off x="6671732" y="1253331"/>
            <a:ext cx="46820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</p:txBody>
      </p:sp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56" y="365125"/>
            <a:ext cx="7634744" cy="987424"/>
          </a:xfrm>
        </p:spPr>
        <p:txBody>
          <a:bodyPr>
            <a:normAutofit/>
          </a:bodyPr>
          <a:lstStyle/>
          <a:p>
            <a:r>
              <a:rPr lang="en-US" sz="3400" u="sng" dirty="0"/>
              <a:t>Purchases vs. Spend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700" y="1620577"/>
            <a:ext cx="3429438" cy="3620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3F7EC-50CA-8949-81C9-9FB4F5610FE4}"/>
              </a:ext>
            </a:extLst>
          </p:cNvPr>
          <p:cNvSpPr txBox="1"/>
          <p:nvPr/>
        </p:nvSpPr>
        <p:spPr>
          <a:xfrm>
            <a:off x="0" y="6488668"/>
            <a:ext cx="1182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Purchases (x) and Average Spend (y).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2C0B3-8B3A-D84A-A119-CCC342C8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28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55" y="502541"/>
            <a:ext cx="4056555" cy="730250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7679F-A092-FD40-A2A5-5E16866D5F92}"/>
              </a:ext>
            </a:extLst>
          </p:cNvPr>
          <p:cNvSpPr txBox="1"/>
          <p:nvPr/>
        </p:nvSpPr>
        <p:spPr>
          <a:xfrm>
            <a:off x="0" y="6488668"/>
            <a:ext cx="101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Purchases (y)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F2EE-E8AF-4644-B28C-7A46F8948265}"/>
              </a:ext>
            </a:extLst>
          </p:cNvPr>
          <p:cNvSpPr txBox="1">
            <a:spLocks/>
          </p:cNvSpPr>
          <p:nvPr/>
        </p:nvSpPr>
        <p:spPr>
          <a:xfrm>
            <a:off x="8394700" y="1562421"/>
            <a:ext cx="3429438" cy="373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EDB1B-3E18-D242-8603-2FD3D5D6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421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95" y="365125"/>
            <a:ext cx="3434255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Lift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8831-0B9E-884A-8048-B2838C936155}"/>
              </a:ext>
            </a:extLst>
          </p:cNvPr>
          <p:cNvSpPr txBox="1"/>
          <p:nvPr/>
        </p:nvSpPr>
        <p:spPr>
          <a:xfrm>
            <a:off x="0" y="6223818"/>
            <a:ext cx="1084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1B6FAF-DC51-234F-935C-E1704FB44E20}"/>
              </a:ext>
            </a:extLst>
          </p:cNvPr>
          <p:cNvSpPr txBox="1">
            <a:spLocks/>
          </p:cNvSpPr>
          <p:nvPr/>
        </p:nvSpPr>
        <p:spPr>
          <a:xfrm>
            <a:off x="8394700" y="1484914"/>
            <a:ext cx="3429438" cy="3888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You’re getting more lift for your buck, that’s good!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524E2-8ACC-814A-BDFD-CB3E96AA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914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1" y="365125"/>
            <a:ext cx="6311462" cy="987425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Spend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EFEE9-A1BD-B84E-82E9-73936C9D61F9}"/>
              </a:ext>
            </a:extLst>
          </p:cNvPr>
          <p:cNvSpPr txBox="1"/>
          <p:nvPr/>
        </p:nvSpPr>
        <p:spPr>
          <a:xfrm>
            <a:off x="0" y="6221549"/>
            <a:ext cx="1097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4F755-2609-184A-84B1-62FC940A145E}"/>
              </a:ext>
            </a:extLst>
          </p:cNvPr>
          <p:cNvSpPr txBox="1">
            <a:spLocks/>
          </p:cNvSpPr>
          <p:nvPr/>
        </p:nvSpPr>
        <p:spPr>
          <a:xfrm>
            <a:off x="8394700" y="1651570"/>
            <a:ext cx="3429438" cy="355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FD139-7692-1A4A-AE14-65645D3A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550"/>
            <a:ext cx="8394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46" y="369331"/>
            <a:ext cx="8315870" cy="846654"/>
          </a:xfrm>
        </p:spPr>
        <p:txBody>
          <a:bodyPr>
            <a:noAutofit/>
          </a:bodyPr>
          <a:lstStyle/>
          <a:p>
            <a:r>
              <a:rPr lang="en-US" sz="3400" u="sng" dirty="0"/>
              <a:t>Conversion Rate vs. Cost Per Acquisition (CPA)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8CBE9-94FC-4E4A-98B5-3EA97F234890}"/>
              </a:ext>
            </a:extLst>
          </p:cNvPr>
          <p:cNvSpPr txBox="1"/>
          <p:nvPr/>
        </p:nvSpPr>
        <p:spPr>
          <a:xfrm>
            <a:off x="0" y="6211669"/>
            <a:ext cx="107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E024FB-D06E-9043-8B38-FAEF443647A8}"/>
              </a:ext>
            </a:extLst>
          </p:cNvPr>
          <p:cNvSpPr txBox="1">
            <a:spLocks/>
          </p:cNvSpPr>
          <p:nvPr/>
        </p:nvSpPr>
        <p:spPr>
          <a:xfrm>
            <a:off x="8861524" y="1497540"/>
            <a:ext cx="3250968" cy="386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45"/>
            <a:ext cx="8861524" cy="40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9" y="344099"/>
            <a:ext cx="7632576" cy="894703"/>
          </a:xfrm>
        </p:spPr>
        <p:txBody>
          <a:bodyPr>
            <a:normAutofit/>
          </a:bodyPr>
          <a:lstStyle/>
          <a:p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232303"/>
            <a:ext cx="118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074926-4B0D-A044-B2DC-9166FCC28E7D}"/>
              </a:ext>
            </a:extLst>
          </p:cNvPr>
          <p:cNvSpPr txBox="1">
            <a:spLocks/>
          </p:cNvSpPr>
          <p:nvPr/>
        </p:nvSpPr>
        <p:spPr>
          <a:xfrm>
            <a:off x="8861240" y="1217576"/>
            <a:ext cx="3308720" cy="4422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9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" y="1352550"/>
            <a:ext cx="8839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purchases: 236, attributed to 28 distinct channels.</a:t>
            </a:r>
          </a:p>
          <a:p>
            <a:pPr lvl="1"/>
            <a:r>
              <a:rPr lang="en-US" dirty="0"/>
              <a:t>Of these purchases, 61 of them came from channels where there was no spend, spread across 13 distinct channels. </a:t>
            </a:r>
          </a:p>
          <a:p>
            <a:pPr lvl="2"/>
            <a:r>
              <a:rPr lang="en-US" dirty="0"/>
              <a:t>Three of these purchases coming from (blank) and 13 purchases from other.</a:t>
            </a:r>
          </a:p>
          <a:p>
            <a:pPr lvl="3"/>
            <a:r>
              <a:rPr lang="en-US" dirty="0"/>
              <a:t>More info on this later</a:t>
            </a:r>
          </a:p>
          <a:p>
            <a:pPr lvl="1"/>
            <a:r>
              <a:rPr lang="en-US" dirty="0"/>
              <a:t>On Average, 9 purchases per channel</a:t>
            </a:r>
          </a:p>
          <a:p>
            <a:r>
              <a:rPr lang="en-US" dirty="0"/>
              <a:t>Total Spend: $221,436.84</a:t>
            </a:r>
          </a:p>
          <a:p>
            <a:pPr lvl="1"/>
            <a:r>
              <a:rPr lang="en-US" dirty="0"/>
              <a:t>On average, it cost $1265.35 per acquisition.</a:t>
            </a:r>
          </a:p>
          <a:p>
            <a:pPr lvl="1"/>
            <a:r>
              <a:rPr lang="en-US" dirty="0"/>
              <a:t>On average, it cost $10.81 to bring one visitor to your website.</a:t>
            </a:r>
          </a:p>
          <a:p>
            <a:r>
              <a:rPr lang="en-US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BB4F2-5CE2-E44B-A2D1-598A2175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975"/>
            <a:ext cx="7632700" cy="491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873067" y="1414562"/>
            <a:ext cx="2480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no spending on advertising, 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</p:txBody>
      </p:sp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1E9-94B7-8448-AB83-83AAE1A7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6D7A4-019B-624F-8350-AAA64938CA3D}"/>
              </a:ext>
            </a:extLst>
          </p:cNvPr>
          <p:cNvSpPr txBox="1">
            <a:spLocks/>
          </p:cNvSpPr>
          <p:nvPr/>
        </p:nvSpPr>
        <p:spPr>
          <a:xfrm>
            <a:off x="6781800" y="1825625"/>
            <a:ext cx="457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Bloomberg (-2)</a:t>
            </a:r>
          </a:p>
          <a:p>
            <a:pPr lvl="1"/>
            <a:r>
              <a:rPr lang="en-US" dirty="0"/>
              <a:t>Performed poorly in 2/6 of the previous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5257800" cy="484214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MSNBC</a:t>
            </a:r>
          </a:p>
          <a:p>
            <a:pPr lvl="1"/>
            <a:r>
              <a:rPr lang="en-US" dirty="0"/>
              <a:t>Third highest purchases</a:t>
            </a:r>
          </a:p>
          <a:p>
            <a:pPr lvl="1"/>
            <a:r>
              <a:rPr lang="en-US" dirty="0"/>
              <a:t>Fourth highest lift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CNN</a:t>
            </a:r>
          </a:p>
          <a:p>
            <a:pPr lvl="1"/>
            <a:r>
              <a:rPr lang="en-US" dirty="0"/>
              <a:t>Second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CNBC</a:t>
            </a:r>
          </a:p>
          <a:p>
            <a:pPr lvl="1"/>
            <a:r>
              <a:rPr lang="en-US" dirty="0"/>
              <a:t>Fourth highest purchases</a:t>
            </a:r>
          </a:p>
          <a:p>
            <a:pPr lvl="1"/>
            <a:r>
              <a:rPr lang="en-US" dirty="0"/>
              <a:t>In top 5 of 2/3 of your metrics</a:t>
            </a:r>
          </a:p>
          <a:p>
            <a:pPr lvl="1"/>
            <a:r>
              <a:rPr lang="en-US" dirty="0"/>
              <a:t>Performed well in 5/6 of the scatter plots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A3A37-ADA6-9D4B-83C9-2EA0D4BF534C}"/>
              </a:ext>
            </a:extLst>
          </p:cNvPr>
          <p:cNvSpPr txBox="1"/>
          <p:nvPr/>
        </p:nvSpPr>
        <p:spPr>
          <a:xfrm>
            <a:off x="6096000" y="1582340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</p:txBody>
      </p:sp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557B-C411-B84E-A91A-3CD9E3005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5305-59C3-A24D-8CC1-9BBC8002D9C1}"/>
              </a:ext>
            </a:extLst>
          </p:cNvPr>
          <p:cNvSpPr txBox="1"/>
          <p:nvPr/>
        </p:nvSpPr>
        <p:spPr>
          <a:xfrm>
            <a:off x="6340953" y="1825625"/>
            <a:ext cx="50128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</p:txBody>
      </p:sp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Other:______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8AC63-860A-F342-82BE-143AF4B6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" y="1259722"/>
            <a:ext cx="3099277" cy="5517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8DFC1-84C6-F34C-AB93-2F7DCB7F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50" y="1259722"/>
            <a:ext cx="3147254" cy="5517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7B6157-38CD-0046-84D4-0C7ED16D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45" y="1259722"/>
            <a:ext cx="3135036" cy="55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52876" y="1325835"/>
            <a:ext cx="2192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top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28617-DDA8-284B-A336-92DF9A819400}"/>
              </a:ext>
            </a:extLst>
          </p:cNvPr>
          <p:cNvSpPr txBox="1"/>
          <p:nvPr/>
        </p:nvSpPr>
        <p:spPr>
          <a:xfrm>
            <a:off x="9952875" y="4003491"/>
            <a:ext cx="2192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 the </a:t>
            </a:r>
            <a:r>
              <a:rPr lang="en-US" sz="1400" b="1" dirty="0"/>
              <a:t>bottom</a:t>
            </a:r>
            <a:r>
              <a:rPr lang="en-US" sz="14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endParaRPr lang="en-US" sz="1400" dirty="0"/>
          </a:p>
          <a:p>
            <a:r>
              <a:rPr lang="en-US" sz="14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BA43EE-1CD8-564A-99F3-9B464BDE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" y="1259720"/>
            <a:ext cx="3062140" cy="5451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356BC-7242-B84A-9316-1C580ECC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298" y="1259720"/>
            <a:ext cx="3109542" cy="545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43886A-94C6-CF4B-8D5E-AACAD338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632" y="1259719"/>
            <a:ext cx="3052660" cy="54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/>
              <a:t>WillowTV</a:t>
            </a:r>
            <a:r>
              <a:rPr lang="en-US" dirty="0"/>
              <a:t>, MSNBC, and One America News Network 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/>
              <a:t>Comedy Central and The Weather Channel have very few purchases and are among the costliest in terms of generating Lift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81FD38-9E9D-B046-AE33-20C5124B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7" y="935725"/>
            <a:ext cx="3046646" cy="57249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EE7A11-BD8E-864E-8CD1-ADCFFFF83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01" y="935725"/>
            <a:ext cx="3046647" cy="57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7" y="1049385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b="1" dirty="0"/>
              <a:t>:</a:t>
            </a:r>
            <a:endParaRPr lang="en-US" u="sng" dirty="0"/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B11825-774A-734E-9F5D-5B7FD933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77" y="996155"/>
            <a:ext cx="3121500" cy="5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E1B09-7DAA-554B-86CD-FE442F85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6" y="829387"/>
            <a:ext cx="2855638" cy="5721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13E821-618D-F94B-B52D-B1FA18D8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3" y="829387"/>
            <a:ext cx="3003981" cy="5644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/>
              <a:t>WillowTV</a:t>
            </a:r>
            <a:r>
              <a:rPr lang="en-US" dirty="0"/>
              <a:t>, CNN, MSNBC, and CNBC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/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Comedy Central, The Weather Channel, and CNBC World 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</p:spTree>
    <p:extLst>
      <p:ext uri="{BB962C8B-B14F-4D97-AF65-F5344CB8AC3E}">
        <p14:creationId xmlns:p14="http://schemas.microsoft.com/office/powerpoint/2010/main" val="27223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Overall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very few, or </a:t>
            </a:r>
            <a:r>
              <a:rPr lang="en-US" b="1" dirty="0"/>
              <a:t>no purchases</a:t>
            </a:r>
            <a:r>
              <a:rPr lang="en-US" dirty="0"/>
              <a:t>, and are among the costliest in terms of generating purchases.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8A715B-68E1-F841-B9A0-94109A42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93" y="824402"/>
            <a:ext cx="3472099" cy="59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2166</Words>
  <Application>Microsoft Macintosh PowerPoint</Application>
  <PresentationFormat>Widescreen</PresentationFormat>
  <Paragraphs>291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Company XYZ - TV Campaign Report</vt:lpstr>
      <vt:lpstr> Establishing a baseline: Overall Metrics </vt:lpstr>
      <vt:lpstr>How much does it cost to acquire a customer through TV?</vt:lpstr>
      <vt:lpstr>PowerPoint Presentation</vt:lpstr>
      <vt:lpstr>PowerPoint Presentation</vt:lpstr>
      <vt:lpstr>Cost efficiency – Cost Per Visitor Per Network (Spend/Lift)</vt:lpstr>
      <vt:lpstr>Cost efficiency – Cost Per Visitor Per Network (Spend/Lift)</vt:lpstr>
      <vt:lpstr>Cost efficiency – Cost Per Acquisition (CPA) Per Network (Spend/Purchases)</vt:lpstr>
      <vt:lpstr>Cost efficiency – Cost Per Acquisition (CPA) Per Network (Spend/Purchases)</vt:lpstr>
      <vt:lpstr>Conversion Rate Per Network (Purchases/Lift)%</vt:lpstr>
      <vt:lpstr>Conversion Rate Per Network (Purchases/Lift)%</vt:lpstr>
      <vt:lpstr>What have we learned so far?</vt:lpstr>
      <vt:lpstr>What else can we learn?</vt:lpstr>
      <vt:lpstr>Purchases vs. Spend</vt:lpstr>
      <vt:lpstr>Lift vs. Purchases</vt:lpstr>
      <vt:lpstr>Lift vs. Spend</vt:lpstr>
      <vt:lpstr>Conversion Rate vs. Spend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153</cp:revision>
  <dcterms:created xsi:type="dcterms:W3CDTF">2022-03-20T03:51:47Z</dcterms:created>
  <dcterms:modified xsi:type="dcterms:W3CDTF">2022-03-28T04:00:22Z</dcterms:modified>
</cp:coreProperties>
</file>