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61" r:id="rId3"/>
    <p:sldId id="260" r:id="rId4"/>
    <p:sldId id="259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631"/>
  </p:normalViewPr>
  <p:slideViewPr>
    <p:cSldViewPr snapToGrid="0" snapToObjects="1">
      <p:cViewPr varScale="1">
        <p:scale>
          <a:sx n="104" d="100"/>
          <a:sy n="104" d="100"/>
        </p:scale>
        <p:origin x="240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60932-50B7-D14F-890E-D1B836339D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9BB7F2-CB4E-714C-8230-191934E021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CDFDBC-26C4-564F-836A-8FB2A9F62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EC513-FEA2-6B41-B6B4-7D7D62A710CB}" type="datetimeFigureOut">
              <a:rPr lang="en-US" smtClean="0"/>
              <a:t>10/29/23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2A429D-3C56-E440-9B34-316F3738F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6B4A86-611F-9943-8CBA-823B3BAC6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59918-88BB-9D4F-B20E-3A1953A1F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967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31988-72D0-9140-903B-A8CA2E4E5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A90271-30BE-F74E-87EC-4B754495B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2181BB-911A-9B47-ABD1-1FCC6E59B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EC513-FEA2-6B41-B6B4-7D7D62A710CB}" type="datetimeFigureOut">
              <a:rPr lang="en-US" smtClean="0"/>
              <a:t>10/29/23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122FFA-5950-6D43-816C-550DADA48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9E0786-6F59-A445-A0A1-32F616CDB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59918-88BB-9D4F-B20E-3A1953A1F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287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51BDD0-A22A-9741-87F6-65D7E32961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B8301-AB11-3D4A-BAE9-2A8952BA9C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B2B39A-04C0-F147-8D9D-7C5B74AF5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EC513-FEA2-6B41-B6B4-7D7D62A710CB}" type="datetimeFigureOut">
              <a:rPr lang="en-US" smtClean="0"/>
              <a:t>10/29/23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31802D-3EFF-F341-82AB-6C311FFB0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059520-3C7F-7145-B3FF-4F16146C8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59918-88BB-9D4F-B20E-3A1953A1F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428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BC29F-62C3-5941-A49B-9DE4B9927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1828C-156F-D64A-90C2-99676D0D7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0FB10-8E24-FD4B-9667-D528654AD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EC513-FEA2-6B41-B6B4-7D7D62A710CB}" type="datetimeFigureOut">
              <a:rPr lang="en-US" smtClean="0"/>
              <a:t>10/29/23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874212-4306-8242-BDB2-4EA01D7A3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BABC00-0458-C44F-BD0F-03D188085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59918-88BB-9D4F-B20E-3A1953A1F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28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3CE5C-0EF0-1F49-B819-E323621ED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3AD68-110B-D547-BB20-3A3BB11870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6B3FF-5BAD-4544-B76D-EA159F307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EC513-FEA2-6B41-B6B4-7D7D62A710CB}" type="datetimeFigureOut">
              <a:rPr lang="en-US" smtClean="0"/>
              <a:t>10/29/23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9E1231-27DF-6544-A855-6850DFFC9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9CA93E-A5EF-ED4D-89CB-FB46DCF88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59918-88BB-9D4F-B20E-3A1953A1F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583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E5C7D-FFF9-1241-9DB9-B318EF7F6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6B3B1-6E40-0C47-A2EA-E0B3388EE8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209C86-DC20-6F41-A689-3F5F6AEDE6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57E191-F76A-AD4C-B1AA-FA9965C40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EC513-FEA2-6B41-B6B4-7D7D62A710CB}" type="datetimeFigureOut">
              <a:rPr lang="en-US" smtClean="0"/>
              <a:t>10/29/23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5C033C-88B0-664F-8540-8F6F9C6FB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359AC-8529-6841-A43A-282DB33F1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59918-88BB-9D4F-B20E-3A1953A1F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844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AA06B-3309-734F-ACFE-07818E518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30919-4B98-A644-AB30-0C40FEE4CF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B1DE7D-5774-684F-AC25-03E9E206E4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9BEE3F-7841-DA41-B47F-EE2045E35A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7A4CB6-1ABB-9F4B-9CEE-66FCE83A39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E43214-EB8E-5648-AC74-82A2A1E44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EC513-FEA2-6B41-B6B4-7D7D62A710CB}" type="datetimeFigureOut">
              <a:rPr lang="en-US" smtClean="0"/>
              <a:t>10/29/23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EA19A5-B147-3A41-B8D5-CC5BDB9F6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F40AED-B9AC-8C48-9928-89E0B52AC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59918-88BB-9D4F-B20E-3A1953A1F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49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E0BB-7E07-4A42-881C-7D50F32B1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28515E-665B-6846-BE88-190F77FA4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EC513-FEA2-6B41-B6B4-7D7D62A710CB}" type="datetimeFigureOut">
              <a:rPr lang="en-US" smtClean="0"/>
              <a:t>10/29/23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A4ADA9-EC5C-A54F-97C2-26DDD5510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AD033D-9F95-E646-B903-C33C729BD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59918-88BB-9D4F-B20E-3A1953A1F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052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CF1CD6-77D5-644B-9E1A-DDB6433CE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EC513-FEA2-6B41-B6B4-7D7D62A710CB}" type="datetimeFigureOut">
              <a:rPr lang="en-US" smtClean="0"/>
              <a:t>10/29/23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F4A292-3875-6D4D-A20B-C60FF1F7B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405754-D91A-944E-9B6D-12B21E9EC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59918-88BB-9D4F-B20E-3A1953A1F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899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2D4E9-CFF7-474C-B7E3-A2EF4770C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AAAD1-99E8-BD4D-862A-8F5D26009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676B2D-4F2A-D349-AE31-D5D50984E9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E6F8F4-8F2B-CA4B-A873-8B8A039BD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EC513-FEA2-6B41-B6B4-7D7D62A710CB}" type="datetimeFigureOut">
              <a:rPr lang="en-US" smtClean="0"/>
              <a:t>10/29/23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B78FC2-953C-C04A-9FA4-F022961C8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11EA60-D8DB-0644-9D8B-622E92070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59918-88BB-9D4F-B20E-3A1953A1F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320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61077-85B5-6841-8C40-6C0DC57C9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498BED-9616-8C40-BD9B-4ADF05AF17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359A44-6777-0A45-89D4-42C2AAD600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C70B30-9981-A04E-BC37-D31488D2A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EC513-FEA2-6B41-B6B4-7D7D62A710CB}" type="datetimeFigureOut">
              <a:rPr lang="en-US" smtClean="0"/>
              <a:t>10/29/23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C858BD-A6AA-9647-B11D-790B3B10B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33512F-FB0B-634D-A34C-134068CAA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59918-88BB-9D4F-B20E-3A1953A1F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336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2D1C5F-47A5-9946-819A-1FB7BDAAF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2D6B38-0F1F-2E45-99B5-5AA61F3B2F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224ABF-E0CF-E943-A909-4F250BEF6C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EC513-FEA2-6B41-B6B4-7D7D62A710CB}" type="datetimeFigureOut">
              <a:rPr lang="en-US" smtClean="0"/>
              <a:t>10/29/23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84CC05-9120-5042-AB30-174B0BC615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F87153-698E-E647-93C6-A02F23684D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A59918-88BB-9D4F-B20E-3A1953A1F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177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isco.com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87D1ABB-1F4E-0D40-AB15-01CEFC9EC042}"/>
              </a:ext>
            </a:extLst>
          </p:cNvPr>
          <p:cNvSpPr/>
          <p:nvPr/>
        </p:nvSpPr>
        <p:spPr>
          <a:xfrm>
            <a:off x="1897315" y="284170"/>
            <a:ext cx="2441824" cy="116879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Source Document(s)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3494105-2925-C94F-8789-757D594BC9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1793" y="715898"/>
            <a:ext cx="507833" cy="67630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ACCB871-CDA4-6C4D-AC5A-78A029CE3A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2174" y="722603"/>
            <a:ext cx="492994" cy="66457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8F200B5-CD54-8547-8EE2-3E57DA97F0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1891" y="722603"/>
            <a:ext cx="529902" cy="669604"/>
          </a:xfrm>
          <a:prstGeom prst="rect">
            <a:avLst/>
          </a:prstGeom>
        </p:spPr>
      </p:pic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CB53F767-123C-CD4C-A568-A4EF3822D326}"/>
              </a:ext>
            </a:extLst>
          </p:cNvPr>
          <p:cNvSpPr/>
          <p:nvPr/>
        </p:nvSpPr>
        <p:spPr>
          <a:xfrm>
            <a:off x="145587" y="1830640"/>
            <a:ext cx="11834078" cy="474319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3000" dirty="0" err="1">
                <a:solidFill>
                  <a:schemeClr val="tx1"/>
                </a:solidFill>
              </a:rPr>
              <a:t>Langchain</a:t>
            </a:r>
            <a:endParaRPr lang="en-US" sz="3000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r"/>
            <a:endParaRPr lang="en-US" dirty="0">
              <a:solidFill>
                <a:schemeClr val="tx1"/>
              </a:solidFill>
            </a:endParaRPr>
          </a:p>
          <a:p>
            <a:pPr algn="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25632D8-F002-514D-A148-70ECCFAD59EE}"/>
              </a:ext>
            </a:extLst>
          </p:cNvPr>
          <p:cNvCxnSpPr>
            <a:cxnSpLocks/>
            <a:stCxn id="96" idx="3"/>
          </p:cNvCxnSpPr>
          <p:nvPr/>
        </p:nvCxnSpPr>
        <p:spPr>
          <a:xfrm>
            <a:off x="1731698" y="4001730"/>
            <a:ext cx="156303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7A63AF9-6B9F-F14F-9D28-490A70F81BE2}"/>
              </a:ext>
            </a:extLst>
          </p:cNvPr>
          <p:cNvCxnSpPr>
            <a:cxnSpLocks/>
          </p:cNvCxnSpPr>
          <p:nvPr/>
        </p:nvCxnSpPr>
        <p:spPr>
          <a:xfrm>
            <a:off x="7087937" y="5830431"/>
            <a:ext cx="132461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E9CF26BC-3395-5F4C-9A38-A08BEC51F48E}"/>
              </a:ext>
            </a:extLst>
          </p:cNvPr>
          <p:cNvSpPr/>
          <p:nvPr/>
        </p:nvSpPr>
        <p:spPr>
          <a:xfrm>
            <a:off x="8681077" y="4957423"/>
            <a:ext cx="2468774" cy="143243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b="1" u="sng" dirty="0">
                <a:solidFill>
                  <a:schemeClr val="tx1"/>
                </a:solidFill>
              </a:rPr>
              <a:t>Knowledge base (Vector Store)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                          + 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4D21847-338F-9C47-BCF7-F472E4102B93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7736384" y="919866"/>
            <a:ext cx="0" cy="193884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47A61D1-22AC-C343-947A-627E4FFB063C}"/>
              </a:ext>
            </a:extLst>
          </p:cNvPr>
          <p:cNvCxnSpPr>
            <a:cxnSpLocks/>
          </p:cNvCxnSpPr>
          <p:nvPr/>
        </p:nvCxnSpPr>
        <p:spPr>
          <a:xfrm flipV="1">
            <a:off x="10138597" y="3331044"/>
            <a:ext cx="0" cy="1626379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8D33DC2B-4D13-4B4C-87CF-A13858C56DB1}"/>
              </a:ext>
            </a:extLst>
          </p:cNvPr>
          <p:cNvSpPr txBox="1"/>
          <p:nvPr/>
        </p:nvSpPr>
        <p:spPr>
          <a:xfrm>
            <a:off x="10436337" y="596774"/>
            <a:ext cx="869918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Answer</a:t>
            </a:r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5E3ABD5E-FEB5-1449-893C-AD7A7EB96E54}"/>
              </a:ext>
            </a:extLst>
          </p:cNvPr>
          <p:cNvSpPr/>
          <p:nvPr/>
        </p:nvSpPr>
        <p:spPr>
          <a:xfrm>
            <a:off x="7054922" y="186097"/>
            <a:ext cx="4297608" cy="91354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End User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2A3FEC9-2F0B-A841-9E76-BF29AA4033EC}"/>
              </a:ext>
            </a:extLst>
          </p:cNvPr>
          <p:cNvSpPr txBox="1"/>
          <p:nvPr/>
        </p:nvSpPr>
        <p:spPr>
          <a:xfrm>
            <a:off x="10183988" y="3853581"/>
            <a:ext cx="16912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3c) Return top n chunks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62D16157-22C9-E34C-AFC3-B5C0D3600813}"/>
              </a:ext>
            </a:extLst>
          </p:cNvPr>
          <p:cNvCxnSpPr>
            <a:cxnSpLocks/>
          </p:cNvCxnSpPr>
          <p:nvPr/>
        </p:nvCxnSpPr>
        <p:spPr>
          <a:xfrm flipV="1">
            <a:off x="11029615" y="868572"/>
            <a:ext cx="0" cy="198178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Elbow Connector 94">
            <a:extLst>
              <a:ext uri="{FF2B5EF4-FFF2-40B4-BE49-F238E27FC236}">
                <a16:creationId xmlns:a16="http://schemas.microsoft.com/office/drawing/2014/main" id="{18829BEE-B3F5-4F4F-86A9-7381F1A044F5}"/>
              </a:ext>
            </a:extLst>
          </p:cNvPr>
          <p:cNvCxnSpPr>
            <a:cxnSpLocks/>
            <a:stCxn id="4" idx="1"/>
          </p:cNvCxnSpPr>
          <p:nvPr/>
        </p:nvCxnSpPr>
        <p:spPr>
          <a:xfrm rot="10800000" flipV="1">
            <a:off x="885745" y="868570"/>
            <a:ext cx="1011570" cy="2106368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04459D5-7319-0346-94EA-BA2EA03A61BF}"/>
              </a:ext>
            </a:extLst>
          </p:cNvPr>
          <p:cNvSpPr txBox="1"/>
          <p:nvPr/>
        </p:nvSpPr>
        <p:spPr>
          <a:xfrm>
            <a:off x="7476995" y="3828933"/>
            <a:ext cx="1897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3b) Cosine Similarity Search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3BA52B-B5FC-894B-A85A-44B2DD10743A}"/>
              </a:ext>
            </a:extLst>
          </p:cNvPr>
          <p:cNvSpPr txBox="1"/>
          <p:nvPr/>
        </p:nvSpPr>
        <p:spPr>
          <a:xfrm>
            <a:off x="7301425" y="642867"/>
            <a:ext cx="869918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User query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C979705-5EC2-D64C-B6DE-D0626E359182}"/>
              </a:ext>
            </a:extLst>
          </p:cNvPr>
          <p:cNvCxnSpPr>
            <a:cxnSpLocks/>
          </p:cNvCxnSpPr>
          <p:nvPr/>
        </p:nvCxnSpPr>
        <p:spPr>
          <a:xfrm>
            <a:off x="9387901" y="3331044"/>
            <a:ext cx="0" cy="162637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9B2A0CB6-518C-7146-8F89-6348F22586B0}"/>
              </a:ext>
            </a:extLst>
          </p:cNvPr>
          <p:cNvSpPr/>
          <p:nvPr/>
        </p:nvSpPr>
        <p:spPr>
          <a:xfrm>
            <a:off x="212335" y="2988314"/>
            <a:ext cx="4966237" cy="17746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dirty="0">
                <a:solidFill>
                  <a:srgbClr val="FF0000"/>
                </a:solidFill>
              </a:rPr>
              <a:t>1) Load (and chunk) source documents</a:t>
            </a:r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CB2DA46C-2E3C-0641-A27B-432F06E1790F}"/>
              </a:ext>
            </a:extLst>
          </p:cNvPr>
          <p:cNvSpPr/>
          <p:nvPr/>
        </p:nvSpPr>
        <p:spPr>
          <a:xfrm>
            <a:off x="5342061" y="4593861"/>
            <a:ext cx="5964194" cy="186858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dirty="0">
                <a:solidFill>
                  <a:srgbClr val="FF0000"/>
                </a:solidFill>
              </a:rPr>
              <a:t>2) Convert docs into vector representations and store them</a:t>
            </a:r>
          </a:p>
        </p:txBody>
      </p:sp>
      <p:cxnSp>
        <p:nvCxnSpPr>
          <p:cNvPr id="72" name="Elbow Connector 71">
            <a:extLst>
              <a:ext uri="{FF2B5EF4-FFF2-40B4-BE49-F238E27FC236}">
                <a16:creationId xmlns:a16="http://schemas.microsoft.com/office/drawing/2014/main" id="{910D3D97-CA51-654A-AC9F-652C97545CC0}"/>
              </a:ext>
            </a:extLst>
          </p:cNvPr>
          <p:cNvCxnSpPr>
            <a:cxnSpLocks/>
          </p:cNvCxnSpPr>
          <p:nvPr/>
        </p:nvCxnSpPr>
        <p:spPr>
          <a:xfrm rot="16200000" flipH="1">
            <a:off x="4080650" y="4605517"/>
            <a:ext cx="1356502" cy="1672433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63318888-29FB-3A4B-BC9B-2DD7BF121149}"/>
              </a:ext>
            </a:extLst>
          </p:cNvPr>
          <p:cNvSpPr/>
          <p:nvPr/>
        </p:nvSpPr>
        <p:spPr>
          <a:xfrm>
            <a:off x="7054922" y="2027827"/>
            <a:ext cx="4646712" cy="167141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dirty="0">
                <a:solidFill>
                  <a:srgbClr val="00B050"/>
                </a:solidFill>
              </a:rPr>
              <a:t>3) Generate Response to a user’s </a:t>
            </a:r>
          </a:p>
          <a:p>
            <a:pPr algn="ctr"/>
            <a:r>
              <a:rPr lang="en-US" sz="1200" dirty="0">
                <a:solidFill>
                  <a:srgbClr val="00B050"/>
                </a:solidFill>
              </a:rPr>
              <a:t>question using </a:t>
            </a:r>
            <a:r>
              <a:rPr lang="en-US" sz="1200" dirty="0" err="1">
                <a:solidFill>
                  <a:srgbClr val="00B050"/>
                </a:solidFill>
              </a:rPr>
              <a:t>RetrievalQAChain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CC5FDDE-E8B3-6C4F-8448-8A5B71F31F55}"/>
              </a:ext>
            </a:extLst>
          </p:cNvPr>
          <p:cNvSpPr txBox="1"/>
          <p:nvPr/>
        </p:nvSpPr>
        <p:spPr>
          <a:xfrm>
            <a:off x="6625777" y="1204656"/>
            <a:ext cx="11713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3a) Convert query to vector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7C714C30-8193-554C-A70A-F940073FDD76}"/>
              </a:ext>
            </a:extLst>
          </p:cNvPr>
          <p:cNvSpPr/>
          <p:nvPr/>
        </p:nvSpPr>
        <p:spPr>
          <a:xfrm>
            <a:off x="10981270" y="1234035"/>
            <a:ext cx="10711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3d) Generate Answer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E754C30-2924-FE40-A9EA-5BF08C72297E}"/>
              </a:ext>
            </a:extLst>
          </p:cNvPr>
          <p:cNvSpPr txBox="1"/>
          <p:nvPr/>
        </p:nvSpPr>
        <p:spPr>
          <a:xfrm>
            <a:off x="414465" y="3724731"/>
            <a:ext cx="1317233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Source Document Loaded as </a:t>
            </a:r>
            <a:r>
              <a:rPr lang="en-US" sz="1000" dirty="0" err="1"/>
              <a:t>Langchain</a:t>
            </a:r>
            <a:endParaRPr lang="en-US" sz="1000" dirty="0"/>
          </a:p>
          <a:p>
            <a:r>
              <a:rPr lang="en-US" sz="1000" dirty="0"/>
              <a:t>Document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117B1EF-2E85-0D4B-A30D-B29202A3B1EB}"/>
              </a:ext>
            </a:extLst>
          </p:cNvPr>
          <p:cNvSpPr txBox="1"/>
          <p:nvPr/>
        </p:nvSpPr>
        <p:spPr>
          <a:xfrm>
            <a:off x="3304311" y="3601621"/>
            <a:ext cx="1215397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/>
              <a:t>Document: Chunk 1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A4FA0263-3498-F842-9DF5-CC19AB31EA06}"/>
              </a:ext>
            </a:extLst>
          </p:cNvPr>
          <p:cNvSpPr txBox="1"/>
          <p:nvPr/>
        </p:nvSpPr>
        <p:spPr>
          <a:xfrm>
            <a:off x="7402415" y="2988399"/>
            <a:ext cx="2155421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Vector Representation of user query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B7F4F98-D07A-3843-A802-C89044EEDC9E}"/>
              </a:ext>
            </a:extLst>
          </p:cNvPr>
          <p:cNvSpPr txBox="1"/>
          <p:nvPr/>
        </p:nvSpPr>
        <p:spPr>
          <a:xfrm>
            <a:off x="9807165" y="2988314"/>
            <a:ext cx="164514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user query and top n chunks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56729C1-5FD4-E34D-9AD0-20C3803A5994}"/>
              </a:ext>
            </a:extLst>
          </p:cNvPr>
          <p:cNvSpPr txBox="1"/>
          <p:nvPr/>
        </p:nvSpPr>
        <p:spPr>
          <a:xfrm>
            <a:off x="3294734" y="3839908"/>
            <a:ext cx="1224974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Document: Chunk 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5A79036-4BA4-6849-BF34-E778E9AA01A1}"/>
              </a:ext>
            </a:extLst>
          </p:cNvPr>
          <p:cNvSpPr txBox="1"/>
          <p:nvPr/>
        </p:nvSpPr>
        <p:spPr>
          <a:xfrm>
            <a:off x="3301641" y="4091589"/>
            <a:ext cx="1224974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Document: Chunk 3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47B341B-B703-5246-9B6F-46DDA1632FC4}"/>
              </a:ext>
            </a:extLst>
          </p:cNvPr>
          <p:cNvSpPr txBox="1"/>
          <p:nvPr/>
        </p:nvSpPr>
        <p:spPr>
          <a:xfrm>
            <a:off x="3301058" y="4337810"/>
            <a:ext cx="1224974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…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DFB8DDD-6077-0E4E-BB7A-C43D58EEAB15}"/>
              </a:ext>
            </a:extLst>
          </p:cNvPr>
          <p:cNvSpPr txBox="1"/>
          <p:nvPr/>
        </p:nvSpPr>
        <p:spPr>
          <a:xfrm>
            <a:off x="5967653" y="5333849"/>
            <a:ext cx="1016625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/>
              <a:t>Vector: Chunk 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C52C2A4-0999-9D48-8EE3-F4F4DF0C7201}"/>
              </a:ext>
            </a:extLst>
          </p:cNvPr>
          <p:cNvSpPr txBox="1"/>
          <p:nvPr/>
        </p:nvSpPr>
        <p:spPr>
          <a:xfrm>
            <a:off x="5967653" y="5580070"/>
            <a:ext cx="1016625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/>
              <a:t>Vector: Chunk 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282513C-8A8B-2D45-9797-53DA8902F479}"/>
              </a:ext>
            </a:extLst>
          </p:cNvPr>
          <p:cNvSpPr txBox="1"/>
          <p:nvPr/>
        </p:nvSpPr>
        <p:spPr>
          <a:xfrm>
            <a:off x="5967653" y="5830431"/>
            <a:ext cx="1016625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/>
              <a:t>Vector: Chunk 3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B848967-F1AE-CC4E-825C-967C57768B6E}"/>
              </a:ext>
            </a:extLst>
          </p:cNvPr>
          <p:cNvSpPr txBox="1"/>
          <p:nvPr/>
        </p:nvSpPr>
        <p:spPr>
          <a:xfrm>
            <a:off x="5967343" y="6080793"/>
            <a:ext cx="1016625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...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DD626A6-874A-B146-B431-CE203B2FBE48}"/>
              </a:ext>
            </a:extLst>
          </p:cNvPr>
          <p:cNvSpPr txBox="1"/>
          <p:nvPr/>
        </p:nvSpPr>
        <p:spPr>
          <a:xfrm>
            <a:off x="8839681" y="5363606"/>
            <a:ext cx="790601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/>
              <a:t>Old Vectors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CB6CDB2-CD86-9D40-B084-FCB139940DB5}"/>
              </a:ext>
            </a:extLst>
          </p:cNvPr>
          <p:cNvSpPr txBox="1"/>
          <p:nvPr/>
        </p:nvSpPr>
        <p:spPr>
          <a:xfrm>
            <a:off x="9928024" y="5328899"/>
            <a:ext cx="1016625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/>
              <a:t>Vector: Chunk 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09EEDEB-9565-4F41-9F09-4D6FC4AAAD5E}"/>
              </a:ext>
            </a:extLst>
          </p:cNvPr>
          <p:cNvSpPr txBox="1"/>
          <p:nvPr/>
        </p:nvSpPr>
        <p:spPr>
          <a:xfrm>
            <a:off x="9928024" y="5575120"/>
            <a:ext cx="1016625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/>
              <a:t>Vector: Chunk 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7ABD01F-4AAE-5A4F-BAD4-3C4B9B1F3A30}"/>
              </a:ext>
            </a:extLst>
          </p:cNvPr>
          <p:cNvSpPr txBox="1"/>
          <p:nvPr/>
        </p:nvSpPr>
        <p:spPr>
          <a:xfrm>
            <a:off x="9928024" y="5825481"/>
            <a:ext cx="1016625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/>
              <a:t>Vector: Chunk 3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6F1C762-F548-1349-9A70-3D4F9636731B}"/>
              </a:ext>
            </a:extLst>
          </p:cNvPr>
          <p:cNvSpPr txBox="1"/>
          <p:nvPr/>
        </p:nvSpPr>
        <p:spPr>
          <a:xfrm>
            <a:off x="9927714" y="6075843"/>
            <a:ext cx="1016625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4075949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87D1ABB-1F4E-0D40-AB15-01CEFC9EC042}"/>
              </a:ext>
            </a:extLst>
          </p:cNvPr>
          <p:cNvSpPr/>
          <p:nvPr/>
        </p:nvSpPr>
        <p:spPr>
          <a:xfrm>
            <a:off x="1897315" y="284170"/>
            <a:ext cx="2441824" cy="116879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Source Document(s)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3494105-2925-C94F-8789-757D594BC9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1793" y="715898"/>
            <a:ext cx="507833" cy="67630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ACCB871-CDA4-6C4D-AC5A-78A029CE3A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2174" y="722603"/>
            <a:ext cx="492994" cy="66457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8F200B5-CD54-8547-8EE2-3E57DA97F0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1891" y="722603"/>
            <a:ext cx="529902" cy="669604"/>
          </a:xfrm>
          <a:prstGeom prst="rect">
            <a:avLst/>
          </a:prstGeom>
        </p:spPr>
      </p:pic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CB53F767-123C-CD4C-A568-A4EF3822D326}"/>
              </a:ext>
            </a:extLst>
          </p:cNvPr>
          <p:cNvSpPr/>
          <p:nvPr/>
        </p:nvSpPr>
        <p:spPr>
          <a:xfrm>
            <a:off x="145587" y="1830640"/>
            <a:ext cx="11834078" cy="474319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3000" dirty="0" err="1">
                <a:solidFill>
                  <a:schemeClr val="tx1"/>
                </a:solidFill>
              </a:rPr>
              <a:t>Langchain</a:t>
            </a:r>
            <a:endParaRPr lang="en-US" sz="3000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r"/>
            <a:endParaRPr lang="en-US" dirty="0">
              <a:solidFill>
                <a:schemeClr val="tx1"/>
              </a:solidFill>
            </a:endParaRPr>
          </a:p>
          <a:p>
            <a:pPr algn="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F89BAD26-F6ED-8F4D-A265-094938161DEE}"/>
              </a:ext>
            </a:extLst>
          </p:cNvPr>
          <p:cNvSpPr/>
          <p:nvPr/>
        </p:nvSpPr>
        <p:spPr>
          <a:xfrm>
            <a:off x="308637" y="3174411"/>
            <a:ext cx="1614707" cy="158907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u="sng" dirty="0">
                <a:solidFill>
                  <a:schemeClr val="tx1"/>
                </a:solidFill>
              </a:rPr>
              <a:t>Document Loader</a:t>
            </a:r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u="sng" dirty="0">
              <a:solidFill>
                <a:schemeClr val="tx1"/>
              </a:solidFill>
            </a:endParaRPr>
          </a:p>
          <a:p>
            <a:pPr algn="ctr"/>
            <a:r>
              <a:rPr lang="en-US" sz="1200" dirty="0" err="1">
                <a:solidFill>
                  <a:schemeClr val="tx1"/>
                </a:solidFill>
              </a:rPr>
              <a:t>PyPDFLoader</a:t>
            </a:r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200" dirty="0" err="1">
                <a:solidFill>
                  <a:schemeClr val="tx1"/>
                </a:solidFill>
              </a:rPr>
              <a:t>BSHTMLLoader</a:t>
            </a:r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200" dirty="0" err="1">
                <a:solidFill>
                  <a:schemeClr val="tx1"/>
                </a:solidFill>
              </a:rPr>
              <a:t>TextLoader</a:t>
            </a:r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…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25632D8-F002-514D-A148-70ECCFAD59EE}"/>
              </a:ext>
            </a:extLst>
          </p:cNvPr>
          <p:cNvCxnSpPr>
            <a:cxnSpLocks/>
          </p:cNvCxnSpPr>
          <p:nvPr/>
        </p:nvCxnSpPr>
        <p:spPr>
          <a:xfrm>
            <a:off x="1413267" y="4568568"/>
            <a:ext cx="1818358" cy="252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7C7E6FBF-0195-6D4B-AC03-4CA2AD99B388}"/>
              </a:ext>
            </a:extLst>
          </p:cNvPr>
          <p:cNvSpPr/>
          <p:nvPr/>
        </p:nvSpPr>
        <p:spPr>
          <a:xfrm>
            <a:off x="2809285" y="3174411"/>
            <a:ext cx="2226800" cy="15890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u="sng" dirty="0" err="1">
                <a:solidFill>
                  <a:schemeClr val="tx1"/>
                </a:solidFill>
              </a:rPr>
              <a:t>TextSplitter</a:t>
            </a:r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u="sng" dirty="0">
              <a:solidFill>
                <a:schemeClr val="tx1"/>
              </a:solidFill>
            </a:endParaRPr>
          </a:p>
          <a:p>
            <a:pPr algn="ctr"/>
            <a:r>
              <a:rPr lang="en-US" sz="1200" dirty="0" err="1">
                <a:solidFill>
                  <a:schemeClr val="tx1"/>
                </a:solidFill>
              </a:rPr>
              <a:t>CharacterTextSplitter</a:t>
            </a:r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200" dirty="0" err="1">
                <a:solidFill>
                  <a:schemeClr val="tx1"/>
                </a:solidFill>
              </a:rPr>
              <a:t>RecursiveCharacterTextSplitter</a:t>
            </a:r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200" dirty="0" err="1">
                <a:solidFill>
                  <a:schemeClr val="tx1"/>
                </a:solidFill>
              </a:rPr>
              <a:t>HTMLHeaderTextSplitter</a:t>
            </a:r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23B1B030-1C6C-E748-AA09-E71A972D0F95}"/>
              </a:ext>
            </a:extLst>
          </p:cNvPr>
          <p:cNvSpPr/>
          <p:nvPr/>
        </p:nvSpPr>
        <p:spPr>
          <a:xfrm>
            <a:off x="5468669" y="4948821"/>
            <a:ext cx="2220312" cy="137819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u="sng" dirty="0">
                <a:solidFill>
                  <a:schemeClr val="tx1"/>
                </a:solidFill>
              </a:rPr>
              <a:t>Vector Embeddings</a:t>
            </a:r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u="sng" dirty="0">
              <a:solidFill>
                <a:schemeClr val="tx1"/>
              </a:solidFill>
            </a:endParaRPr>
          </a:p>
          <a:p>
            <a:pPr algn="ctr"/>
            <a:r>
              <a:rPr lang="en-US" sz="1200" dirty="0" err="1">
                <a:solidFill>
                  <a:schemeClr val="tx1"/>
                </a:solidFill>
              </a:rPr>
              <a:t>OpenAI</a:t>
            </a:r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200" dirty="0" err="1">
                <a:solidFill>
                  <a:schemeClr val="tx1"/>
                </a:solidFill>
              </a:rPr>
              <a:t>HuggingFace</a:t>
            </a:r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…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7A63AF9-6B9F-F14F-9D28-490A70F81BE2}"/>
              </a:ext>
            </a:extLst>
          </p:cNvPr>
          <p:cNvCxnSpPr>
            <a:cxnSpLocks/>
          </p:cNvCxnSpPr>
          <p:nvPr/>
        </p:nvCxnSpPr>
        <p:spPr>
          <a:xfrm>
            <a:off x="7555585" y="6096202"/>
            <a:ext cx="132461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E9CF26BC-3395-5F4C-9A38-A08BEC51F48E}"/>
              </a:ext>
            </a:extLst>
          </p:cNvPr>
          <p:cNvSpPr/>
          <p:nvPr/>
        </p:nvSpPr>
        <p:spPr>
          <a:xfrm>
            <a:off x="8681077" y="4928368"/>
            <a:ext cx="2300193" cy="13765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b="1" u="sng" dirty="0">
                <a:solidFill>
                  <a:schemeClr val="tx1"/>
                </a:solidFill>
              </a:rPr>
              <a:t>Knowledge base (Vector Store)</a:t>
            </a:r>
          </a:p>
          <a:p>
            <a:pPr algn="r"/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200" dirty="0" err="1">
                <a:solidFill>
                  <a:schemeClr val="tx1"/>
                </a:solidFill>
              </a:rPr>
              <a:t>ChromaDB</a:t>
            </a:r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Pinecone</a:t>
            </a:r>
          </a:p>
          <a:p>
            <a:pPr algn="ctr"/>
            <a:r>
              <a:rPr lang="en-US" sz="1200" dirty="0" err="1">
                <a:solidFill>
                  <a:schemeClr val="tx1"/>
                </a:solidFill>
              </a:rPr>
              <a:t>Weaviate</a:t>
            </a:r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…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4D21847-338F-9C47-BCF7-F472E4102B93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7736384" y="919866"/>
            <a:ext cx="14261" cy="290906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47A61D1-22AC-C343-947A-627E4FFB063C}"/>
              </a:ext>
            </a:extLst>
          </p:cNvPr>
          <p:cNvCxnSpPr>
            <a:cxnSpLocks/>
          </p:cNvCxnSpPr>
          <p:nvPr/>
        </p:nvCxnSpPr>
        <p:spPr>
          <a:xfrm flipV="1">
            <a:off x="10138597" y="4203230"/>
            <a:ext cx="0" cy="628713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8D33DC2B-4D13-4B4C-87CF-A13858C56DB1}"/>
              </a:ext>
            </a:extLst>
          </p:cNvPr>
          <p:cNvSpPr txBox="1"/>
          <p:nvPr/>
        </p:nvSpPr>
        <p:spPr>
          <a:xfrm>
            <a:off x="10436337" y="596774"/>
            <a:ext cx="869918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Answer</a:t>
            </a:r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5E3ABD5E-FEB5-1449-893C-AD7A7EB96E54}"/>
              </a:ext>
            </a:extLst>
          </p:cNvPr>
          <p:cNvSpPr/>
          <p:nvPr/>
        </p:nvSpPr>
        <p:spPr>
          <a:xfrm>
            <a:off x="7054922" y="186097"/>
            <a:ext cx="4297608" cy="91354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End User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2A3FEC9-2F0B-A841-9E76-BF29AA4033EC}"/>
              </a:ext>
            </a:extLst>
          </p:cNvPr>
          <p:cNvSpPr txBox="1"/>
          <p:nvPr/>
        </p:nvSpPr>
        <p:spPr>
          <a:xfrm>
            <a:off x="10183989" y="4323983"/>
            <a:ext cx="16912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3c) Return top n chunks</a:t>
            </a:r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41898846-506C-CB4E-9598-D7B1B11D904E}"/>
              </a:ext>
            </a:extLst>
          </p:cNvPr>
          <p:cNvSpPr/>
          <p:nvPr/>
        </p:nvSpPr>
        <p:spPr>
          <a:xfrm>
            <a:off x="9762260" y="2643248"/>
            <a:ext cx="1754564" cy="159443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u="sng" dirty="0">
                <a:solidFill>
                  <a:schemeClr val="tx1"/>
                </a:solidFill>
              </a:rPr>
              <a:t>LLM</a:t>
            </a:r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Chat-GPT</a:t>
            </a:r>
          </a:p>
          <a:p>
            <a:pPr algn="ctr"/>
            <a:r>
              <a:rPr lang="en-US" sz="1200" dirty="0" err="1">
                <a:solidFill>
                  <a:schemeClr val="tx1"/>
                </a:solidFill>
              </a:rPr>
              <a:t>LLaMa</a:t>
            </a:r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Falcon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…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62D16157-22C9-E34C-AFC3-B5C0D3600813}"/>
              </a:ext>
            </a:extLst>
          </p:cNvPr>
          <p:cNvCxnSpPr>
            <a:cxnSpLocks/>
          </p:cNvCxnSpPr>
          <p:nvPr/>
        </p:nvCxnSpPr>
        <p:spPr>
          <a:xfrm flipV="1">
            <a:off x="11029615" y="868570"/>
            <a:ext cx="0" cy="2904425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Elbow Connector 94">
            <a:extLst>
              <a:ext uri="{FF2B5EF4-FFF2-40B4-BE49-F238E27FC236}">
                <a16:creationId xmlns:a16="http://schemas.microsoft.com/office/drawing/2014/main" id="{18829BEE-B3F5-4F4F-86A9-7381F1A044F5}"/>
              </a:ext>
            </a:extLst>
          </p:cNvPr>
          <p:cNvCxnSpPr>
            <a:cxnSpLocks/>
            <a:stCxn id="4" idx="1"/>
          </p:cNvCxnSpPr>
          <p:nvPr/>
        </p:nvCxnSpPr>
        <p:spPr>
          <a:xfrm rot="10800000" flipV="1">
            <a:off x="885725" y="868570"/>
            <a:ext cx="1011591" cy="1774678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04459D5-7319-0346-94EA-BA2EA03A61BF}"/>
              </a:ext>
            </a:extLst>
          </p:cNvPr>
          <p:cNvSpPr txBox="1"/>
          <p:nvPr/>
        </p:nvSpPr>
        <p:spPr>
          <a:xfrm>
            <a:off x="7451657" y="4285796"/>
            <a:ext cx="1897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3b) Cosine Similarity Search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3BA52B-B5FC-894B-A85A-44B2DD10743A}"/>
              </a:ext>
            </a:extLst>
          </p:cNvPr>
          <p:cNvSpPr txBox="1"/>
          <p:nvPr/>
        </p:nvSpPr>
        <p:spPr>
          <a:xfrm>
            <a:off x="7301425" y="642867"/>
            <a:ext cx="869918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User query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C979705-5EC2-D64C-B6DE-D0626E359182}"/>
              </a:ext>
            </a:extLst>
          </p:cNvPr>
          <p:cNvCxnSpPr>
            <a:cxnSpLocks/>
          </p:cNvCxnSpPr>
          <p:nvPr/>
        </p:nvCxnSpPr>
        <p:spPr>
          <a:xfrm>
            <a:off x="9347994" y="4086129"/>
            <a:ext cx="26067" cy="67735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8C805232-F04F-3748-9022-F2DFC6186F28}"/>
              </a:ext>
            </a:extLst>
          </p:cNvPr>
          <p:cNvSpPr/>
          <p:nvPr/>
        </p:nvSpPr>
        <p:spPr>
          <a:xfrm>
            <a:off x="7397910" y="2643248"/>
            <a:ext cx="2220312" cy="153276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u="sng" dirty="0">
                <a:solidFill>
                  <a:schemeClr val="tx1"/>
                </a:solidFill>
              </a:rPr>
              <a:t>Vector Embeddings</a:t>
            </a:r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200" dirty="0" err="1">
                <a:solidFill>
                  <a:schemeClr val="tx1"/>
                </a:solidFill>
              </a:rPr>
              <a:t>OpenAI</a:t>
            </a:r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200" dirty="0" err="1">
                <a:solidFill>
                  <a:schemeClr val="tx1"/>
                </a:solidFill>
              </a:rPr>
              <a:t>HuggingFace</a:t>
            </a:r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…</a:t>
            </a:r>
          </a:p>
          <a:p>
            <a:pPr algn="ctr"/>
            <a:endParaRPr lang="en-US" sz="1200" u="sng" dirty="0">
              <a:solidFill>
                <a:schemeClr val="tx1"/>
              </a:solidFill>
            </a:endParaRPr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9B2A0CB6-518C-7146-8F89-6348F22586B0}"/>
              </a:ext>
            </a:extLst>
          </p:cNvPr>
          <p:cNvSpPr/>
          <p:nvPr/>
        </p:nvSpPr>
        <p:spPr>
          <a:xfrm>
            <a:off x="212335" y="2681984"/>
            <a:ext cx="4966237" cy="218202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dirty="0">
                <a:solidFill>
                  <a:srgbClr val="FF0000"/>
                </a:solidFill>
              </a:rPr>
              <a:t>1) Load (and chunk) source documents</a:t>
            </a:r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CB2DA46C-2E3C-0641-A27B-432F06E1790F}"/>
              </a:ext>
            </a:extLst>
          </p:cNvPr>
          <p:cNvSpPr/>
          <p:nvPr/>
        </p:nvSpPr>
        <p:spPr>
          <a:xfrm>
            <a:off x="5342061" y="4593861"/>
            <a:ext cx="5751663" cy="186858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dirty="0">
                <a:solidFill>
                  <a:srgbClr val="FF0000"/>
                </a:solidFill>
              </a:rPr>
              <a:t>2) Convert docs into vector representations and store them</a:t>
            </a:r>
          </a:p>
        </p:txBody>
      </p:sp>
      <p:cxnSp>
        <p:nvCxnSpPr>
          <p:cNvPr id="72" name="Elbow Connector 71">
            <a:extLst>
              <a:ext uri="{FF2B5EF4-FFF2-40B4-BE49-F238E27FC236}">
                <a16:creationId xmlns:a16="http://schemas.microsoft.com/office/drawing/2014/main" id="{910D3D97-CA51-654A-AC9F-652C97545CC0}"/>
              </a:ext>
            </a:extLst>
          </p:cNvPr>
          <p:cNvCxnSpPr>
            <a:cxnSpLocks/>
            <a:stCxn id="27" idx="2"/>
            <a:endCxn id="101" idx="1"/>
          </p:cNvCxnSpPr>
          <p:nvPr/>
        </p:nvCxnSpPr>
        <p:spPr>
          <a:xfrm rot="16200000" flipH="1">
            <a:off x="4080650" y="4605517"/>
            <a:ext cx="1356502" cy="1672433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63318888-29FB-3A4B-BC9B-2DD7BF121149}"/>
              </a:ext>
            </a:extLst>
          </p:cNvPr>
          <p:cNvSpPr/>
          <p:nvPr/>
        </p:nvSpPr>
        <p:spPr>
          <a:xfrm>
            <a:off x="7054922" y="1965578"/>
            <a:ext cx="4646712" cy="232021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dirty="0">
                <a:solidFill>
                  <a:srgbClr val="00B050"/>
                </a:solidFill>
              </a:rPr>
              <a:t>3) Generate Response to a user’s </a:t>
            </a:r>
          </a:p>
          <a:p>
            <a:pPr algn="ctr"/>
            <a:r>
              <a:rPr lang="en-US" sz="1200" dirty="0">
                <a:solidFill>
                  <a:srgbClr val="00B050"/>
                </a:solidFill>
              </a:rPr>
              <a:t>question using </a:t>
            </a:r>
            <a:r>
              <a:rPr lang="en-US" sz="1200" dirty="0" err="1">
                <a:solidFill>
                  <a:srgbClr val="00B050"/>
                </a:solidFill>
              </a:rPr>
              <a:t>RetrievalQAChain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CC5FDDE-E8B3-6C4F-8448-8A5B71F31F55}"/>
              </a:ext>
            </a:extLst>
          </p:cNvPr>
          <p:cNvSpPr txBox="1"/>
          <p:nvPr/>
        </p:nvSpPr>
        <p:spPr>
          <a:xfrm>
            <a:off x="6625777" y="1204656"/>
            <a:ext cx="11713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3a) Convert query to vector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7C714C30-8193-554C-A70A-F940073FDD76}"/>
              </a:ext>
            </a:extLst>
          </p:cNvPr>
          <p:cNvSpPr/>
          <p:nvPr/>
        </p:nvSpPr>
        <p:spPr>
          <a:xfrm>
            <a:off x="10981270" y="1234035"/>
            <a:ext cx="10711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3d) Generate Answer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E754C30-2924-FE40-A9EA-5BF08C72297E}"/>
              </a:ext>
            </a:extLst>
          </p:cNvPr>
          <p:cNvSpPr txBox="1"/>
          <p:nvPr/>
        </p:nvSpPr>
        <p:spPr>
          <a:xfrm>
            <a:off x="896789" y="4480566"/>
            <a:ext cx="434734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/>
              <a:t>Docs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117B1EF-2E85-0D4B-A30D-B29202A3B1EB}"/>
              </a:ext>
            </a:extLst>
          </p:cNvPr>
          <p:cNvSpPr txBox="1"/>
          <p:nvPr/>
        </p:nvSpPr>
        <p:spPr>
          <a:xfrm>
            <a:off x="3463553" y="4450635"/>
            <a:ext cx="923651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/>
              <a:t>Chunked Docs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44658D72-E24D-9848-8583-C90E39C5E819}"/>
              </a:ext>
            </a:extLst>
          </p:cNvPr>
          <p:cNvSpPr txBox="1"/>
          <p:nvPr/>
        </p:nvSpPr>
        <p:spPr>
          <a:xfrm>
            <a:off x="5595118" y="5996874"/>
            <a:ext cx="1967415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Vector Representations of Chunks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A4FA0263-3498-F842-9DF5-CC19AB31EA06}"/>
              </a:ext>
            </a:extLst>
          </p:cNvPr>
          <p:cNvSpPr txBox="1"/>
          <p:nvPr/>
        </p:nvSpPr>
        <p:spPr>
          <a:xfrm>
            <a:off x="7430355" y="3830838"/>
            <a:ext cx="2155421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Vector Representation of user query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B7F4F98-D07A-3843-A802-C89044EEDC9E}"/>
              </a:ext>
            </a:extLst>
          </p:cNvPr>
          <p:cNvSpPr txBox="1"/>
          <p:nvPr/>
        </p:nvSpPr>
        <p:spPr>
          <a:xfrm>
            <a:off x="9829272" y="3862963"/>
            <a:ext cx="164514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user query and top n chunks</a:t>
            </a:r>
          </a:p>
        </p:txBody>
      </p:sp>
    </p:spTree>
    <p:extLst>
      <p:ext uri="{BB962C8B-B14F-4D97-AF65-F5344CB8AC3E}">
        <p14:creationId xmlns:p14="http://schemas.microsoft.com/office/powerpoint/2010/main" val="1963692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87D1ABB-1F4E-0D40-AB15-01CEFC9EC042}"/>
              </a:ext>
            </a:extLst>
          </p:cNvPr>
          <p:cNvSpPr/>
          <p:nvPr/>
        </p:nvSpPr>
        <p:spPr>
          <a:xfrm>
            <a:off x="1172519" y="412607"/>
            <a:ext cx="1573444" cy="120279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b="1" dirty="0">
                <a:solidFill>
                  <a:srgbClr val="7030A0"/>
                </a:solidFill>
              </a:rPr>
              <a:t>1c) Download Data Sheets</a:t>
            </a:r>
            <a:endParaRPr lang="en-US" b="1" dirty="0">
              <a:solidFill>
                <a:srgbClr val="7030A0"/>
              </a:solidFill>
            </a:endParaRPr>
          </a:p>
          <a:p>
            <a:pPr algn="r"/>
            <a:endParaRPr lang="en-US" dirty="0">
              <a:solidFill>
                <a:srgbClr val="00B050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8F200B5-CD54-8547-8EE2-3E57DA97F0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8262" y="908371"/>
            <a:ext cx="529902" cy="669604"/>
          </a:xfrm>
          <a:prstGeom prst="rect">
            <a:avLst/>
          </a:prstGeom>
        </p:spPr>
      </p:pic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CB53F767-123C-CD4C-A568-A4EF3822D326}"/>
              </a:ext>
            </a:extLst>
          </p:cNvPr>
          <p:cNvSpPr/>
          <p:nvPr/>
        </p:nvSpPr>
        <p:spPr>
          <a:xfrm>
            <a:off x="61254" y="1868579"/>
            <a:ext cx="11983037" cy="494831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3000" dirty="0" err="1">
                <a:solidFill>
                  <a:schemeClr val="tx1"/>
                </a:solidFill>
              </a:rPr>
              <a:t>Langchain</a:t>
            </a:r>
            <a:endParaRPr lang="en-US" sz="3000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r"/>
            <a:endParaRPr lang="en-US" dirty="0">
              <a:solidFill>
                <a:schemeClr val="tx1"/>
              </a:solidFill>
            </a:endParaRPr>
          </a:p>
          <a:p>
            <a:pPr algn="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F89BAD26-F6ED-8F4D-A265-094938161DEE}"/>
              </a:ext>
            </a:extLst>
          </p:cNvPr>
          <p:cNvSpPr/>
          <p:nvPr/>
        </p:nvSpPr>
        <p:spPr>
          <a:xfrm>
            <a:off x="486212" y="3284445"/>
            <a:ext cx="1558678" cy="115477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u="sng" dirty="0">
                <a:solidFill>
                  <a:schemeClr val="tx1"/>
                </a:solidFill>
              </a:rPr>
              <a:t>Document Loader</a:t>
            </a:r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u="sng" dirty="0">
              <a:solidFill>
                <a:schemeClr val="tx1"/>
              </a:solidFill>
            </a:endParaRPr>
          </a:p>
          <a:p>
            <a:pPr algn="ctr"/>
            <a:r>
              <a:rPr lang="en-US" sz="1200" dirty="0" err="1">
                <a:solidFill>
                  <a:schemeClr val="tx1"/>
                </a:solidFill>
              </a:rPr>
              <a:t>PyPDFLoader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23B1B030-1C6C-E748-AA09-E71A972D0F95}"/>
              </a:ext>
            </a:extLst>
          </p:cNvPr>
          <p:cNvSpPr/>
          <p:nvPr/>
        </p:nvSpPr>
        <p:spPr>
          <a:xfrm>
            <a:off x="5613578" y="4975005"/>
            <a:ext cx="2450004" cy="128397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u="sng" dirty="0">
                <a:solidFill>
                  <a:schemeClr val="tx1"/>
                </a:solidFill>
              </a:rPr>
              <a:t>Vector Embeddings</a:t>
            </a:r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u="sng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7A63AF9-6B9F-F14F-9D28-490A70F81BE2}"/>
              </a:ext>
            </a:extLst>
          </p:cNvPr>
          <p:cNvCxnSpPr>
            <a:cxnSpLocks/>
          </p:cNvCxnSpPr>
          <p:nvPr/>
        </p:nvCxnSpPr>
        <p:spPr>
          <a:xfrm>
            <a:off x="7878027" y="5958514"/>
            <a:ext cx="11686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E9CF26BC-3395-5F4C-9A38-A08BEC51F48E}"/>
              </a:ext>
            </a:extLst>
          </p:cNvPr>
          <p:cNvSpPr/>
          <p:nvPr/>
        </p:nvSpPr>
        <p:spPr>
          <a:xfrm>
            <a:off x="9046686" y="5058015"/>
            <a:ext cx="2264811" cy="10690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b="1" u="sng" dirty="0">
                <a:solidFill>
                  <a:schemeClr val="tx1"/>
                </a:solidFill>
              </a:rPr>
              <a:t>Knowledge base (Vector store)</a:t>
            </a:r>
          </a:p>
          <a:p>
            <a:pPr algn="r"/>
            <a:endParaRPr lang="en-US" sz="1200" dirty="0">
              <a:solidFill>
                <a:schemeClr val="tx1"/>
              </a:solidFill>
            </a:endParaRPr>
          </a:p>
          <a:p>
            <a:pPr algn="r"/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4D21847-338F-9C47-BCF7-F472E4102B93}"/>
              </a:ext>
            </a:extLst>
          </p:cNvPr>
          <p:cNvCxnSpPr>
            <a:cxnSpLocks/>
          </p:cNvCxnSpPr>
          <p:nvPr/>
        </p:nvCxnSpPr>
        <p:spPr>
          <a:xfrm>
            <a:off x="7553591" y="938240"/>
            <a:ext cx="0" cy="269791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47A61D1-22AC-C343-947A-627E4FFB063C}"/>
              </a:ext>
            </a:extLst>
          </p:cNvPr>
          <p:cNvCxnSpPr>
            <a:cxnSpLocks/>
          </p:cNvCxnSpPr>
          <p:nvPr/>
        </p:nvCxnSpPr>
        <p:spPr>
          <a:xfrm flipV="1">
            <a:off x="10227253" y="4161578"/>
            <a:ext cx="0" cy="813428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8D33DC2B-4D13-4B4C-87CF-A13858C56DB1}"/>
              </a:ext>
            </a:extLst>
          </p:cNvPr>
          <p:cNvSpPr txBox="1"/>
          <p:nvPr/>
        </p:nvSpPr>
        <p:spPr>
          <a:xfrm>
            <a:off x="10441581" y="557518"/>
            <a:ext cx="869918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Answer</a:t>
            </a:r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5E3ABD5E-FEB5-1449-893C-AD7A7EB96E54}"/>
              </a:ext>
            </a:extLst>
          </p:cNvPr>
          <p:cNvSpPr/>
          <p:nvPr/>
        </p:nvSpPr>
        <p:spPr>
          <a:xfrm>
            <a:off x="7054922" y="186097"/>
            <a:ext cx="4297608" cy="91354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End User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2A3FEC9-2F0B-A841-9E76-BF29AA4033EC}"/>
              </a:ext>
            </a:extLst>
          </p:cNvPr>
          <p:cNvSpPr txBox="1"/>
          <p:nvPr/>
        </p:nvSpPr>
        <p:spPr>
          <a:xfrm>
            <a:off x="10344214" y="4254503"/>
            <a:ext cx="17000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4c) Return top n chunks</a:t>
            </a:r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41898846-506C-CB4E-9598-D7B1B11D904E}"/>
              </a:ext>
            </a:extLst>
          </p:cNvPr>
          <p:cNvSpPr/>
          <p:nvPr/>
        </p:nvSpPr>
        <p:spPr>
          <a:xfrm>
            <a:off x="9853244" y="2930330"/>
            <a:ext cx="1898827" cy="11652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u="sng" dirty="0" err="1">
                <a:solidFill>
                  <a:schemeClr val="tx1"/>
                </a:solidFill>
              </a:rPr>
              <a:t>ChatGPT</a:t>
            </a:r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u="sng" dirty="0">
              <a:solidFill>
                <a:schemeClr val="tx1"/>
              </a:solidFill>
            </a:endParaRP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62D16157-22C9-E34C-AFC3-B5C0D3600813}"/>
              </a:ext>
            </a:extLst>
          </p:cNvPr>
          <p:cNvCxnSpPr>
            <a:cxnSpLocks/>
          </p:cNvCxnSpPr>
          <p:nvPr/>
        </p:nvCxnSpPr>
        <p:spPr>
          <a:xfrm flipV="1">
            <a:off x="10614154" y="919866"/>
            <a:ext cx="0" cy="198421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Elbow Connector 94">
            <a:extLst>
              <a:ext uri="{FF2B5EF4-FFF2-40B4-BE49-F238E27FC236}">
                <a16:creationId xmlns:a16="http://schemas.microsoft.com/office/drawing/2014/main" id="{18829BEE-B3F5-4F4F-86A9-7381F1A044F5}"/>
              </a:ext>
            </a:extLst>
          </p:cNvPr>
          <p:cNvCxnSpPr>
            <a:cxnSpLocks/>
            <a:stCxn id="4" idx="1"/>
          </p:cNvCxnSpPr>
          <p:nvPr/>
        </p:nvCxnSpPr>
        <p:spPr>
          <a:xfrm rot="10800000" flipV="1">
            <a:off x="642623" y="1014002"/>
            <a:ext cx="529897" cy="1722226"/>
          </a:xfrm>
          <a:prstGeom prst="bentConnector2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04459D5-7319-0346-94EA-BA2EA03A61BF}"/>
              </a:ext>
            </a:extLst>
          </p:cNvPr>
          <p:cNvSpPr txBox="1"/>
          <p:nvPr/>
        </p:nvSpPr>
        <p:spPr>
          <a:xfrm>
            <a:off x="7672661" y="4205410"/>
            <a:ext cx="19484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4b) Cosine Similarity Search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3BA52B-B5FC-894B-A85A-44B2DD10743A}"/>
              </a:ext>
            </a:extLst>
          </p:cNvPr>
          <p:cNvSpPr txBox="1"/>
          <p:nvPr/>
        </p:nvSpPr>
        <p:spPr>
          <a:xfrm>
            <a:off x="7301425" y="642867"/>
            <a:ext cx="869918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User query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C979705-5EC2-D64C-B6DE-D0626E359182}"/>
              </a:ext>
            </a:extLst>
          </p:cNvPr>
          <p:cNvCxnSpPr>
            <a:cxnSpLocks/>
          </p:cNvCxnSpPr>
          <p:nvPr/>
        </p:nvCxnSpPr>
        <p:spPr>
          <a:xfrm>
            <a:off x="9501259" y="3968444"/>
            <a:ext cx="0" cy="100656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8C805232-F04F-3748-9022-F2DFC6186F28}"/>
              </a:ext>
            </a:extLst>
          </p:cNvPr>
          <p:cNvSpPr/>
          <p:nvPr/>
        </p:nvSpPr>
        <p:spPr>
          <a:xfrm>
            <a:off x="7301425" y="2959367"/>
            <a:ext cx="2434017" cy="109200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u="sng" dirty="0">
                <a:solidFill>
                  <a:schemeClr val="tx1"/>
                </a:solidFill>
              </a:rPr>
              <a:t>Vector Embeddings</a:t>
            </a:r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u="sng" dirty="0">
              <a:solidFill>
                <a:schemeClr val="tx1"/>
              </a:solidFill>
            </a:endParaRPr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9B2A0CB6-518C-7146-8F89-6348F22586B0}"/>
              </a:ext>
            </a:extLst>
          </p:cNvPr>
          <p:cNvSpPr/>
          <p:nvPr/>
        </p:nvSpPr>
        <p:spPr>
          <a:xfrm>
            <a:off x="210224" y="2804162"/>
            <a:ext cx="4309117" cy="353152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dirty="0">
                <a:solidFill>
                  <a:srgbClr val="FF0000"/>
                </a:solidFill>
              </a:rPr>
              <a:t>2) Load (and chunk) source documents</a:t>
            </a:r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CB2DA46C-2E3C-0641-A27B-432F06E1790F}"/>
              </a:ext>
            </a:extLst>
          </p:cNvPr>
          <p:cNvSpPr/>
          <p:nvPr/>
        </p:nvSpPr>
        <p:spPr>
          <a:xfrm>
            <a:off x="5343696" y="4576789"/>
            <a:ext cx="6191274" cy="175889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dirty="0">
                <a:solidFill>
                  <a:srgbClr val="FF0000"/>
                </a:solidFill>
              </a:rPr>
              <a:t>3) Convert </a:t>
            </a:r>
            <a:r>
              <a:rPr lang="en-US" sz="1200" b="1" dirty="0">
                <a:solidFill>
                  <a:srgbClr val="FF0000"/>
                </a:solidFill>
              </a:rPr>
              <a:t>new</a:t>
            </a:r>
            <a:r>
              <a:rPr lang="en-US" sz="1200" dirty="0">
                <a:solidFill>
                  <a:srgbClr val="FF0000"/>
                </a:solidFill>
              </a:rPr>
              <a:t> docs into vector representations and store them</a:t>
            </a: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63318888-29FB-3A4B-BC9B-2DD7BF121149}"/>
              </a:ext>
            </a:extLst>
          </p:cNvPr>
          <p:cNvSpPr/>
          <p:nvPr/>
        </p:nvSpPr>
        <p:spPr>
          <a:xfrm>
            <a:off x="7025683" y="2153477"/>
            <a:ext cx="4836180" cy="200810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dirty="0">
                <a:solidFill>
                  <a:srgbClr val="00B050"/>
                </a:solidFill>
              </a:rPr>
              <a:t>4) Generate Response to a user’s </a:t>
            </a:r>
          </a:p>
          <a:p>
            <a:pPr algn="ctr"/>
            <a:r>
              <a:rPr lang="en-US" sz="1200" dirty="0">
                <a:solidFill>
                  <a:srgbClr val="00B050"/>
                </a:solidFill>
              </a:rPr>
              <a:t>question using Retrieval QA Chain</a:t>
            </a:r>
          </a:p>
          <a:p>
            <a:pPr algn="ctr"/>
            <a:endParaRPr lang="en-US" sz="1200" u="sng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E74C0FBB-1B74-8A42-9829-BB636A8D7E06}"/>
              </a:ext>
            </a:extLst>
          </p:cNvPr>
          <p:cNvSpPr/>
          <p:nvPr/>
        </p:nvSpPr>
        <p:spPr>
          <a:xfrm>
            <a:off x="5068487" y="599012"/>
            <a:ext cx="1501558" cy="89876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b="1" dirty="0">
                <a:solidFill>
                  <a:srgbClr val="7030A0"/>
                </a:solidFill>
              </a:rPr>
              <a:t>1a) Google Search:</a:t>
            </a:r>
          </a:p>
          <a:p>
            <a:pPr algn="ctr"/>
            <a:r>
              <a:rPr lang="en-US" sz="1200" b="1" dirty="0">
                <a:solidFill>
                  <a:srgbClr val="7030A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www.cisco.com</a:t>
            </a:r>
            <a:endParaRPr lang="en-US" sz="1200" b="1" dirty="0">
              <a:solidFill>
                <a:srgbClr val="7030A0"/>
              </a:solidFill>
            </a:endParaRPr>
          </a:p>
          <a:p>
            <a:pPr algn="ctr"/>
            <a:r>
              <a:rPr lang="en-US" sz="1200" b="1" dirty="0">
                <a:solidFill>
                  <a:srgbClr val="7030A0"/>
                </a:solidFill>
              </a:rPr>
              <a:t>for Cisco product data sheets</a:t>
            </a:r>
          </a:p>
          <a:p>
            <a:pPr algn="ctr"/>
            <a:endParaRPr lang="en-US" sz="1200" dirty="0">
              <a:solidFill>
                <a:srgbClr val="00B050"/>
              </a:solidFill>
            </a:endParaRPr>
          </a:p>
          <a:p>
            <a:pPr algn="r"/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E58A9C4-8464-9E4D-AD55-22575CA3739E}"/>
              </a:ext>
            </a:extLst>
          </p:cNvPr>
          <p:cNvCxnSpPr>
            <a:cxnSpLocks/>
          </p:cNvCxnSpPr>
          <p:nvPr/>
        </p:nvCxnSpPr>
        <p:spPr>
          <a:xfrm flipH="1">
            <a:off x="6570045" y="781366"/>
            <a:ext cx="731381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93934C5-DB0F-1540-9183-A6E215A638FA}"/>
              </a:ext>
            </a:extLst>
          </p:cNvPr>
          <p:cNvCxnSpPr>
            <a:cxnSpLocks/>
          </p:cNvCxnSpPr>
          <p:nvPr/>
        </p:nvCxnSpPr>
        <p:spPr>
          <a:xfrm flipH="1">
            <a:off x="4519347" y="919866"/>
            <a:ext cx="424285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B5D24F16-9184-B54A-B864-4AEBCAD3F2A1}"/>
              </a:ext>
            </a:extLst>
          </p:cNvPr>
          <p:cNvSpPr/>
          <p:nvPr/>
        </p:nvSpPr>
        <p:spPr>
          <a:xfrm>
            <a:off x="3392703" y="609297"/>
            <a:ext cx="1031704" cy="89876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b="1" dirty="0">
                <a:solidFill>
                  <a:srgbClr val="7030A0"/>
                </a:solidFill>
              </a:rPr>
              <a:t>1b) Discard URLs that are irrelevant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1578710-78A1-6645-9828-69271082108A}"/>
              </a:ext>
            </a:extLst>
          </p:cNvPr>
          <p:cNvCxnSpPr>
            <a:cxnSpLocks/>
          </p:cNvCxnSpPr>
          <p:nvPr/>
        </p:nvCxnSpPr>
        <p:spPr>
          <a:xfrm flipH="1">
            <a:off x="2873770" y="895874"/>
            <a:ext cx="424285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13FD1B6E-004F-0A49-843B-3B83CF6D9356}"/>
              </a:ext>
            </a:extLst>
          </p:cNvPr>
          <p:cNvSpPr/>
          <p:nvPr/>
        </p:nvSpPr>
        <p:spPr>
          <a:xfrm>
            <a:off x="874896" y="4867001"/>
            <a:ext cx="2544168" cy="12902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b="1" dirty="0">
                <a:solidFill>
                  <a:srgbClr val="FF0000"/>
                </a:solidFill>
              </a:rPr>
              <a:t>2b) Identify which PDFs don’t already exist in the vector store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75070F3D-F6E0-5040-8750-8FC7099AA04A}"/>
              </a:ext>
            </a:extLst>
          </p:cNvPr>
          <p:cNvSpPr/>
          <p:nvPr/>
        </p:nvSpPr>
        <p:spPr>
          <a:xfrm>
            <a:off x="2125133" y="5711488"/>
            <a:ext cx="869339" cy="34624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New chunks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A17B3B3-A32C-6C45-A4FC-A603C42D558A}"/>
              </a:ext>
            </a:extLst>
          </p:cNvPr>
          <p:cNvCxnSpPr>
            <a:cxnSpLocks/>
            <a:stCxn id="83" idx="3"/>
            <a:endCxn id="204" idx="1"/>
          </p:cNvCxnSpPr>
          <p:nvPr/>
        </p:nvCxnSpPr>
        <p:spPr>
          <a:xfrm>
            <a:off x="2994472" y="5884609"/>
            <a:ext cx="2684675" cy="522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3EFBCC34-0232-394B-B2E5-880652905C05}"/>
              </a:ext>
            </a:extLst>
          </p:cNvPr>
          <p:cNvSpPr/>
          <p:nvPr/>
        </p:nvSpPr>
        <p:spPr>
          <a:xfrm>
            <a:off x="7561607" y="1238786"/>
            <a:ext cx="13333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4a) Convert user’s query to vector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3E121FCE-0F53-974D-8849-E488BD7A548B}"/>
              </a:ext>
            </a:extLst>
          </p:cNvPr>
          <p:cNvSpPr/>
          <p:nvPr/>
        </p:nvSpPr>
        <p:spPr>
          <a:xfrm>
            <a:off x="10643292" y="1178260"/>
            <a:ext cx="14184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</a:rPr>
              <a:t>4d) Generate answer and return </a:t>
            </a:r>
            <a:r>
              <a:rPr lang="en-US" sz="1200" b="1">
                <a:solidFill>
                  <a:srgbClr val="0070C0"/>
                </a:solidFill>
              </a:rPr>
              <a:t>source URLs</a:t>
            </a:r>
            <a:endParaRPr lang="en-US" sz="1200" b="1" dirty="0">
              <a:solidFill>
                <a:srgbClr val="0070C0"/>
              </a:solidFill>
            </a:endParaRPr>
          </a:p>
        </p:txBody>
      </p:sp>
      <p:pic>
        <p:nvPicPr>
          <p:cNvPr id="103" name="Picture 102">
            <a:extLst>
              <a:ext uri="{FF2B5EF4-FFF2-40B4-BE49-F238E27FC236}">
                <a16:creationId xmlns:a16="http://schemas.microsoft.com/office/drawing/2014/main" id="{39F4DEAF-BFE6-294E-AA2B-5FB6F3F4D2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0792" y="5363709"/>
            <a:ext cx="1612799" cy="406443"/>
          </a:xfrm>
          <a:prstGeom prst="rect">
            <a:avLst/>
          </a:prstGeom>
        </p:spPr>
      </p:pic>
      <p:pic>
        <p:nvPicPr>
          <p:cNvPr id="104" name="Picture 103">
            <a:extLst>
              <a:ext uri="{FF2B5EF4-FFF2-40B4-BE49-F238E27FC236}">
                <a16:creationId xmlns:a16="http://schemas.microsoft.com/office/drawing/2014/main" id="{12AED721-BBC5-DD45-826A-3A302137C5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2933" y="3285388"/>
            <a:ext cx="1612799" cy="406443"/>
          </a:xfrm>
          <a:prstGeom prst="rect">
            <a:avLst/>
          </a:prstGeom>
        </p:spPr>
      </p:pic>
      <p:pic>
        <p:nvPicPr>
          <p:cNvPr id="106" name="Picture 105">
            <a:extLst>
              <a:ext uri="{FF2B5EF4-FFF2-40B4-BE49-F238E27FC236}">
                <a16:creationId xmlns:a16="http://schemas.microsoft.com/office/drawing/2014/main" id="{95B4CCFF-4625-8C48-ADEE-40160AA705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63689" y="5350555"/>
            <a:ext cx="2027268" cy="669251"/>
          </a:xfrm>
          <a:prstGeom prst="rect">
            <a:avLst/>
          </a:prstGeom>
        </p:spPr>
      </p:pic>
      <p:pic>
        <p:nvPicPr>
          <p:cNvPr id="107" name="Picture 106">
            <a:extLst>
              <a:ext uri="{FF2B5EF4-FFF2-40B4-BE49-F238E27FC236}">
                <a16:creationId xmlns:a16="http://schemas.microsoft.com/office/drawing/2014/main" id="{376DC2D7-3603-5947-B4BD-361FAC3FF5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38325" y="3267788"/>
            <a:ext cx="752632" cy="421474"/>
          </a:xfrm>
          <a:prstGeom prst="rect">
            <a:avLst/>
          </a:prstGeom>
        </p:spPr>
      </p:pic>
      <p:sp>
        <p:nvSpPr>
          <p:cNvPr id="142" name="Rounded Rectangle 141">
            <a:extLst>
              <a:ext uri="{FF2B5EF4-FFF2-40B4-BE49-F238E27FC236}">
                <a16:creationId xmlns:a16="http://schemas.microsoft.com/office/drawing/2014/main" id="{6605C2B0-A5BA-1B48-ACAF-55E4D7E07C69}"/>
              </a:ext>
            </a:extLst>
          </p:cNvPr>
          <p:cNvSpPr/>
          <p:nvPr/>
        </p:nvSpPr>
        <p:spPr>
          <a:xfrm>
            <a:off x="2436275" y="3445710"/>
            <a:ext cx="1810459" cy="94386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2a) Generate metadata</a:t>
            </a:r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D3C94F2E-43C5-0447-A1B0-E98EF0B8A999}"/>
              </a:ext>
            </a:extLst>
          </p:cNvPr>
          <p:cNvCxnSpPr>
            <a:cxnSpLocks/>
          </p:cNvCxnSpPr>
          <p:nvPr/>
        </p:nvCxnSpPr>
        <p:spPr>
          <a:xfrm>
            <a:off x="1987438" y="4220780"/>
            <a:ext cx="66148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FCCE84B9-0C40-1049-AC55-808A2CA87598}"/>
              </a:ext>
            </a:extLst>
          </p:cNvPr>
          <p:cNvCxnSpPr>
            <a:cxnSpLocks/>
          </p:cNvCxnSpPr>
          <p:nvPr/>
        </p:nvCxnSpPr>
        <p:spPr>
          <a:xfrm flipV="1">
            <a:off x="10146787" y="6129439"/>
            <a:ext cx="1" cy="5452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Elbow Connector 186">
            <a:extLst>
              <a:ext uri="{FF2B5EF4-FFF2-40B4-BE49-F238E27FC236}">
                <a16:creationId xmlns:a16="http://schemas.microsoft.com/office/drawing/2014/main" id="{32278B67-79B8-CD4F-BB31-B3C6CD0655D1}"/>
              </a:ext>
            </a:extLst>
          </p:cNvPr>
          <p:cNvCxnSpPr>
            <a:cxnSpLocks/>
          </p:cNvCxnSpPr>
          <p:nvPr/>
        </p:nvCxnSpPr>
        <p:spPr>
          <a:xfrm rot="10800000">
            <a:off x="1314429" y="6088433"/>
            <a:ext cx="8832358" cy="586264"/>
          </a:xfrm>
          <a:prstGeom prst="bentConnector3">
            <a:avLst>
              <a:gd name="adj1" fmla="val 9990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Rounded Rectangle 187">
            <a:extLst>
              <a:ext uri="{FF2B5EF4-FFF2-40B4-BE49-F238E27FC236}">
                <a16:creationId xmlns:a16="http://schemas.microsoft.com/office/drawing/2014/main" id="{287860AA-6E4D-5B48-BBA6-95C1D31B0314}"/>
              </a:ext>
            </a:extLst>
          </p:cNvPr>
          <p:cNvSpPr/>
          <p:nvPr/>
        </p:nvSpPr>
        <p:spPr>
          <a:xfrm>
            <a:off x="975473" y="65289"/>
            <a:ext cx="5704329" cy="165344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b="1" dirty="0">
                <a:solidFill>
                  <a:srgbClr val="7030A0"/>
                </a:solidFill>
              </a:rPr>
              <a:t>1) User initiates a query</a:t>
            </a:r>
          </a:p>
        </p:txBody>
      </p: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91900C69-10D1-3747-941B-3C554240362B}"/>
              </a:ext>
            </a:extLst>
          </p:cNvPr>
          <p:cNvCxnSpPr>
            <a:stCxn id="142" idx="2"/>
          </p:cNvCxnSpPr>
          <p:nvPr/>
        </p:nvCxnSpPr>
        <p:spPr>
          <a:xfrm>
            <a:off x="3341505" y="4389570"/>
            <a:ext cx="3311" cy="18721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Elbow Connector 191">
            <a:extLst>
              <a:ext uri="{FF2B5EF4-FFF2-40B4-BE49-F238E27FC236}">
                <a16:creationId xmlns:a16="http://schemas.microsoft.com/office/drawing/2014/main" id="{5BD61A87-B3B2-734B-A241-959729E1D91F}"/>
              </a:ext>
            </a:extLst>
          </p:cNvPr>
          <p:cNvCxnSpPr>
            <a:cxnSpLocks/>
          </p:cNvCxnSpPr>
          <p:nvPr/>
        </p:nvCxnSpPr>
        <p:spPr>
          <a:xfrm rot="10800000" flipV="1">
            <a:off x="486212" y="4576788"/>
            <a:ext cx="2858604" cy="1311942"/>
          </a:xfrm>
          <a:prstGeom prst="bentConnector3">
            <a:avLst>
              <a:gd name="adj1" fmla="val 99239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1268FC14-4BCE-3640-A9EB-3C3E43ADA176}"/>
              </a:ext>
            </a:extLst>
          </p:cNvPr>
          <p:cNvCxnSpPr>
            <a:cxnSpLocks/>
            <a:endCxn id="221" idx="1"/>
          </p:cNvCxnSpPr>
          <p:nvPr/>
        </p:nvCxnSpPr>
        <p:spPr>
          <a:xfrm flipV="1">
            <a:off x="488998" y="5881488"/>
            <a:ext cx="486475" cy="72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ounded Rectangle 194">
            <a:extLst>
              <a:ext uri="{FF2B5EF4-FFF2-40B4-BE49-F238E27FC236}">
                <a16:creationId xmlns:a16="http://schemas.microsoft.com/office/drawing/2014/main" id="{7A857941-1926-914F-A415-8DCCC11FD6F9}"/>
              </a:ext>
            </a:extLst>
          </p:cNvPr>
          <p:cNvSpPr/>
          <p:nvPr/>
        </p:nvSpPr>
        <p:spPr>
          <a:xfrm>
            <a:off x="576859" y="4051371"/>
            <a:ext cx="1381133" cy="33881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Docs chunked by page</a:t>
            </a:r>
          </a:p>
        </p:txBody>
      </p:sp>
      <p:sp>
        <p:nvSpPr>
          <p:cNvPr id="197" name="Rounded Rectangle 196">
            <a:extLst>
              <a:ext uri="{FF2B5EF4-FFF2-40B4-BE49-F238E27FC236}">
                <a16:creationId xmlns:a16="http://schemas.microsoft.com/office/drawing/2014/main" id="{1D9E36EC-F1F4-FA47-9556-AD5D2D357AB1}"/>
              </a:ext>
            </a:extLst>
          </p:cNvPr>
          <p:cNvSpPr/>
          <p:nvPr/>
        </p:nvSpPr>
        <p:spPr>
          <a:xfrm>
            <a:off x="2652936" y="3960204"/>
            <a:ext cx="1479534" cy="40713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Docs chunked by page with metadata</a:t>
            </a:r>
          </a:p>
        </p:txBody>
      </p:sp>
      <p:sp>
        <p:nvSpPr>
          <p:cNvPr id="204" name="Rounded Rectangle 203">
            <a:extLst>
              <a:ext uri="{FF2B5EF4-FFF2-40B4-BE49-F238E27FC236}">
                <a16:creationId xmlns:a16="http://schemas.microsoft.com/office/drawing/2014/main" id="{7B56FDE1-F819-6443-8C5D-655E66888FE2}"/>
              </a:ext>
            </a:extLst>
          </p:cNvPr>
          <p:cNvSpPr/>
          <p:nvPr/>
        </p:nvSpPr>
        <p:spPr>
          <a:xfrm>
            <a:off x="5679147" y="5756617"/>
            <a:ext cx="2198880" cy="36047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Vector representations of new chunks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24209071-8CB5-E64F-A63B-C0E84B321A07}"/>
              </a:ext>
            </a:extLst>
          </p:cNvPr>
          <p:cNvSpPr txBox="1"/>
          <p:nvPr/>
        </p:nvSpPr>
        <p:spPr>
          <a:xfrm>
            <a:off x="7430355" y="3718217"/>
            <a:ext cx="2155421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Vector Representation of user query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FFB25337-83B9-9249-8171-C5A6A47EB4BD}"/>
              </a:ext>
            </a:extLst>
          </p:cNvPr>
          <p:cNvSpPr txBox="1"/>
          <p:nvPr/>
        </p:nvSpPr>
        <p:spPr>
          <a:xfrm>
            <a:off x="9985633" y="3756230"/>
            <a:ext cx="1671047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User query and top n chunks</a:t>
            </a:r>
          </a:p>
        </p:txBody>
      </p:sp>
      <p:sp>
        <p:nvSpPr>
          <p:cNvPr id="221" name="Rounded Rectangle 220">
            <a:extLst>
              <a:ext uri="{FF2B5EF4-FFF2-40B4-BE49-F238E27FC236}">
                <a16:creationId xmlns:a16="http://schemas.microsoft.com/office/drawing/2014/main" id="{E06498C8-85A0-5640-B59B-6340D10ECF48}"/>
              </a:ext>
            </a:extLst>
          </p:cNvPr>
          <p:cNvSpPr/>
          <p:nvPr/>
        </p:nvSpPr>
        <p:spPr>
          <a:xfrm>
            <a:off x="975473" y="5714721"/>
            <a:ext cx="782526" cy="33353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chunks</a:t>
            </a:r>
          </a:p>
        </p:txBody>
      </p: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423E8EF0-4A2E-C84C-983C-78750BE7C28C}"/>
              </a:ext>
            </a:extLst>
          </p:cNvPr>
          <p:cNvCxnSpPr>
            <a:cxnSpLocks/>
            <a:stCxn id="221" idx="3"/>
            <a:endCxn id="83" idx="1"/>
          </p:cNvCxnSpPr>
          <p:nvPr/>
        </p:nvCxnSpPr>
        <p:spPr>
          <a:xfrm>
            <a:off x="1757999" y="5881488"/>
            <a:ext cx="367134" cy="31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1924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87D1ABB-1F4E-0D40-AB15-01CEFC9EC042}"/>
              </a:ext>
            </a:extLst>
          </p:cNvPr>
          <p:cNvSpPr/>
          <p:nvPr/>
        </p:nvSpPr>
        <p:spPr>
          <a:xfrm>
            <a:off x="1122906" y="551215"/>
            <a:ext cx="2441824" cy="116879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Download Data Sheet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8F200B5-CD54-8547-8EE2-3E57DA97F0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1240" y="1000838"/>
            <a:ext cx="529902" cy="669604"/>
          </a:xfrm>
          <a:prstGeom prst="rect">
            <a:avLst/>
          </a:prstGeom>
        </p:spPr>
      </p:pic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CB53F767-123C-CD4C-A568-A4EF3822D326}"/>
              </a:ext>
            </a:extLst>
          </p:cNvPr>
          <p:cNvSpPr/>
          <p:nvPr/>
        </p:nvSpPr>
        <p:spPr>
          <a:xfrm>
            <a:off x="145587" y="1908764"/>
            <a:ext cx="11834078" cy="45119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3000" dirty="0" err="1">
                <a:solidFill>
                  <a:schemeClr val="tx1"/>
                </a:solidFill>
              </a:rPr>
              <a:t>Langchain</a:t>
            </a:r>
            <a:endParaRPr lang="en-US" sz="3000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r"/>
            <a:endParaRPr lang="en-US" dirty="0">
              <a:solidFill>
                <a:schemeClr val="tx1"/>
              </a:solidFill>
            </a:endParaRPr>
          </a:p>
          <a:p>
            <a:pPr algn="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F89BAD26-F6ED-8F4D-A265-094938161DEE}"/>
              </a:ext>
            </a:extLst>
          </p:cNvPr>
          <p:cNvSpPr/>
          <p:nvPr/>
        </p:nvSpPr>
        <p:spPr>
          <a:xfrm>
            <a:off x="289437" y="4764305"/>
            <a:ext cx="1254181" cy="12697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u="sng" dirty="0">
                <a:solidFill>
                  <a:schemeClr val="tx1"/>
                </a:solidFill>
              </a:rPr>
              <a:t>Document Loader</a:t>
            </a:r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u="sng" dirty="0">
              <a:solidFill>
                <a:schemeClr val="tx1"/>
              </a:solidFill>
            </a:endParaRPr>
          </a:p>
          <a:p>
            <a:pPr algn="ctr"/>
            <a:r>
              <a:rPr lang="en-US" sz="1200" dirty="0" err="1">
                <a:solidFill>
                  <a:schemeClr val="tx1"/>
                </a:solidFill>
              </a:rPr>
              <a:t>PyPDFLoader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25632D8-F002-514D-A148-70ECCFAD59EE}"/>
              </a:ext>
            </a:extLst>
          </p:cNvPr>
          <p:cNvCxnSpPr>
            <a:cxnSpLocks/>
          </p:cNvCxnSpPr>
          <p:nvPr/>
        </p:nvCxnSpPr>
        <p:spPr>
          <a:xfrm>
            <a:off x="1647081" y="5457558"/>
            <a:ext cx="48404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7C7E6FBF-0195-6D4B-AC03-4CA2AD99B388}"/>
              </a:ext>
            </a:extLst>
          </p:cNvPr>
          <p:cNvSpPr/>
          <p:nvPr/>
        </p:nvSpPr>
        <p:spPr>
          <a:xfrm>
            <a:off x="2249396" y="4822683"/>
            <a:ext cx="2369775" cy="12697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u="sng" dirty="0">
                <a:solidFill>
                  <a:schemeClr val="tx1"/>
                </a:solidFill>
              </a:rPr>
              <a:t>1a) Chunk Documents (Optional)</a:t>
            </a:r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u="sng" dirty="0">
              <a:solidFill>
                <a:schemeClr val="tx1"/>
              </a:solidFill>
            </a:endParaRPr>
          </a:p>
          <a:p>
            <a:pPr algn="ctr"/>
            <a:r>
              <a:rPr lang="en-US" sz="1200" dirty="0" err="1">
                <a:solidFill>
                  <a:schemeClr val="tx1"/>
                </a:solidFill>
              </a:rPr>
              <a:t>RecursiveCharacterTextSplitter</a:t>
            </a:r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23B1B030-1C6C-E748-AA09-E71A972D0F95}"/>
              </a:ext>
            </a:extLst>
          </p:cNvPr>
          <p:cNvSpPr/>
          <p:nvPr/>
        </p:nvSpPr>
        <p:spPr>
          <a:xfrm>
            <a:off x="5881266" y="4608320"/>
            <a:ext cx="2220312" cy="12697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u="sng" dirty="0">
                <a:solidFill>
                  <a:schemeClr val="tx1"/>
                </a:solidFill>
              </a:rPr>
              <a:t>Vector Embeddings</a:t>
            </a:r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u="sng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7A63AF9-6B9F-F14F-9D28-490A70F81BE2}"/>
              </a:ext>
            </a:extLst>
          </p:cNvPr>
          <p:cNvCxnSpPr>
            <a:cxnSpLocks/>
          </p:cNvCxnSpPr>
          <p:nvPr/>
        </p:nvCxnSpPr>
        <p:spPr>
          <a:xfrm>
            <a:off x="8251041" y="5470861"/>
            <a:ext cx="73309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E9CF26BC-3395-5F4C-9A38-A08BEC51F48E}"/>
              </a:ext>
            </a:extLst>
          </p:cNvPr>
          <p:cNvSpPr/>
          <p:nvPr/>
        </p:nvSpPr>
        <p:spPr>
          <a:xfrm>
            <a:off x="9127186" y="4629960"/>
            <a:ext cx="2200205" cy="12698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Knowledge base (Vector store)</a:t>
            </a:r>
          </a:p>
          <a:p>
            <a:pPr algn="r"/>
            <a:endParaRPr lang="en-US" sz="1200" dirty="0">
              <a:solidFill>
                <a:schemeClr val="tx1"/>
              </a:solidFill>
            </a:endParaRPr>
          </a:p>
          <a:p>
            <a:pPr algn="r"/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4D21847-338F-9C47-BCF7-F472E4102B93}"/>
              </a:ext>
            </a:extLst>
          </p:cNvPr>
          <p:cNvCxnSpPr>
            <a:cxnSpLocks/>
          </p:cNvCxnSpPr>
          <p:nvPr/>
        </p:nvCxnSpPr>
        <p:spPr>
          <a:xfrm flipH="1">
            <a:off x="6062626" y="850404"/>
            <a:ext cx="928796" cy="17452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47A61D1-22AC-C343-947A-627E4FFB063C}"/>
              </a:ext>
            </a:extLst>
          </p:cNvPr>
          <p:cNvCxnSpPr>
            <a:cxnSpLocks/>
          </p:cNvCxnSpPr>
          <p:nvPr/>
        </p:nvCxnSpPr>
        <p:spPr>
          <a:xfrm flipH="1" flipV="1">
            <a:off x="10156100" y="3482665"/>
            <a:ext cx="13024" cy="1004719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8D33DC2B-4D13-4B4C-87CF-A13858C56DB1}"/>
              </a:ext>
            </a:extLst>
          </p:cNvPr>
          <p:cNvSpPr txBox="1"/>
          <p:nvPr/>
        </p:nvSpPr>
        <p:spPr>
          <a:xfrm>
            <a:off x="9419972" y="2414648"/>
            <a:ext cx="2137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3d) Generate answer</a:t>
            </a: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CCB85994-71DA-5E4F-93F7-17C2D5FB05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9426" y="5267640"/>
            <a:ext cx="1612799" cy="406443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B64E9322-1E71-3941-ACDE-ACA765A8EC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98469" y="5075222"/>
            <a:ext cx="2027268" cy="576331"/>
          </a:xfrm>
          <a:prstGeom prst="rect">
            <a:avLst/>
          </a:prstGeom>
        </p:spPr>
      </p:pic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D57C281-BD52-B84E-9FFB-8E8C7564F79F}"/>
              </a:ext>
            </a:extLst>
          </p:cNvPr>
          <p:cNvCxnSpPr>
            <a:cxnSpLocks/>
          </p:cNvCxnSpPr>
          <p:nvPr/>
        </p:nvCxnSpPr>
        <p:spPr>
          <a:xfrm>
            <a:off x="4619172" y="5457559"/>
            <a:ext cx="107743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5E3ABD5E-FEB5-1449-893C-AD7A7EB96E54}"/>
              </a:ext>
            </a:extLst>
          </p:cNvPr>
          <p:cNvSpPr/>
          <p:nvPr/>
        </p:nvSpPr>
        <p:spPr>
          <a:xfrm>
            <a:off x="7119999" y="310442"/>
            <a:ext cx="4297608" cy="91354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End User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2A3FEC9-2F0B-A841-9E76-BF29AA4033EC}"/>
              </a:ext>
            </a:extLst>
          </p:cNvPr>
          <p:cNvSpPr txBox="1"/>
          <p:nvPr/>
        </p:nvSpPr>
        <p:spPr>
          <a:xfrm>
            <a:off x="10212103" y="3458741"/>
            <a:ext cx="1511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3c) Return top n chunks</a:t>
            </a:r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41898846-506C-CB4E-9598-D7B1B11D904E}"/>
              </a:ext>
            </a:extLst>
          </p:cNvPr>
          <p:cNvSpPr/>
          <p:nvPr/>
        </p:nvSpPr>
        <p:spPr>
          <a:xfrm>
            <a:off x="10020644" y="2713429"/>
            <a:ext cx="1153879" cy="69417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u="sng" dirty="0">
                <a:solidFill>
                  <a:schemeClr val="tx1"/>
                </a:solidFill>
              </a:rPr>
              <a:t>GPT-4</a:t>
            </a:r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u="sng" dirty="0">
              <a:solidFill>
                <a:schemeClr val="tx1"/>
              </a:solidFill>
            </a:endParaRP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62D16157-22C9-E34C-AFC3-B5C0D3600813}"/>
              </a:ext>
            </a:extLst>
          </p:cNvPr>
          <p:cNvCxnSpPr>
            <a:cxnSpLocks/>
          </p:cNvCxnSpPr>
          <p:nvPr/>
        </p:nvCxnSpPr>
        <p:spPr>
          <a:xfrm flipV="1">
            <a:off x="10520737" y="1335641"/>
            <a:ext cx="1" cy="1023059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Picture 70">
            <a:extLst>
              <a:ext uri="{FF2B5EF4-FFF2-40B4-BE49-F238E27FC236}">
                <a16:creationId xmlns:a16="http://schemas.microsoft.com/office/drawing/2014/main" id="{78643118-4B58-8544-ABDE-B09A827B54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2612" y="2962321"/>
            <a:ext cx="822984" cy="207401"/>
          </a:xfrm>
          <a:prstGeom prst="rect">
            <a:avLst/>
          </a:prstGeom>
        </p:spPr>
      </p:pic>
      <p:cxnSp>
        <p:nvCxnSpPr>
          <p:cNvPr id="95" name="Elbow Connector 94">
            <a:extLst>
              <a:ext uri="{FF2B5EF4-FFF2-40B4-BE49-F238E27FC236}">
                <a16:creationId xmlns:a16="http://schemas.microsoft.com/office/drawing/2014/main" id="{18829BEE-B3F5-4F4F-86A9-7381F1A044F5}"/>
              </a:ext>
            </a:extLst>
          </p:cNvPr>
          <p:cNvCxnSpPr>
            <a:cxnSpLocks/>
          </p:cNvCxnSpPr>
          <p:nvPr/>
        </p:nvCxnSpPr>
        <p:spPr>
          <a:xfrm rot="5400000">
            <a:off x="574156" y="2094098"/>
            <a:ext cx="2783640" cy="2288085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B0233F19-3678-A34A-B803-962EA61BE07B}"/>
              </a:ext>
            </a:extLst>
          </p:cNvPr>
          <p:cNvSpPr/>
          <p:nvPr/>
        </p:nvSpPr>
        <p:spPr>
          <a:xfrm>
            <a:off x="7271376" y="2089382"/>
            <a:ext cx="4379800" cy="203579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u="sng" dirty="0">
                <a:solidFill>
                  <a:schemeClr val="tx1"/>
                </a:solidFill>
              </a:rPr>
              <a:t>Retrieval QA Chain</a:t>
            </a:r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u="sng" dirty="0">
              <a:solidFill>
                <a:schemeClr val="tx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04459D5-7319-0346-94EA-BA2EA03A61BF}"/>
              </a:ext>
            </a:extLst>
          </p:cNvPr>
          <p:cNvSpPr txBox="1"/>
          <p:nvPr/>
        </p:nvSpPr>
        <p:spPr>
          <a:xfrm>
            <a:off x="7318928" y="3534714"/>
            <a:ext cx="2926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3b) Cosine Similarity Search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0A5F5C-42C4-C24C-95ED-9C1F39EB9863}"/>
              </a:ext>
            </a:extLst>
          </p:cNvPr>
          <p:cNvSpPr txBox="1"/>
          <p:nvPr/>
        </p:nvSpPr>
        <p:spPr>
          <a:xfrm>
            <a:off x="2131129" y="82473"/>
            <a:ext cx="2655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1) Load source documents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3BA52B-B5FC-894B-A85A-44B2DD10743A}"/>
              </a:ext>
            </a:extLst>
          </p:cNvPr>
          <p:cNvSpPr txBox="1"/>
          <p:nvPr/>
        </p:nvSpPr>
        <p:spPr>
          <a:xfrm>
            <a:off x="5798241" y="531183"/>
            <a:ext cx="1566006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3a) User query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2B48AD-BE44-B148-92EF-C3D8D163B673}"/>
              </a:ext>
            </a:extLst>
          </p:cNvPr>
          <p:cNvSpPr txBox="1"/>
          <p:nvPr/>
        </p:nvSpPr>
        <p:spPr>
          <a:xfrm>
            <a:off x="5375734" y="5985793"/>
            <a:ext cx="45668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2) Generate and store vector representations of documents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ED017B-272B-3248-91A8-A54FD5ACB0C8}"/>
              </a:ext>
            </a:extLst>
          </p:cNvPr>
          <p:cNvSpPr txBox="1"/>
          <p:nvPr/>
        </p:nvSpPr>
        <p:spPr>
          <a:xfrm>
            <a:off x="4791286" y="114930"/>
            <a:ext cx="1236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My Version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C979705-5EC2-D64C-B6DE-D0626E359182}"/>
              </a:ext>
            </a:extLst>
          </p:cNvPr>
          <p:cNvCxnSpPr>
            <a:cxnSpLocks/>
          </p:cNvCxnSpPr>
          <p:nvPr/>
        </p:nvCxnSpPr>
        <p:spPr>
          <a:xfrm flipH="1">
            <a:off x="9404702" y="3985589"/>
            <a:ext cx="15270" cy="47398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8C805232-F04F-3748-9022-F2DFC6186F28}"/>
              </a:ext>
            </a:extLst>
          </p:cNvPr>
          <p:cNvSpPr/>
          <p:nvPr/>
        </p:nvSpPr>
        <p:spPr>
          <a:xfrm>
            <a:off x="7364247" y="2756673"/>
            <a:ext cx="2220312" cy="69417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u="sng" dirty="0">
                <a:solidFill>
                  <a:schemeClr val="tx1"/>
                </a:solidFill>
              </a:rPr>
              <a:t>Vector Embeddings</a:t>
            </a:r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u="sng" dirty="0">
              <a:solidFill>
                <a:schemeClr val="tx1"/>
              </a:solidFill>
            </a:endParaRP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5854A74A-F4D9-2C43-99DC-F7709D7963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2430" y="3017265"/>
            <a:ext cx="1612799" cy="406443"/>
          </a:xfrm>
          <a:prstGeom prst="rect">
            <a:avLst/>
          </a:prstGeom>
        </p:spPr>
      </p:pic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613139E6-4A24-6043-8A85-5A5163A06B1E}"/>
              </a:ext>
            </a:extLst>
          </p:cNvPr>
          <p:cNvSpPr/>
          <p:nvPr/>
        </p:nvSpPr>
        <p:spPr>
          <a:xfrm>
            <a:off x="3968704" y="519195"/>
            <a:ext cx="1922389" cy="116879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Google Search: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Cisco Data Sheets for [</a:t>
            </a:r>
            <a:r>
              <a:rPr lang="en-US" dirty="0" err="1">
                <a:solidFill>
                  <a:schemeClr val="tx1"/>
                </a:solidFill>
              </a:rPr>
              <a:t>product_name</a:t>
            </a:r>
            <a:r>
              <a:rPr lang="en-US" dirty="0">
                <a:solidFill>
                  <a:schemeClr val="tx1"/>
                </a:solidFill>
              </a:rPr>
              <a:t>]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B3EE480-CA14-E840-B505-335B213D3552}"/>
              </a:ext>
            </a:extLst>
          </p:cNvPr>
          <p:cNvCxnSpPr>
            <a:cxnSpLocks/>
            <a:stCxn id="34" idx="1"/>
          </p:cNvCxnSpPr>
          <p:nvPr/>
        </p:nvCxnSpPr>
        <p:spPr>
          <a:xfrm flipH="1" flipV="1">
            <a:off x="3601580" y="1093023"/>
            <a:ext cx="367124" cy="1057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5877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87D1ABB-1F4E-0D40-AB15-01CEFC9EC042}"/>
              </a:ext>
            </a:extLst>
          </p:cNvPr>
          <p:cNvSpPr/>
          <p:nvPr/>
        </p:nvSpPr>
        <p:spPr>
          <a:xfrm>
            <a:off x="2834583" y="492682"/>
            <a:ext cx="1912377" cy="116879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www.cisco.com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8F200B5-CD54-8547-8EE2-3E57DA97F0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5820" y="895610"/>
            <a:ext cx="529902" cy="669604"/>
          </a:xfrm>
          <a:prstGeom prst="rect">
            <a:avLst/>
          </a:prstGeom>
        </p:spPr>
      </p:pic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CB53F767-123C-CD4C-A568-A4EF3822D326}"/>
              </a:ext>
            </a:extLst>
          </p:cNvPr>
          <p:cNvSpPr/>
          <p:nvPr/>
        </p:nvSpPr>
        <p:spPr>
          <a:xfrm>
            <a:off x="145587" y="2131472"/>
            <a:ext cx="11636093" cy="428926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3000" dirty="0" err="1">
                <a:solidFill>
                  <a:schemeClr val="tx1"/>
                </a:solidFill>
              </a:rPr>
              <a:t>Langchain</a:t>
            </a:r>
            <a:endParaRPr lang="en-US" sz="3000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r"/>
            <a:endParaRPr lang="en-US" dirty="0">
              <a:solidFill>
                <a:schemeClr val="tx1"/>
              </a:solidFill>
            </a:endParaRPr>
          </a:p>
          <a:p>
            <a:pPr algn="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F89BAD26-F6ED-8F4D-A265-094938161DEE}"/>
              </a:ext>
            </a:extLst>
          </p:cNvPr>
          <p:cNvSpPr/>
          <p:nvPr/>
        </p:nvSpPr>
        <p:spPr>
          <a:xfrm>
            <a:off x="293284" y="4404332"/>
            <a:ext cx="1254181" cy="12697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u="sng" dirty="0">
                <a:solidFill>
                  <a:schemeClr val="tx1"/>
                </a:solidFill>
              </a:rPr>
              <a:t>Data Loader</a:t>
            </a:r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u="sng" dirty="0">
              <a:solidFill>
                <a:schemeClr val="tx1"/>
              </a:solidFill>
            </a:endParaRPr>
          </a:p>
          <a:p>
            <a:pPr algn="ctr"/>
            <a:r>
              <a:rPr lang="en-US" sz="1200" dirty="0" err="1">
                <a:solidFill>
                  <a:schemeClr val="tx1"/>
                </a:solidFill>
              </a:rPr>
              <a:t>PyPDFLoader</a:t>
            </a:r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200" dirty="0" err="1">
                <a:solidFill>
                  <a:schemeClr val="tx1"/>
                </a:solidFill>
              </a:rPr>
              <a:t>BSHTMLLoader</a:t>
            </a:r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200" dirty="0" err="1">
                <a:solidFill>
                  <a:schemeClr val="tx1"/>
                </a:solidFill>
              </a:rPr>
              <a:t>TextLoader</a:t>
            </a:r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…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25632D8-F002-514D-A148-70ECCFAD59EE}"/>
              </a:ext>
            </a:extLst>
          </p:cNvPr>
          <p:cNvCxnSpPr>
            <a:cxnSpLocks/>
          </p:cNvCxnSpPr>
          <p:nvPr/>
        </p:nvCxnSpPr>
        <p:spPr>
          <a:xfrm>
            <a:off x="1689359" y="4851322"/>
            <a:ext cx="4840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7C7E6FBF-0195-6D4B-AC03-4CA2AD99B388}"/>
              </a:ext>
            </a:extLst>
          </p:cNvPr>
          <p:cNvSpPr/>
          <p:nvPr/>
        </p:nvSpPr>
        <p:spPr>
          <a:xfrm>
            <a:off x="2269872" y="4426806"/>
            <a:ext cx="2220312" cy="12697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u="sng" dirty="0">
                <a:solidFill>
                  <a:schemeClr val="tx1"/>
                </a:solidFill>
              </a:rPr>
              <a:t>Chunk Documents (Optional)</a:t>
            </a:r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u="sng" dirty="0">
              <a:solidFill>
                <a:schemeClr val="tx1"/>
              </a:solidFill>
            </a:endParaRPr>
          </a:p>
          <a:p>
            <a:pPr algn="ctr"/>
            <a:r>
              <a:rPr lang="en-US" sz="1200" dirty="0" err="1">
                <a:solidFill>
                  <a:schemeClr val="tx1"/>
                </a:solidFill>
              </a:rPr>
              <a:t>RecursiveCharacterTextSplitter</a:t>
            </a:r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564655A7-3615-BF48-9CCC-06BE35654146}"/>
              </a:ext>
            </a:extLst>
          </p:cNvPr>
          <p:cNvSpPr/>
          <p:nvPr/>
        </p:nvSpPr>
        <p:spPr>
          <a:xfrm>
            <a:off x="5543948" y="4071425"/>
            <a:ext cx="6044533" cy="21626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Vector Embeddings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r"/>
            <a:endParaRPr lang="en-US" dirty="0">
              <a:solidFill>
                <a:schemeClr val="tx1"/>
              </a:solidFill>
            </a:endParaRPr>
          </a:p>
          <a:p>
            <a:pPr algn="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23B1B030-1C6C-E748-AA09-E71A972D0F95}"/>
              </a:ext>
            </a:extLst>
          </p:cNvPr>
          <p:cNvSpPr/>
          <p:nvPr/>
        </p:nvSpPr>
        <p:spPr>
          <a:xfrm>
            <a:off x="5881266" y="4608320"/>
            <a:ext cx="2220312" cy="12697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u="sng" dirty="0">
                <a:solidFill>
                  <a:schemeClr val="tx1"/>
                </a:solidFill>
              </a:rPr>
              <a:t>Generate Vector Representations of Documents</a:t>
            </a:r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u="sng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7A63AF9-6B9F-F14F-9D28-490A70F81BE2}"/>
              </a:ext>
            </a:extLst>
          </p:cNvPr>
          <p:cNvCxnSpPr>
            <a:cxnSpLocks/>
          </p:cNvCxnSpPr>
          <p:nvPr/>
        </p:nvCxnSpPr>
        <p:spPr>
          <a:xfrm>
            <a:off x="8199670" y="4851320"/>
            <a:ext cx="7330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E9CF26BC-3395-5F4C-9A38-A08BEC51F48E}"/>
              </a:ext>
            </a:extLst>
          </p:cNvPr>
          <p:cNvSpPr/>
          <p:nvPr/>
        </p:nvSpPr>
        <p:spPr>
          <a:xfrm>
            <a:off x="9127186" y="4629960"/>
            <a:ext cx="2200205" cy="12698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Knowledge base</a:t>
            </a:r>
          </a:p>
          <a:p>
            <a:pPr algn="r"/>
            <a:endParaRPr lang="en-US" sz="1200" dirty="0">
              <a:solidFill>
                <a:schemeClr val="tx1"/>
              </a:solidFill>
            </a:endParaRPr>
          </a:p>
          <a:p>
            <a:pPr algn="r"/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4D21847-338F-9C47-BCF7-F472E4102B93}"/>
              </a:ext>
            </a:extLst>
          </p:cNvPr>
          <p:cNvCxnSpPr>
            <a:cxnSpLocks/>
          </p:cNvCxnSpPr>
          <p:nvPr/>
        </p:nvCxnSpPr>
        <p:spPr>
          <a:xfrm>
            <a:off x="9752335" y="1670298"/>
            <a:ext cx="0" cy="2773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47A61D1-22AC-C343-947A-627E4FFB063C}"/>
              </a:ext>
            </a:extLst>
          </p:cNvPr>
          <p:cNvCxnSpPr>
            <a:cxnSpLocks/>
          </p:cNvCxnSpPr>
          <p:nvPr/>
        </p:nvCxnSpPr>
        <p:spPr>
          <a:xfrm flipH="1" flipV="1">
            <a:off x="10597584" y="3438584"/>
            <a:ext cx="13024" cy="1004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08B05B3A-E1E0-2D4C-B19A-319536033A34}"/>
              </a:ext>
            </a:extLst>
          </p:cNvPr>
          <p:cNvSpPr txBox="1"/>
          <p:nvPr/>
        </p:nvSpPr>
        <p:spPr>
          <a:xfrm>
            <a:off x="8862596" y="2820866"/>
            <a:ext cx="807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query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D33DC2B-4D13-4B4C-87CF-A13858C56DB1}"/>
              </a:ext>
            </a:extLst>
          </p:cNvPr>
          <p:cNvSpPr txBox="1"/>
          <p:nvPr/>
        </p:nvSpPr>
        <p:spPr>
          <a:xfrm>
            <a:off x="10683783" y="1649350"/>
            <a:ext cx="1238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Generate response</a:t>
            </a: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CCB85994-71DA-5E4F-93F7-17C2D5FB05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9786" y="5061681"/>
            <a:ext cx="1612799" cy="406443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B64E9322-1E71-3941-ACDE-ACA765A8EC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98469" y="5075222"/>
            <a:ext cx="2027268" cy="576331"/>
          </a:xfrm>
          <a:prstGeom prst="rect">
            <a:avLst/>
          </a:prstGeom>
        </p:spPr>
      </p:pic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D57C281-BD52-B84E-9FFB-8E8C7564F79F}"/>
              </a:ext>
            </a:extLst>
          </p:cNvPr>
          <p:cNvCxnSpPr>
            <a:cxnSpLocks/>
          </p:cNvCxnSpPr>
          <p:nvPr/>
        </p:nvCxnSpPr>
        <p:spPr>
          <a:xfrm>
            <a:off x="4680817" y="4815552"/>
            <a:ext cx="10774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5E3ABD5E-FEB5-1449-893C-AD7A7EB96E54}"/>
              </a:ext>
            </a:extLst>
          </p:cNvPr>
          <p:cNvSpPr/>
          <p:nvPr/>
        </p:nvSpPr>
        <p:spPr>
          <a:xfrm>
            <a:off x="8967435" y="299595"/>
            <a:ext cx="2441825" cy="12697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End User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2A3FEC9-2F0B-A841-9E76-BF29AA4033EC}"/>
              </a:ext>
            </a:extLst>
          </p:cNvPr>
          <p:cNvSpPr txBox="1"/>
          <p:nvPr/>
        </p:nvSpPr>
        <p:spPr>
          <a:xfrm>
            <a:off x="10794172" y="3331621"/>
            <a:ext cx="8631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Return top n chunks</a:t>
            </a:r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41898846-506C-CB4E-9598-D7B1B11D904E}"/>
              </a:ext>
            </a:extLst>
          </p:cNvPr>
          <p:cNvSpPr/>
          <p:nvPr/>
        </p:nvSpPr>
        <p:spPr>
          <a:xfrm>
            <a:off x="10033668" y="2543972"/>
            <a:ext cx="1153879" cy="69417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u="sng" dirty="0">
                <a:solidFill>
                  <a:schemeClr val="tx1"/>
                </a:solidFill>
              </a:rPr>
              <a:t>GPT-4</a:t>
            </a:r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u="sng" dirty="0">
              <a:solidFill>
                <a:schemeClr val="tx1"/>
              </a:solidFill>
            </a:endParaRP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62D16157-22C9-E34C-AFC3-B5C0D3600813}"/>
              </a:ext>
            </a:extLst>
          </p:cNvPr>
          <p:cNvCxnSpPr>
            <a:cxnSpLocks/>
          </p:cNvCxnSpPr>
          <p:nvPr/>
        </p:nvCxnSpPr>
        <p:spPr>
          <a:xfrm flipV="1">
            <a:off x="10597584" y="1697849"/>
            <a:ext cx="0" cy="674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Picture 70">
            <a:extLst>
              <a:ext uri="{FF2B5EF4-FFF2-40B4-BE49-F238E27FC236}">
                <a16:creationId xmlns:a16="http://schemas.microsoft.com/office/drawing/2014/main" id="{78643118-4B58-8544-ABDE-B09A827B54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2103" y="2852040"/>
            <a:ext cx="822984" cy="207401"/>
          </a:xfrm>
          <a:prstGeom prst="rect">
            <a:avLst/>
          </a:prstGeom>
        </p:spPr>
      </p:pic>
      <p:cxnSp>
        <p:nvCxnSpPr>
          <p:cNvPr id="95" name="Elbow Connector 94">
            <a:extLst>
              <a:ext uri="{FF2B5EF4-FFF2-40B4-BE49-F238E27FC236}">
                <a16:creationId xmlns:a16="http://schemas.microsoft.com/office/drawing/2014/main" id="{18829BEE-B3F5-4F4F-86A9-7381F1A044F5}"/>
              </a:ext>
            </a:extLst>
          </p:cNvPr>
          <p:cNvCxnSpPr>
            <a:cxnSpLocks/>
          </p:cNvCxnSpPr>
          <p:nvPr/>
        </p:nvCxnSpPr>
        <p:spPr>
          <a:xfrm rot="5400000">
            <a:off x="821196" y="1766362"/>
            <a:ext cx="2373576" cy="22365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ounded Rectangle 96">
            <a:extLst>
              <a:ext uri="{FF2B5EF4-FFF2-40B4-BE49-F238E27FC236}">
                <a16:creationId xmlns:a16="http://schemas.microsoft.com/office/drawing/2014/main" id="{BE7DB7C9-64EB-CD49-BD8F-3C408E4E0773}"/>
              </a:ext>
            </a:extLst>
          </p:cNvPr>
          <p:cNvSpPr/>
          <p:nvPr/>
        </p:nvSpPr>
        <p:spPr>
          <a:xfrm>
            <a:off x="13762" y="485453"/>
            <a:ext cx="2441824" cy="116879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Google Search: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Cisco Data Sheets for [</a:t>
            </a:r>
            <a:r>
              <a:rPr lang="en-US" dirty="0" err="1">
                <a:solidFill>
                  <a:schemeClr val="tx1"/>
                </a:solidFill>
              </a:rPr>
              <a:t>product_name</a:t>
            </a:r>
            <a:r>
              <a:rPr lang="en-US" dirty="0">
                <a:solidFill>
                  <a:schemeClr val="tx1"/>
                </a:solidFill>
              </a:rPr>
              <a:t>]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DEAD51CA-29BC-A742-A960-D85B02C505FA}"/>
              </a:ext>
            </a:extLst>
          </p:cNvPr>
          <p:cNvCxnSpPr>
            <a:cxnSpLocks/>
          </p:cNvCxnSpPr>
          <p:nvPr/>
        </p:nvCxnSpPr>
        <p:spPr>
          <a:xfrm flipV="1">
            <a:off x="2492657" y="1078780"/>
            <a:ext cx="275257" cy="3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5630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4399</TotalTime>
  <Words>531</Words>
  <Application>Microsoft Macintosh PowerPoint</Application>
  <PresentationFormat>Widescreen</PresentationFormat>
  <Paragraphs>174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 papir</dc:creator>
  <cp:lastModifiedBy>jonathan papir</cp:lastModifiedBy>
  <cp:revision>73</cp:revision>
  <cp:lastPrinted>2023-10-09T01:36:57Z</cp:lastPrinted>
  <dcterms:created xsi:type="dcterms:W3CDTF">2023-10-02T02:36:26Z</dcterms:created>
  <dcterms:modified xsi:type="dcterms:W3CDTF">2023-10-29T22:17:56Z</dcterms:modified>
</cp:coreProperties>
</file>