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G/50C3QARwq4RR3Id8Ll4uDGk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4a542b77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294a542b7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94a542b77f_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294a542b77f_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g294a542b77f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294a542b77f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294a542b77f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a542b77f_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294a542b77f_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g294a542b77f_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294a542b77f_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94a542b77f_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a542b77f_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294a542b77f_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g294a542b77f_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294a542b77f_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94a542b77f_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94a542b77f_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94a542b77f_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g294a542b77f_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294a542b77f_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94a542b77f_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94a542b77f_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294a542b77f_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g294a542b77f_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94a542b77f_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94a542b77f_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94a542b77f_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94a542b77f_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g294a542b77f_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g294a542b77f_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94a542b77f_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94a542b77f_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94a542b77f_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294a542b77f_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g294a542b77f_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294a542b77f_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g294a542b77f_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g294a542b77f_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294a542b77f_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294a542b77f_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4a542b77f_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294a542b77f_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294a542b77f_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294a542b77f_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4a542b77f_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294a542b77f_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94a542b77f_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94a542b77f_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94a542b77f_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g294a542b77f_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g294a542b77f_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94a542b77f_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94a542b77f_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4a542b77f_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94a542b77f_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294a542b77f_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g294a542b77f_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294a542b77f_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294a542b77f_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94a542b77f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94a542b77f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294a542b77f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294a542b77f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294a542b77f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cisc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4a542b77f_2_75"/>
          <p:cNvSpPr/>
          <p:nvPr/>
        </p:nvSpPr>
        <p:spPr>
          <a:xfrm>
            <a:off x="9752400" y="2665276"/>
            <a:ext cx="1754700" cy="676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60" name="Google Shape;160;g294a542b77f_2_75"/>
          <p:cNvSpPr/>
          <p:nvPr/>
        </p:nvSpPr>
        <p:spPr>
          <a:xfrm>
            <a:off x="7103797" y="155997"/>
            <a:ext cx="4297500" cy="9135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94a542b77f_2_75"/>
          <p:cNvSpPr/>
          <p:nvPr/>
        </p:nvSpPr>
        <p:spPr>
          <a:xfrm>
            <a:off x="145587" y="1830640"/>
            <a:ext cx="11834100" cy="4743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94a542b77f_2_75"/>
          <p:cNvSpPr/>
          <p:nvPr/>
        </p:nvSpPr>
        <p:spPr>
          <a:xfrm>
            <a:off x="5342061" y="4593861"/>
            <a:ext cx="5964194" cy="186858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2) Convert docs into vector representations and store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94a542b77f_2_75"/>
          <p:cNvSpPr/>
          <p:nvPr/>
        </p:nvSpPr>
        <p:spPr>
          <a:xfrm>
            <a:off x="1897315" y="284170"/>
            <a:ext cx="2441824" cy="11687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Document(s)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294a542b77f_2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1793" y="715898"/>
            <a:ext cx="507833" cy="67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94a542b77f_2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2174" y="722603"/>
            <a:ext cx="492994" cy="6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94a542b77f_2_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1891" y="722603"/>
            <a:ext cx="529902" cy="6696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294a542b77f_2_75"/>
          <p:cNvCxnSpPr>
            <a:stCxn id="168" idx="3"/>
          </p:cNvCxnSpPr>
          <p:nvPr/>
        </p:nvCxnSpPr>
        <p:spPr>
          <a:xfrm>
            <a:off x="1731698" y="4001730"/>
            <a:ext cx="1563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g294a542b77f_2_75"/>
          <p:cNvCxnSpPr/>
          <p:nvPr/>
        </p:nvCxnSpPr>
        <p:spPr>
          <a:xfrm>
            <a:off x="7087937" y="5830431"/>
            <a:ext cx="1324613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g294a542b77f_2_75"/>
          <p:cNvSpPr/>
          <p:nvPr/>
        </p:nvSpPr>
        <p:spPr>
          <a:xfrm>
            <a:off x="8681077" y="4957423"/>
            <a:ext cx="2468774" cy="143243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 (Vector Store)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+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g294a542b77f_2_75"/>
          <p:cNvCxnSpPr>
            <a:stCxn id="172" idx="2"/>
          </p:cNvCxnSpPr>
          <p:nvPr/>
        </p:nvCxnSpPr>
        <p:spPr>
          <a:xfrm>
            <a:off x="7785300" y="889667"/>
            <a:ext cx="0" cy="19389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g294a542b77f_2_75"/>
          <p:cNvCxnSpPr/>
          <p:nvPr/>
        </p:nvCxnSpPr>
        <p:spPr>
          <a:xfrm rot="10800000">
            <a:off x="10138597" y="3331044"/>
            <a:ext cx="0" cy="1626379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g294a542b77f_2_75"/>
          <p:cNvSpPr txBox="1"/>
          <p:nvPr/>
        </p:nvSpPr>
        <p:spPr>
          <a:xfrm>
            <a:off x="10485199" y="566675"/>
            <a:ext cx="713400" cy="27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94a542b77f_2_75"/>
          <p:cNvSpPr txBox="1"/>
          <p:nvPr/>
        </p:nvSpPr>
        <p:spPr>
          <a:xfrm>
            <a:off x="10183988" y="3853581"/>
            <a:ext cx="16912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3c)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top </a:t>
            </a:r>
            <a:r>
              <a:rPr lang="en-US" sz="12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294a542b77f_2_75"/>
          <p:cNvCxnSpPr/>
          <p:nvPr/>
        </p:nvCxnSpPr>
        <p:spPr>
          <a:xfrm rot="10800000">
            <a:off x="10993215" y="909994"/>
            <a:ext cx="0" cy="19818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g294a542b77f_2_75"/>
          <p:cNvCxnSpPr>
            <a:stCxn id="163" idx="1"/>
          </p:cNvCxnSpPr>
          <p:nvPr/>
        </p:nvCxnSpPr>
        <p:spPr>
          <a:xfrm flipH="1">
            <a:off x="885715" y="868570"/>
            <a:ext cx="1011600" cy="2106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g294a542b77f_2_75"/>
          <p:cNvSpPr txBox="1"/>
          <p:nvPr/>
        </p:nvSpPr>
        <p:spPr>
          <a:xfrm>
            <a:off x="7476995" y="3828933"/>
            <a:ext cx="1897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3b) Cosine Similarity 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94a542b77f_2_75"/>
          <p:cNvSpPr txBox="1"/>
          <p:nvPr/>
        </p:nvSpPr>
        <p:spPr>
          <a:xfrm>
            <a:off x="7350300" y="612767"/>
            <a:ext cx="870000" cy="27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94a542b77f_2_75"/>
          <p:cNvSpPr/>
          <p:nvPr/>
        </p:nvSpPr>
        <p:spPr>
          <a:xfrm>
            <a:off x="212335" y="2988314"/>
            <a:ext cx="4966237" cy="17746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1) Load source documents and “chunk” into smaller sections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294a542b77f_2_75"/>
          <p:cNvCxnSpPr/>
          <p:nvPr/>
        </p:nvCxnSpPr>
        <p:spPr>
          <a:xfrm>
            <a:off x="9387901" y="3331044"/>
            <a:ext cx="0" cy="162637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g294a542b77f_2_75"/>
          <p:cNvCxnSpPr/>
          <p:nvPr/>
        </p:nvCxnSpPr>
        <p:spPr>
          <a:xfrm>
            <a:off x="3922685" y="4763483"/>
            <a:ext cx="1419300" cy="13173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g294a542b77f_2_75"/>
          <p:cNvSpPr/>
          <p:nvPr/>
        </p:nvSpPr>
        <p:spPr>
          <a:xfrm>
            <a:off x="7054922" y="2027827"/>
            <a:ext cx="4646712" cy="167141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3) Generate a </a:t>
            </a:r>
            <a:r>
              <a:rPr lang="en-US" sz="1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esponse to the user’s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-US" sz="12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RetrievalQAChain</a:t>
            </a: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94a542b77f_2_75"/>
          <p:cNvSpPr txBox="1"/>
          <p:nvPr/>
        </p:nvSpPr>
        <p:spPr>
          <a:xfrm>
            <a:off x="6674652" y="1174556"/>
            <a:ext cx="117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3a) Convert query to vector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94a542b77f_2_75"/>
          <p:cNvSpPr/>
          <p:nvPr/>
        </p:nvSpPr>
        <p:spPr>
          <a:xfrm>
            <a:off x="11030145" y="1203935"/>
            <a:ext cx="107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3d)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Answer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94a542b77f_2_75"/>
          <p:cNvSpPr txBox="1"/>
          <p:nvPr/>
        </p:nvSpPr>
        <p:spPr>
          <a:xfrm>
            <a:off x="414465" y="3724731"/>
            <a:ext cx="1317233" cy="5539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ocument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oaded as a Langchain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94a542b77f_2_75"/>
          <p:cNvSpPr txBox="1"/>
          <p:nvPr/>
        </p:nvSpPr>
        <p:spPr>
          <a:xfrm>
            <a:off x="3304311" y="3601621"/>
            <a:ext cx="121539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Document: Chunk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94a542b77f_2_75"/>
          <p:cNvSpPr txBox="1"/>
          <p:nvPr/>
        </p:nvSpPr>
        <p:spPr>
          <a:xfrm>
            <a:off x="7402415" y="2988399"/>
            <a:ext cx="215542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epresentation of user query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94a542b77f_2_75"/>
          <p:cNvSpPr txBox="1"/>
          <p:nvPr/>
        </p:nvSpPr>
        <p:spPr>
          <a:xfrm>
            <a:off x="9807165" y="2988314"/>
            <a:ext cx="164514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query and top </a:t>
            </a: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94a542b77f_2_75"/>
          <p:cNvSpPr txBox="1"/>
          <p:nvPr/>
        </p:nvSpPr>
        <p:spPr>
          <a:xfrm>
            <a:off x="3294734" y="3839908"/>
            <a:ext cx="1224974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Document: Chunk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94a542b77f_2_75"/>
          <p:cNvSpPr txBox="1"/>
          <p:nvPr/>
        </p:nvSpPr>
        <p:spPr>
          <a:xfrm>
            <a:off x="3301641" y="4091589"/>
            <a:ext cx="1224974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Document: Chunk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94a542b77f_2_75"/>
          <p:cNvSpPr txBox="1"/>
          <p:nvPr/>
        </p:nvSpPr>
        <p:spPr>
          <a:xfrm>
            <a:off x="3301058" y="4337810"/>
            <a:ext cx="1224974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94a542b77f_2_75"/>
          <p:cNvSpPr txBox="1"/>
          <p:nvPr/>
        </p:nvSpPr>
        <p:spPr>
          <a:xfrm>
            <a:off x="5967653" y="5333849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94a542b77f_2_75"/>
          <p:cNvSpPr txBox="1"/>
          <p:nvPr/>
        </p:nvSpPr>
        <p:spPr>
          <a:xfrm>
            <a:off x="5967653" y="5580070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94a542b77f_2_75"/>
          <p:cNvSpPr txBox="1"/>
          <p:nvPr/>
        </p:nvSpPr>
        <p:spPr>
          <a:xfrm>
            <a:off x="5967653" y="5830431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94a542b77f_2_75"/>
          <p:cNvSpPr txBox="1"/>
          <p:nvPr/>
        </p:nvSpPr>
        <p:spPr>
          <a:xfrm>
            <a:off x="5967343" y="6080793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94a542b77f_2_75"/>
          <p:cNvSpPr txBox="1"/>
          <p:nvPr/>
        </p:nvSpPr>
        <p:spPr>
          <a:xfrm>
            <a:off x="8839681" y="5363606"/>
            <a:ext cx="79060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Vectors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94a542b77f_2_75"/>
          <p:cNvSpPr txBox="1"/>
          <p:nvPr/>
        </p:nvSpPr>
        <p:spPr>
          <a:xfrm>
            <a:off x="9928024" y="5328899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94a542b77f_2_75"/>
          <p:cNvSpPr txBox="1"/>
          <p:nvPr/>
        </p:nvSpPr>
        <p:spPr>
          <a:xfrm>
            <a:off x="9928024" y="5575120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94a542b77f_2_75"/>
          <p:cNvSpPr txBox="1"/>
          <p:nvPr/>
        </p:nvSpPr>
        <p:spPr>
          <a:xfrm>
            <a:off x="9928024" y="5825481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94a542b77f_2_75"/>
          <p:cNvSpPr txBox="1"/>
          <p:nvPr/>
        </p:nvSpPr>
        <p:spPr>
          <a:xfrm>
            <a:off x="9927714" y="6075843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/>
          <p:nvPr/>
        </p:nvSpPr>
        <p:spPr>
          <a:xfrm>
            <a:off x="7054922" y="186097"/>
            <a:ext cx="4297608" cy="91354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145587" y="1830640"/>
            <a:ext cx="11834100" cy="4743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212335" y="2681984"/>
            <a:ext cx="4966237" cy="218202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1) Load source documents and “chunk” into smaller sections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5342061" y="4593861"/>
            <a:ext cx="5751663" cy="186858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2) Convert docs into vector representations and store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7054922" y="1965578"/>
            <a:ext cx="4646712" cy="232021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3) Generate a response to the user’s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-US" sz="12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RetrievalQAChain</a:t>
            </a: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897315" y="284170"/>
            <a:ext cx="2441824" cy="11687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Document(s)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1793" y="715898"/>
            <a:ext cx="507833" cy="67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2174" y="722603"/>
            <a:ext cx="492994" cy="6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1891" y="722603"/>
            <a:ext cx="529902" cy="669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/>
          <p:nvPr/>
        </p:nvSpPr>
        <p:spPr>
          <a:xfrm>
            <a:off x="308637" y="3174411"/>
            <a:ext cx="1614707" cy="158907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Loader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PyPDFLoader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BSHTMLLoader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TextLoader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"/>
          <p:cNvCxnSpPr/>
          <p:nvPr/>
        </p:nvCxnSpPr>
        <p:spPr>
          <a:xfrm>
            <a:off x="1413267" y="4568568"/>
            <a:ext cx="1818358" cy="2529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5" name="Google Shape;215;p1"/>
          <p:cNvSpPr/>
          <p:nvPr/>
        </p:nvSpPr>
        <p:spPr>
          <a:xfrm>
            <a:off x="2809285" y="3174411"/>
            <a:ext cx="2226800" cy="158907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TextSplitter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CharacterTextSplitter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RecursiveCharacterTextSplitter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HTMLHeaderTextSplitter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5468669" y="4948821"/>
            <a:ext cx="2220312" cy="137819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Embeddings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"/>
          <p:cNvCxnSpPr/>
          <p:nvPr/>
        </p:nvCxnSpPr>
        <p:spPr>
          <a:xfrm>
            <a:off x="7555585" y="6096202"/>
            <a:ext cx="1324613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18;p1"/>
          <p:cNvSpPr/>
          <p:nvPr/>
        </p:nvSpPr>
        <p:spPr>
          <a:xfrm>
            <a:off x="8590950" y="4928375"/>
            <a:ext cx="2310300" cy="13767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 (Vector store)</a:t>
            </a:r>
            <a:endParaRPr sz="1400" b="1" i="0" u="sng" strike="noStrike" cap="none">
              <a:solidFill>
                <a:srgbClr val="000000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ChromaDB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Pinecone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1"/>
          <p:cNvCxnSpPr>
            <a:cxnSpLocks/>
            <a:stCxn id="220" idx="2"/>
          </p:cNvCxnSpPr>
          <p:nvPr/>
        </p:nvCxnSpPr>
        <p:spPr>
          <a:xfrm>
            <a:off x="7736384" y="919866"/>
            <a:ext cx="13791" cy="285312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1"/>
          <p:cNvCxnSpPr/>
          <p:nvPr/>
        </p:nvCxnSpPr>
        <p:spPr>
          <a:xfrm rot="10800000">
            <a:off x="10138597" y="4203230"/>
            <a:ext cx="0" cy="628713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2" name="Google Shape;222;p1"/>
          <p:cNvSpPr txBox="1"/>
          <p:nvPr/>
        </p:nvSpPr>
        <p:spPr>
          <a:xfrm>
            <a:off x="10436337" y="596774"/>
            <a:ext cx="869918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 txBox="1"/>
          <p:nvPr/>
        </p:nvSpPr>
        <p:spPr>
          <a:xfrm>
            <a:off x="10183989" y="4323983"/>
            <a:ext cx="16912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3c)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top </a:t>
            </a:r>
            <a:r>
              <a:rPr lang="en-US" sz="12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9762249" y="2567050"/>
            <a:ext cx="1826679" cy="160896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2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Chat-GPT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Falcon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"/>
          <p:cNvCxnSpPr/>
          <p:nvPr/>
        </p:nvCxnSpPr>
        <p:spPr>
          <a:xfrm rot="10800000">
            <a:off x="11029615" y="868570"/>
            <a:ext cx="0" cy="2904425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6" name="Google Shape;226;p1"/>
          <p:cNvCxnSpPr>
            <a:stCxn id="209" idx="1"/>
          </p:cNvCxnSpPr>
          <p:nvPr/>
        </p:nvCxnSpPr>
        <p:spPr>
          <a:xfrm flipH="1">
            <a:off x="885715" y="868570"/>
            <a:ext cx="1011600" cy="17748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1"/>
          <p:cNvSpPr txBox="1"/>
          <p:nvPr/>
        </p:nvSpPr>
        <p:spPr>
          <a:xfrm>
            <a:off x="7451657" y="4285796"/>
            <a:ext cx="1897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3b) Cosine Similarity 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7301425" y="642867"/>
            <a:ext cx="869918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1"/>
          <p:cNvCxnSpPr/>
          <p:nvPr/>
        </p:nvCxnSpPr>
        <p:spPr>
          <a:xfrm>
            <a:off x="9347994" y="4086129"/>
            <a:ext cx="26067" cy="677354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1"/>
          <p:cNvSpPr/>
          <p:nvPr/>
        </p:nvSpPr>
        <p:spPr>
          <a:xfrm>
            <a:off x="7397910" y="2643248"/>
            <a:ext cx="2220312" cy="15327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Embeddings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"/>
          <p:cNvCxnSpPr>
            <a:stCxn id="215" idx="2"/>
            <a:endCxn id="231" idx="1"/>
          </p:cNvCxnSpPr>
          <p:nvPr/>
        </p:nvCxnSpPr>
        <p:spPr>
          <a:xfrm rot="-5400000" flipH="1">
            <a:off x="4080635" y="4605533"/>
            <a:ext cx="1356600" cy="16725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2" name="Google Shape;232;p1"/>
          <p:cNvSpPr txBox="1"/>
          <p:nvPr/>
        </p:nvSpPr>
        <p:spPr>
          <a:xfrm>
            <a:off x="6625777" y="1204656"/>
            <a:ext cx="11713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3a) Convert query to vector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10981270" y="1234035"/>
            <a:ext cx="10711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3d)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Answer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 txBox="1"/>
          <p:nvPr/>
        </p:nvSpPr>
        <p:spPr>
          <a:xfrm>
            <a:off x="896789" y="4480566"/>
            <a:ext cx="434734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 txBox="1"/>
          <p:nvPr/>
        </p:nvSpPr>
        <p:spPr>
          <a:xfrm>
            <a:off x="3463553" y="4450635"/>
            <a:ext cx="92365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Chunked Docs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 txBox="1"/>
          <p:nvPr/>
        </p:nvSpPr>
        <p:spPr>
          <a:xfrm>
            <a:off x="5595118" y="5996874"/>
            <a:ext cx="196741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epresentations of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7481145" y="3791732"/>
            <a:ext cx="2053842" cy="2461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epresentation of user query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9829271" y="3801319"/>
            <a:ext cx="1665299" cy="2461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query and top </a:t>
            </a:r>
            <a:r>
              <a:rPr lang="en-US" sz="1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/>
          <p:nvPr/>
        </p:nvSpPr>
        <p:spPr>
          <a:xfrm>
            <a:off x="61254" y="1868579"/>
            <a:ext cx="11983037" cy="494831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"/>
          <p:cNvSpPr/>
          <p:nvPr/>
        </p:nvSpPr>
        <p:spPr>
          <a:xfrm>
            <a:off x="7054922" y="186097"/>
            <a:ext cx="4297608" cy="91354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/>
          <p:nvPr/>
        </p:nvSpPr>
        <p:spPr>
          <a:xfrm>
            <a:off x="7025683" y="2153477"/>
            <a:ext cx="4836180" cy="200810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4) Generate a response to the user’s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query using Retrieval QA Chain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"/>
          <p:cNvSpPr/>
          <p:nvPr/>
        </p:nvSpPr>
        <p:spPr>
          <a:xfrm>
            <a:off x="5343696" y="4576789"/>
            <a:ext cx="6191274" cy="175889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3) Convert </a:t>
            </a:r>
            <a:r>
              <a:rPr lang="en-US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docs into vector representations and store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210224" y="2804162"/>
            <a:ext cx="4309117" cy="353152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2) Load source documents and “chunk” into smaller sections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1172519" y="412607"/>
            <a:ext cx="1573444" cy="120279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1c) Download Data Sheets</a:t>
            </a:r>
            <a:endParaRPr sz="18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262" y="908371"/>
            <a:ext cx="529902" cy="66960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"/>
          <p:cNvSpPr/>
          <p:nvPr/>
        </p:nvSpPr>
        <p:spPr>
          <a:xfrm>
            <a:off x="486212" y="3284445"/>
            <a:ext cx="1558678" cy="115477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Loader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PyPDFLoader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5613578" y="4975005"/>
            <a:ext cx="2450004" cy="128397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Embeddings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"/>
          <p:cNvCxnSpPr/>
          <p:nvPr/>
        </p:nvCxnSpPr>
        <p:spPr>
          <a:xfrm>
            <a:off x="7878027" y="5958514"/>
            <a:ext cx="116865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2"/>
          <p:cNvSpPr/>
          <p:nvPr/>
        </p:nvSpPr>
        <p:spPr>
          <a:xfrm>
            <a:off x="9046675" y="5058025"/>
            <a:ext cx="2264700" cy="10689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 (Vector store)</a:t>
            </a:r>
            <a:endParaRPr sz="1400" b="1" i="0" u="sng" strike="noStrike" cap="none">
              <a:solidFill>
                <a:srgbClr val="000000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2"/>
          <p:cNvCxnSpPr/>
          <p:nvPr/>
        </p:nvCxnSpPr>
        <p:spPr>
          <a:xfrm>
            <a:off x="7553591" y="938240"/>
            <a:ext cx="0" cy="269791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p2"/>
          <p:cNvCxnSpPr/>
          <p:nvPr/>
        </p:nvCxnSpPr>
        <p:spPr>
          <a:xfrm rot="10800000">
            <a:off x="10227253" y="4161578"/>
            <a:ext cx="0" cy="813428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5" name="Google Shape;255;p2"/>
          <p:cNvSpPr txBox="1"/>
          <p:nvPr/>
        </p:nvSpPr>
        <p:spPr>
          <a:xfrm>
            <a:off x="10441581" y="557518"/>
            <a:ext cx="869918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10344213" y="4234231"/>
            <a:ext cx="17000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4c) Return top </a:t>
            </a:r>
            <a:r>
              <a:rPr lang="en-US" sz="1200" i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9853244" y="2930330"/>
            <a:ext cx="1898827" cy="116524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2"/>
          <p:cNvCxnSpPr/>
          <p:nvPr/>
        </p:nvCxnSpPr>
        <p:spPr>
          <a:xfrm rot="10800000">
            <a:off x="10614154" y="919866"/>
            <a:ext cx="0" cy="198421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9" name="Google Shape;259;p2"/>
          <p:cNvCxnSpPr>
            <a:stCxn id="246" idx="1"/>
          </p:cNvCxnSpPr>
          <p:nvPr/>
        </p:nvCxnSpPr>
        <p:spPr>
          <a:xfrm flipH="1">
            <a:off x="642719" y="1014002"/>
            <a:ext cx="529800" cy="1722300"/>
          </a:xfrm>
          <a:prstGeom prst="bentConnector2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0" name="Google Shape;260;p2"/>
          <p:cNvSpPr txBox="1"/>
          <p:nvPr/>
        </p:nvSpPr>
        <p:spPr>
          <a:xfrm>
            <a:off x="7561607" y="4237039"/>
            <a:ext cx="19484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4b) Cosine Similarity Search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"/>
          <p:cNvSpPr txBox="1"/>
          <p:nvPr/>
        </p:nvSpPr>
        <p:spPr>
          <a:xfrm>
            <a:off x="7301425" y="642867"/>
            <a:ext cx="869918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2"/>
          <p:cNvCxnSpPr/>
          <p:nvPr/>
        </p:nvCxnSpPr>
        <p:spPr>
          <a:xfrm>
            <a:off x="9501259" y="3968444"/>
            <a:ext cx="0" cy="1006561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3" name="Google Shape;263;p2"/>
          <p:cNvSpPr/>
          <p:nvPr/>
        </p:nvSpPr>
        <p:spPr>
          <a:xfrm>
            <a:off x="7301425" y="2959367"/>
            <a:ext cx="2434017" cy="109200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Embeddings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"/>
          <p:cNvSpPr/>
          <p:nvPr/>
        </p:nvSpPr>
        <p:spPr>
          <a:xfrm>
            <a:off x="5068487" y="599012"/>
            <a:ext cx="1501558" cy="8987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1a) Google Search: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www.cisco.com</a:t>
            </a:r>
            <a:endParaRPr sz="1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for product data sheets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2"/>
          <p:cNvCxnSpPr/>
          <p:nvPr/>
        </p:nvCxnSpPr>
        <p:spPr>
          <a:xfrm rot="10800000">
            <a:off x="6570045" y="781366"/>
            <a:ext cx="731381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6" name="Google Shape;266;p2"/>
          <p:cNvCxnSpPr/>
          <p:nvPr/>
        </p:nvCxnSpPr>
        <p:spPr>
          <a:xfrm rot="10800000">
            <a:off x="4519347" y="919866"/>
            <a:ext cx="424285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7" name="Google Shape;267;p2"/>
          <p:cNvSpPr/>
          <p:nvPr/>
        </p:nvSpPr>
        <p:spPr>
          <a:xfrm>
            <a:off x="3392703" y="609297"/>
            <a:ext cx="1031704" cy="8987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1b) Discard URLs that are irrelevant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"/>
          <p:cNvCxnSpPr/>
          <p:nvPr/>
        </p:nvCxnSpPr>
        <p:spPr>
          <a:xfrm rot="10800000">
            <a:off x="2873770" y="895874"/>
            <a:ext cx="424285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9" name="Google Shape;269;p2"/>
          <p:cNvSpPr/>
          <p:nvPr/>
        </p:nvSpPr>
        <p:spPr>
          <a:xfrm>
            <a:off x="874896" y="4867001"/>
            <a:ext cx="2544168" cy="129028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2b) Identify which PDFs don’t already exist in the vector store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"/>
          <p:cNvSpPr/>
          <p:nvPr/>
        </p:nvSpPr>
        <p:spPr>
          <a:xfrm>
            <a:off x="2125133" y="5711488"/>
            <a:ext cx="869339" cy="34624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chunks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"/>
          <p:cNvCxnSpPr>
            <a:stCxn id="270" idx="3"/>
            <a:endCxn id="272" idx="1"/>
          </p:cNvCxnSpPr>
          <p:nvPr/>
        </p:nvCxnSpPr>
        <p:spPr>
          <a:xfrm>
            <a:off x="2994472" y="5884609"/>
            <a:ext cx="2684700" cy="5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3" name="Google Shape;273;p2"/>
          <p:cNvSpPr/>
          <p:nvPr/>
        </p:nvSpPr>
        <p:spPr>
          <a:xfrm>
            <a:off x="7561607" y="1238786"/>
            <a:ext cx="13333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4a) Convert user’s query to vector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10643292" y="1178260"/>
            <a:ext cx="1400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4d</a:t>
            </a: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/4e</a:t>
            </a:r>
            <a:r>
              <a:rPr lang="en-US" sz="1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answer and source URLs</a:t>
            </a:r>
            <a:endParaRPr sz="12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0792" y="5363709"/>
            <a:ext cx="1612799" cy="40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32933" y="3285388"/>
            <a:ext cx="1612799" cy="40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63689" y="5350555"/>
            <a:ext cx="2027268" cy="6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38325" y="3267788"/>
            <a:ext cx="752632" cy="4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"/>
          <p:cNvSpPr/>
          <p:nvPr/>
        </p:nvSpPr>
        <p:spPr>
          <a:xfrm>
            <a:off x="2436275" y="3445710"/>
            <a:ext cx="1810459" cy="94386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2a) Generate metadata</a:t>
            </a:r>
            <a:endParaRPr sz="1400" b="1" i="0" u="none" strike="noStrike" cap="none" dirty="0">
              <a:solidFill>
                <a:srgbClr val="000000"/>
              </a:solidFill>
            </a:endParaRPr>
          </a:p>
        </p:txBody>
      </p:sp>
      <p:cxnSp>
        <p:nvCxnSpPr>
          <p:cNvPr id="280" name="Google Shape;280;p2"/>
          <p:cNvCxnSpPr/>
          <p:nvPr/>
        </p:nvCxnSpPr>
        <p:spPr>
          <a:xfrm>
            <a:off x="1987438" y="4220780"/>
            <a:ext cx="661481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2"/>
          <p:cNvCxnSpPr>
            <a:cxnSpLocks/>
          </p:cNvCxnSpPr>
          <p:nvPr/>
        </p:nvCxnSpPr>
        <p:spPr>
          <a:xfrm flipV="1">
            <a:off x="10146787" y="6129440"/>
            <a:ext cx="1" cy="37437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2"/>
          <p:cNvCxnSpPr>
            <a:cxnSpLocks/>
          </p:cNvCxnSpPr>
          <p:nvPr/>
        </p:nvCxnSpPr>
        <p:spPr>
          <a:xfrm rot="10800000">
            <a:off x="1314487" y="6088497"/>
            <a:ext cx="8832300" cy="415314"/>
          </a:xfrm>
          <a:prstGeom prst="bentConnector3">
            <a:avLst>
              <a:gd name="adj1" fmla="val 10002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2"/>
          <p:cNvSpPr/>
          <p:nvPr/>
        </p:nvSpPr>
        <p:spPr>
          <a:xfrm>
            <a:off x="975473" y="65289"/>
            <a:ext cx="5704329" cy="165344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1) User initiates a query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cxnSp>
        <p:nvCxnSpPr>
          <p:cNvPr id="284" name="Google Shape;284;p2"/>
          <p:cNvCxnSpPr>
            <a:stCxn id="279" idx="2"/>
          </p:cNvCxnSpPr>
          <p:nvPr/>
        </p:nvCxnSpPr>
        <p:spPr>
          <a:xfrm>
            <a:off x="3341505" y="4389570"/>
            <a:ext cx="3300" cy="18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5" name="Google Shape;285;p2"/>
          <p:cNvCxnSpPr/>
          <p:nvPr/>
        </p:nvCxnSpPr>
        <p:spPr>
          <a:xfrm flipH="1">
            <a:off x="486116" y="4576788"/>
            <a:ext cx="2858700" cy="1311900"/>
          </a:xfrm>
          <a:prstGeom prst="bentConnector3">
            <a:avLst>
              <a:gd name="adj1" fmla="val 99236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6" name="Google Shape;286;p2"/>
          <p:cNvCxnSpPr>
            <a:endCxn id="287" idx="1"/>
          </p:cNvCxnSpPr>
          <p:nvPr/>
        </p:nvCxnSpPr>
        <p:spPr>
          <a:xfrm rot="10800000" flipH="1">
            <a:off x="488873" y="5881488"/>
            <a:ext cx="4866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8" name="Google Shape;288;p2"/>
          <p:cNvSpPr/>
          <p:nvPr/>
        </p:nvSpPr>
        <p:spPr>
          <a:xfrm>
            <a:off x="576859" y="4051371"/>
            <a:ext cx="1381133" cy="33881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Docs chunked by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"/>
          <p:cNvSpPr/>
          <p:nvPr/>
        </p:nvSpPr>
        <p:spPr>
          <a:xfrm>
            <a:off x="2652936" y="3960204"/>
            <a:ext cx="1479534" cy="40713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Docs chunked by page with metadata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5679147" y="5756617"/>
            <a:ext cx="2198880" cy="3604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representations of new chunks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"/>
          <p:cNvSpPr txBox="1"/>
          <p:nvPr/>
        </p:nvSpPr>
        <p:spPr>
          <a:xfrm>
            <a:off x="7430355" y="3718217"/>
            <a:ext cx="215542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epresentation of user query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"/>
          <p:cNvSpPr txBox="1"/>
          <p:nvPr/>
        </p:nvSpPr>
        <p:spPr>
          <a:xfrm>
            <a:off x="9985633" y="3756230"/>
            <a:ext cx="167104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 and top </a:t>
            </a: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"/>
          <p:cNvSpPr/>
          <p:nvPr/>
        </p:nvSpPr>
        <p:spPr>
          <a:xfrm>
            <a:off x="975473" y="5714721"/>
            <a:ext cx="782526" cy="33353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chunks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"/>
          <p:cNvCxnSpPr>
            <a:stCxn id="287" idx="3"/>
            <a:endCxn id="270" idx="1"/>
          </p:cNvCxnSpPr>
          <p:nvPr/>
        </p:nvCxnSpPr>
        <p:spPr>
          <a:xfrm>
            <a:off x="1757999" y="5881488"/>
            <a:ext cx="367200" cy="3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B0CD7A-CA69-BE43-9A39-B343A03B84F6}"/>
              </a:ext>
            </a:extLst>
          </p:cNvPr>
          <p:cNvSpPr txBox="1"/>
          <p:nvPr/>
        </p:nvSpPr>
        <p:spPr>
          <a:xfrm>
            <a:off x="3419064" y="6525758"/>
            <a:ext cx="4900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Chunks relating to a document </a:t>
            </a:r>
            <a:r>
              <a:rPr lang="en-US" sz="1000">
                <a:solidFill>
                  <a:srgbClr val="FF0000"/>
                </a:solidFill>
              </a:rPr>
              <a:t>already existing </a:t>
            </a:r>
            <a:r>
              <a:rPr lang="en-US" sz="1000" dirty="0">
                <a:solidFill>
                  <a:srgbClr val="FF0000"/>
                </a:solidFill>
              </a:rPr>
              <a:t>in the knowledge base are excluded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428</Words>
  <Application>Microsoft Macintosh PowerPoint</Application>
  <PresentationFormat>Widescreen</PresentationFormat>
  <Paragraphs>128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papir</dc:creator>
  <cp:lastModifiedBy>jonathan papir</cp:lastModifiedBy>
  <cp:revision>14</cp:revision>
  <dcterms:created xsi:type="dcterms:W3CDTF">2023-10-02T02:36:26Z</dcterms:created>
  <dcterms:modified xsi:type="dcterms:W3CDTF">2023-11-02T02:29:47Z</dcterms:modified>
</cp:coreProperties>
</file>