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G/50C3QARwq4RR3Id8Ll4uDG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a542b7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294a542b7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94a542b77f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294a542b77f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g294a542b77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94a542b77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294a542b77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a542b77f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94a542b77f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294a542b77f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94a542b77f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94a542b77f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a542b77f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94a542b77f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294a542b77f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94a542b77f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94a542b77f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4a542b77f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94a542b77f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g294a542b77f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94a542b77f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94a542b77f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a542b77f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94a542b77f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g294a542b77f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94a542b77f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94a542b77f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4a542b77f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94a542b77f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g294a542b77f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294a542b77f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94a542b77f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94a542b77f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4a542b77f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294a542b77f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294a542b77f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294a542b77f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g294a542b77f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294a542b77f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94a542b77f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94a542b77f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4a542b77f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94a542b77f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294a542b77f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294a542b77f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4a542b77f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94a542b77f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294a542b77f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4a542b77f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94a542b77f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g294a542b77f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g294a542b77f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94a542b77f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94a542b77f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4a542b77f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94a542b77f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294a542b77f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294a542b77f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94a542b77f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94a542b77f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4a542b77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94a542b77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294a542b77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94a542b77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94a542b77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cisc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4a542b77f_2_75"/>
          <p:cNvSpPr/>
          <p:nvPr/>
        </p:nvSpPr>
        <p:spPr>
          <a:xfrm>
            <a:off x="5342061" y="4593861"/>
            <a:ext cx="5964194" cy="186858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Convert docs into vector representations and store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94a542b77f_2_75"/>
          <p:cNvSpPr/>
          <p:nvPr/>
        </p:nvSpPr>
        <p:spPr>
          <a:xfrm>
            <a:off x="1897315" y="284170"/>
            <a:ext cx="2441824" cy="1168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Document(s)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94a542b77f_2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793" y="715898"/>
            <a:ext cx="507833" cy="67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94a542b77f_2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2174" y="722603"/>
            <a:ext cx="492994" cy="6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94a542b77f_2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1891" y="722603"/>
            <a:ext cx="529902" cy="6696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g294a542b77f_2_75"/>
          <p:cNvCxnSpPr>
            <a:cxnSpLocks/>
            <a:stCxn id="49" idx="3"/>
            <a:endCxn id="53" idx="1"/>
          </p:cNvCxnSpPr>
          <p:nvPr/>
        </p:nvCxnSpPr>
        <p:spPr>
          <a:xfrm>
            <a:off x="2293058" y="3979885"/>
            <a:ext cx="101548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g294a542b77f_2_75"/>
          <p:cNvCxnSpPr>
            <a:cxnSpLocks/>
          </p:cNvCxnSpPr>
          <p:nvPr/>
        </p:nvCxnSpPr>
        <p:spPr>
          <a:xfrm>
            <a:off x="7176215" y="5825481"/>
            <a:ext cx="1504862" cy="281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294a542b77f_2_75"/>
          <p:cNvSpPr/>
          <p:nvPr/>
        </p:nvSpPr>
        <p:spPr>
          <a:xfrm>
            <a:off x="8681077" y="4957423"/>
            <a:ext cx="2468774" cy="143243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+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294a542b77f_2_75"/>
          <p:cNvCxnSpPr>
            <a:cxnSpLocks/>
            <a:stCxn id="90" idx="2"/>
          </p:cNvCxnSpPr>
          <p:nvPr/>
        </p:nvCxnSpPr>
        <p:spPr>
          <a:xfrm>
            <a:off x="7776333" y="871400"/>
            <a:ext cx="0" cy="211659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g294a542b77f_2_75"/>
          <p:cNvCxnSpPr>
            <a:cxnSpLocks/>
          </p:cNvCxnSpPr>
          <p:nvPr/>
        </p:nvCxnSpPr>
        <p:spPr>
          <a:xfrm flipV="1">
            <a:off x="10138597" y="3331045"/>
            <a:ext cx="0" cy="1626378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" name="Google Shape;175;g294a542b77f_2_75"/>
          <p:cNvSpPr txBox="1"/>
          <p:nvPr/>
        </p:nvSpPr>
        <p:spPr>
          <a:xfrm>
            <a:off x="10177334" y="3892228"/>
            <a:ext cx="16912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3c)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top </a:t>
            </a:r>
            <a:r>
              <a:rPr lang="en-US" sz="1200" b="0" i="1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294a542b77f_2_75"/>
          <p:cNvCxnSpPr>
            <a:cxnSpLocks/>
          </p:cNvCxnSpPr>
          <p:nvPr/>
        </p:nvCxnSpPr>
        <p:spPr>
          <a:xfrm flipV="1">
            <a:off x="10657330" y="889667"/>
            <a:ext cx="0" cy="1727613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g294a542b77f_2_75"/>
          <p:cNvSpPr txBox="1"/>
          <p:nvPr/>
        </p:nvSpPr>
        <p:spPr>
          <a:xfrm>
            <a:off x="7461326" y="3892228"/>
            <a:ext cx="1897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3b) Cosine Similarity Search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94a542b77f_2_75"/>
          <p:cNvSpPr/>
          <p:nvPr/>
        </p:nvSpPr>
        <p:spPr>
          <a:xfrm>
            <a:off x="490366" y="2988314"/>
            <a:ext cx="4688206" cy="177467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1) Load source documents and “chunk” into smaller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294a542b77f_2_75"/>
          <p:cNvCxnSpPr>
            <a:cxnSpLocks/>
          </p:cNvCxnSpPr>
          <p:nvPr/>
        </p:nvCxnSpPr>
        <p:spPr>
          <a:xfrm>
            <a:off x="9387901" y="3248540"/>
            <a:ext cx="0" cy="170888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g294a542b77f_2_75"/>
          <p:cNvCxnSpPr>
            <a:cxnSpLocks/>
          </p:cNvCxnSpPr>
          <p:nvPr/>
        </p:nvCxnSpPr>
        <p:spPr>
          <a:xfrm rot="16200000" flipH="1">
            <a:off x="4299275" y="4198301"/>
            <a:ext cx="1244263" cy="201572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g294a542b77f_2_75"/>
          <p:cNvSpPr/>
          <p:nvPr/>
        </p:nvSpPr>
        <p:spPr>
          <a:xfrm>
            <a:off x="7054922" y="2027827"/>
            <a:ext cx="4646712" cy="16714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3) Generate a </a:t>
            </a: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sz="1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RetrievalQAChain</a:t>
            </a: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94a542b77f_2_75"/>
          <p:cNvSpPr txBox="1"/>
          <p:nvPr/>
        </p:nvSpPr>
        <p:spPr>
          <a:xfrm>
            <a:off x="7839928" y="1184456"/>
            <a:ext cx="117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3a) Convert query to vector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94a542b77f_2_75"/>
          <p:cNvSpPr/>
          <p:nvPr/>
        </p:nvSpPr>
        <p:spPr>
          <a:xfrm>
            <a:off x="10657330" y="1284989"/>
            <a:ext cx="1391309" cy="26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3d)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94a542b77f_2_75"/>
          <p:cNvSpPr txBox="1"/>
          <p:nvPr/>
        </p:nvSpPr>
        <p:spPr>
          <a:xfrm>
            <a:off x="3304311" y="3601621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94a542b77f_2_75"/>
          <p:cNvSpPr txBox="1"/>
          <p:nvPr/>
        </p:nvSpPr>
        <p:spPr>
          <a:xfrm>
            <a:off x="8816650" y="5405041"/>
            <a:ext cx="7906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Vectors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94a542b77f_2_75"/>
          <p:cNvSpPr txBox="1"/>
          <p:nvPr/>
        </p:nvSpPr>
        <p:spPr>
          <a:xfrm>
            <a:off x="9928024" y="5328899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94a542b77f_2_75"/>
          <p:cNvSpPr txBox="1"/>
          <p:nvPr/>
        </p:nvSpPr>
        <p:spPr>
          <a:xfrm>
            <a:off x="9928024" y="5575120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94a542b77f_2_75"/>
          <p:cNvSpPr txBox="1"/>
          <p:nvPr/>
        </p:nvSpPr>
        <p:spPr>
          <a:xfrm>
            <a:off x="9928024" y="5825481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94a542b77f_2_75"/>
          <p:cNvSpPr txBox="1"/>
          <p:nvPr/>
        </p:nvSpPr>
        <p:spPr>
          <a:xfrm>
            <a:off x="9927714" y="6075843"/>
            <a:ext cx="1016625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89;p2">
            <a:extLst>
              <a:ext uri="{FF2B5EF4-FFF2-40B4-BE49-F238E27FC236}">
                <a16:creationId xmlns:a16="http://schemas.microsoft.com/office/drawing/2014/main" id="{11845228-D43D-294D-8199-44069F140068}"/>
              </a:ext>
            </a:extLst>
          </p:cNvPr>
          <p:cNvSpPr/>
          <p:nvPr/>
        </p:nvSpPr>
        <p:spPr>
          <a:xfrm>
            <a:off x="799781" y="3708302"/>
            <a:ext cx="1493277" cy="54316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document loaded as a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lang="en-US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endParaRPr lang="en-US" dirty="0"/>
          </a:p>
        </p:txBody>
      </p:sp>
      <p:sp>
        <p:nvSpPr>
          <p:cNvPr id="53" name="Google Shape;185;g294a542b77f_2_75">
            <a:extLst>
              <a:ext uri="{FF2B5EF4-FFF2-40B4-BE49-F238E27FC236}">
                <a16:creationId xmlns:a16="http://schemas.microsoft.com/office/drawing/2014/main" id="{45B3FDF5-C5CD-234E-9AE1-D3D20E5FAE05}"/>
              </a:ext>
            </a:extLst>
          </p:cNvPr>
          <p:cNvSpPr txBox="1"/>
          <p:nvPr/>
        </p:nvSpPr>
        <p:spPr>
          <a:xfrm>
            <a:off x="3308538" y="3856774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85;g294a542b77f_2_75">
            <a:extLst>
              <a:ext uri="{FF2B5EF4-FFF2-40B4-BE49-F238E27FC236}">
                <a16:creationId xmlns:a16="http://schemas.microsoft.com/office/drawing/2014/main" id="{CD50B189-AC1A-1C4D-8E4E-43CFE0271480}"/>
              </a:ext>
            </a:extLst>
          </p:cNvPr>
          <p:cNvSpPr txBox="1"/>
          <p:nvPr/>
        </p:nvSpPr>
        <p:spPr>
          <a:xfrm>
            <a:off x="3305863" y="4102402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Document: Chunk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5;g294a542b77f_2_75">
            <a:extLst>
              <a:ext uri="{FF2B5EF4-FFF2-40B4-BE49-F238E27FC236}">
                <a16:creationId xmlns:a16="http://schemas.microsoft.com/office/drawing/2014/main" id="{3CC04AF0-9EDD-2A4E-A76B-24E14D566168}"/>
              </a:ext>
            </a:extLst>
          </p:cNvPr>
          <p:cNvSpPr txBox="1"/>
          <p:nvPr/>
        </p:nvSpPr>
        <p:spPr>
          <a:xfrm>
            <a:off x="3304310" y="4347640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85;g294a542b77f_2_75">
            <a:extLst>
              <a:ext uri="{FF2B5EF4-FFF2-40B4-BE49-F238E27FC236}">
                <a16:creationId xmlns:a16="http://schemas.microsoft.com/office/drawing/2014/main" id="{7BE36AD9-8430-4245-9B5A-C77879BBACD5}"/>
              </a:ext>
            </a:extLst>
          </p:cNvPr>
          <p:cNvSpPr txBox="1"/>
          <p:nvPr/>
        </p:nvSpPr>
        <p:spPr>
          <a:xfrm>
            <a:off x="5922911" y="5325683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85;g294a542b77f_2_75">
            <a:extLst>
              <a:ext uri="{FF2B5EF4-FFF2-40B4-BE49-F238E27FC236}">
                <a16:creationId xmlns:a16="http://schemas.microsoft.com/office/drawing/2014/main" id="{8B86B84F-62EA-AB4D-B230-FC434B8FC4AE}"/>
              </a:ext>
            </a:extLst>
          </p:cNvPr>
          <p:cNvSpPr txBox="1"/>
          <p:nvPr/>
        </p:nvSpPr>
        <p:spPr>
          <a:xfrm>
            <a:off x="5921808" y="5569091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85;g294a542b77f_2_75">
            <a:extLst>
              <a:ext uri="{FF2B5EF4-FFF2-40B4-BE49-F238E27FC236}">
                <a16:creationId xmlns:a16="http://schemas.microsoft.com/office/drawing/2014/main" id="{3B54C3E0-8DED-7A4B-8B96-0DF5A8616288}"/>
              </a:ext>
            </a:extLst>
          </p:cNvPr>
          <p:cNvSpPr txBox="1"/>
          <p:nvPr/>
        </p:nvSpPr>
        <p:spPr>
          <a:xfrm>
            <a:off x="5920705" y="5815312"/>
            <a:ext cx="121539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Vector: Chunk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85;g294a542b77f_2_75">
            <a:extLst>
              <a:ext uri="{FF2B5EF4-FFF2-40B4-BE49-F238E27FC236}">
                <a16:creationId xmlns:a16="http://schemas.microsoft.com/office/drawing/2014/main" id="{FE7F644B-9981-7442-9D39-88480AE9D96A}"/>
              </a:ext>
            </a:extLst>
          </p:cNvPr>
          <p:cNvSpPr txBox="1"/>
          <p:nvPr/>
        </p:nvSpPr>
        <p:spPr>
          <a:xfrm>
            <a:off x="5920705" y="6059119"/>
            <a:ext cx="1215397" cy="2461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89;p2">
            <a:extLst>
              <a:ext uri="{FF2B5EF4-FFF2-40B4-BE49-F238E27FC236}">
                <a16:creationId xmlns:a16="http://schemas.microsoft.com/office/drawing/2014/main" id="{6B0B9B0D-7C05-1549-85E7-77D365A440D4}"/>
              </a:ext>
            </a:extLst>
          </p:cNvPr>
          <p:cNvSpPr/>
          <p:nvPr/>
        </p:nvSpPr>
        <p:spPr>
          <a:xfrm>
            <a:off x="7397441" y="2990804"/>
            <a:ext cx="2076906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 of user query</a:t>
            </a:r>
            <a:endParaRPr lang="en-US" dirty="0"/>
          </a:p>
        </p:txBody>
      </p:sp>
      <p:sp>
        <p:nvSpPr>
          <p:cNvPr id="81" name="Google Shape;289;p2">
            <a:extLst>
              <a:ext uri="{FF2B5EF4-FFF2-40B4-BE49-F238E27FC236}">
                <a16:creationId xmlns:a16="http://schemas.microsoft.com/office/drawing/2014/main" id="{C4A5B1AE-AA6A-854A-8B3A-1BC5E842F0B8}"/>
              </a:ext>
            </a:extLst>
          </p:cNvPr>
          <p:cNvSpPr/>
          <p:nvPr/>
        </p:nvSpPr>
        <p:spPr>
          <a:xfrm>
            <a:off x="9816866" y="2987993"/>
            <a:ext cx="1680928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and top </a:t>
            </a:r>
            <a:r>
              <a:rPr lang="en-US" sz="1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lang="en-US" dirty="0"/>
          </a:p>
        </p:txBody>
      </p:sp>
      <p:sp>
        <p:nvSpPr>
          <p:cNvPr id="82" name="Google Shape;159;g294a542b77f_2_75">
            <a:extLst>
              <a:ext uri="{FF2B5EF4-FFF2-40B4-BE49-F238E27FC236}">
                <a16:creationId xmlns:a16="http://schemas.microsoft.com/office/drawing/2014/main" id="{BFD94B1F-BD3A-CD48-9A3C-6AC564BF2373}"/>
              </a:ext>
            </a:extLst>
          </p:cNvPr>
          <p:cNvSpPr/>
          <p:nvPr/>
        </p:nvSpPr>
        <p:spPr>
          <a:xfrm>
            <a:off x="9743093" y="2637607"/>
            <a:ext cx="1846145" cy="676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3" name="Google Shape;161;g294a542b77f_2_75">
            <a:extLst>
              <a:ext uri="{FF2B5EF4-FFF2-40B4-BE49-F238E27FC236}">
                <a16:creationId xmlns:a16="http://schemas.microsoft.com/office/drawing/2014/main" id="{A537EA5D-D731-ED42-926E-6FC3A9F4B212}"/>
              </a:ext>
            </a:extLst>
          </p:cNvPr>
          <p:cNvSpPr/>
          <p:nvPr/>
        </p:nvSpPr>
        <p:spPr>
          <a:xfrm>
            <a:off x="145587" y="1830640"/>
            <a:ext cx="11834100" cy="474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42;p2">
            <a:extLst>
              <a:ext uri="{FF2B5EF4-FFF2-40B4-BE49-F238E27FC236}">
                <a16:creationId xmlns:a16="http://schemas.microsoft.com/office/drawing/2014/main" id="{55A0D8EC-4031-DF49-895F-C49FB3A60576}"/>
              </a:ext>
            </a:extLst>
          </p:cNvPr>
          <p:cNvSpPr/>
          <p:nvPr/>
        </p:nvSpPr>
        <p:spPr>
          <a:xfrm>
            <a:off x="7008647" y="281754"/>
            <a:ext cx="4297608" cy="75490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89;p2">
            <a:extLst>
              <a:ext uri="{FF2B5EF4-FFF2-40B4-BE49-F238E27FC236}">
                <a16:creationId xmlns:a16="http://schemas.microsoft.com/office/drawing/2014/main" id="{FBA122DF-88B9-684D-AE9E-ABD07A507710}"/>
              </a:ext>
            </a:extLst>
          </p:cNvPr>
          <p:cNvSpPr/>
          <p:nvPr/>
        </p:nvSpPr>
        <p:spPr>
          <a:xfrm>
            <a:off x="10177334" y="593601"/>
            <a:ext cx="723469" cy="2749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lang="en-US" sz="1200" dirty="0"/>
          </a:p>
        </p:txBody>
      </p:sp>
      <p:sp>
        <p:nvSpPr>
          <p:cNvPr id="90" name="Google Shape;289;p2">
            <a:extLst>
              <a:ext uri="{FF2B5EF4-FFF2-40B4-BE49-F238E27FC236}">
                <a16:creationId xmlns:a16="http://schemas.microsoft.com/office/drawing/2014/main" id="{C9439A7F-88AC-3044-AF04-9BBE8D0D3BB2}"/>
              </a:ext>
            </a:extLst>
          </p:cNvPr>
          <p:cNvSpPr/>
          <p:nvPr/>
        </p:nvSpPr>
        <p:spPr>
          <a:xfrm>
            <a:off x="7325957" y="593601"/>
            <a:ext cx="900751" cy="277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lang="en-US" dirty="0"/>
          </a:p>
          <a:p>
            <a:pPr lvl="0" algn="ctr">
              <a:buSzPts val="1200"/>
            </a:pPr>
            <a:endParaRPr lang="en-US" sz="1200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4FC4B8-DADB-C342-8E7F-BABA8059E8A2}"/>
              </a:ext>
            </a:extLst>
          </p:cNvPr>
          <p:cNvCxnSpPr>
            <a:cxnSpLocks/>
            <a:stCxn id="163" idx="1"/>
          </p:cNvCxnSpPr>
          <p:nvPr/>
        </p:nvCxnSpPr>
        <p:spPr>
          <a:xfrm rot="10800000" flipV="1">
            <a:off x="323417" y="868570"/>
            <a:ext cx="1573899" cy="311131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924CFF-00FB-3246-97D7-6EC99A7DF39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23416" y="3979882"/>
            <a:ext cx="47636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/>
          <p:nvPr/>
        </p:nvSpPr>
        <p:spPr>
          <a:xfrm>
            <a:off x="7054922" y="286782"/>
            <a:ext cx="4297608" cy="88668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145587" y="1830640"/>
            <a:ext cx="11834100" cy="474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491024" y="2700721"/>
            <a:ext cx="4741538" cy="218202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1) Load source documents and “chunk” into smaller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342061" y="4593861"/>
            <a:ext cx="5751663" cy="186858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Convert docs into vector representations and store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7054922" y="1969539"/>
            <a:ext cx="4646712" cy="226226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3) Generate a response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-US" sz="1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RetrievalQAChain</a:t>
            </a: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897315" y="284170"/>
            <a:ext cx="2441824" cy="1168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Document(s)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793" y="715898"/>
            <a:ext cx="507833" cy="67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2174" y="722603"/>
            <a:ext cx="492994" cy="6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1891" y="722603"/>
            <a:ext cx="529902" cy="6696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/>
          <p:nvPr/>
        </p:nvSpPr>
        <p:spPr>
          <a:xfrm>
            <a:off x="700762" y="3174105"/>
            <a:ext cx="1614707" cy="16578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Loader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PyPDFLoader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BSHTMLLoader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TextLoader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"/>
          <p:cNvCxnSpPr>
            <a:cxnSpLocks/>
            <a:endCxn id="61" idx="1"/>
          </p:cNvCxnSpPr>
          <p:nvPr/>
        </p:nvCxnSpPr>
        <p:spPr>
          <a:xfrm>
            <a:off x="1759585" y="4600248"/>
            <a:ext cx="1585004" cy="181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1"/>
          <p:cNvSpPr/>
          <p:nvPr/>
        </p:nvSpPr>
        <p:spPr>
          <a:xfrm>
            <a:off x="2687189" y="3174106"/>
            <a:ext cx="2348205" cy="16578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TextSplitter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RecursiveCharacterTextSplitter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HTMLHeaderTextSplitter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5629386" y="4963466"/>
            <a:ext cx="2458629" cy="137819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"/>
          <p:cNvCxnSpPr>
            <a:cxnSpLocks/>
            <a:stCxn id="46" idx="3"/>
          </p:cNvCxnSpPr>
          <p:nvPr/>
        </p:nvCxnSpPr>
        <p:spPr>
          <a:xfrm>
            <a:off x="7786484" y="6146150"/>
            <a:ext cx="80446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1"/>
          <p:cNvSpPr/>
          <p:nvPr/>
        </p:nvSpPr>
        <p:spPr>
          <a:xfrm>
            <a:off x="8590950" y="4963465"/>
            <a:ext cx="2310300" cy="137819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1" i="0" u="sng" strike="noStrike" cap="none">
              <a:solidFill>
                <a:srgbClr val="000000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ChromaDB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1"/>
          <p:cNvCxnSpPr>
            <a:cxnSpLocks/>
            <a:stCxn id="47" idx="2"/>
          </p:cNvCxnSpPr>
          <p:nvPr/>
        </p:nvCxnSpPr>
        <p:spPr>
          <a:xfrm>
            <a:off x="7747549" y="1007468"/>
            <a:ext cx="0" cy="1559581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1"/>
          <p:cNvCxnSpPr>
            <a:cxnSpLocks/>
          </p:cNvCxnSpPr>
          <p:nvPr/>
        </p:nvCxnSpPr>
        <p:spPr>
          <a:xfrm flipV="1">
            <a:off x="10138597" y="4174299"/>
            <a:ext cx="0" cy="789166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1"/>
          <p:cNvSpPr txBox="1"/>
          <p:nvPr/>
        </p:nvSpPr>
        <p:spPr>
          <a:xfrm>
            <a:off x="10192643" y="4281894"/>
            <a:ext cx="16912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3c)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top </a:t>
            </a:r>
            <a:r>
              <a:rPr lang="en-US" sz="12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9762249" y="2567049"/>
            <a:ext cx="1878817" cy="16025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12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Chat-GPT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Falcon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"/>
          <p:cNvCxnSpPr>
            <a:cxnSpLocks/>
            <a:endCxn id="48" idx="2"/>
          </p:cNvCxnSpPr>
          <p:nvPr/>
        </p:nvCxnSpPr>
        <p:spPr>
          <a:xfrm flipV="1">
            <a:off x="10603410" y="1018689"/>
            <a:ext cx="1" cy="1548361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1"/>
          <p:cNvSpPr txBox="1"/>
          <p:nvPr/>
        </p:nvSpPr>
        <p:spPr>
          <a:xfrm>
            <a:off x="7451657" y="4285796"/>
            <a:ext cx="1897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3b) Cosine Similarity 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"/>
          <p:cNvCxnSpPr>
            <a:cxnSpLocks/>
          </p:cNvCxnSpPr>
          <p:nvPr/>
        </p:nvCxnSpPr>
        <p:spPr>
          <a:xfrm>
            <a:off x="9347995" y="4174299"/>
            <a:ext cx="1" cy="789166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1"/>
          <p:cNvSpPr/>
          <p:nvPr/>
        </p:nvSpPr>
        <p:spPr>
          <a:xfrm>
            <a:off x="7297173" y="2571786"/>
            <a:ext cx="2388928" cy="16025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"/>
          <p:cNvCxnSpPr>
            <a:cxnSpLocks/>
            <a:stCxn id="61" idx="2"/>
            <a:endCxn id="46" idx="1"/>
          </p:cNvCxnSpPr>
          <p:nvPr/>
        </p:nvCxnSpPr>
        <p:spPr>
          <a:xfrm rot="16200000" flipH="1">
            <a:off x="4127075" y="4432468"/>
            <a:ext cx="1411774" cy="201558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1"/>
          <p:cNvSpPr txBox="1"/>
          <p:nvPr/>
        </p:nvSpPr>
        <p:spPr>
          <a:xfrm>
            <a:off x="7757802" y="1269025"/>
            <a:ext cx="13647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3a) Convert query to vector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10613664" y="1359245"/>
            <a:ext cx="136474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3d)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BF2BE3-BB12-B24B-B2BF-55392C19D7AE}"/>
              </a:ext>
            </a:extLst>
          </p:cNvPr>
          <p:cNvCxnSpPr>
            <a:cxnSpLocks/>
            <a:stCxn id="209" idx="1"/>
          </p:cNvCxnSpPr>
          <p:nvPr/>
        </p:nvCxnSpPr>
        <p:spPr>
          <a:xfrm rot="10800000" flipV="1">
            <a:off x="308105" y="868569"/>
            <a:ext cx="1589210" cy="372529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289;p2">
            <a:extLst>
              <a:ext uri="{FF2B5EF4-FFF2-40B4-BE49-F238E27FC236}">
                <a16:creationId xmlns:a16="http://schemas.microsoft.com/office/drawing/2014/main" id="{C284D277-2BED-CB40-BCC5-106B71E0A648}"/>
              </a:ext>
            </a:extLst>
          </p:cNvPr>
          <p:cNvSpPr/>
          <p:nvPr/>
        </p:nvSpPr>
        <p:spPr>
          <a:xfrm>
            <a:off x="7451657" y="3829740"/>
            <a:ext cx="2076906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 of user query</a:t>
            </a:r>
            <a:endParaRPr lang="en-US" dirty="0"/>
          </a:p>
        </p:txBody>
      </p:sp>
      <p:sp>
        <p:nvSpPr>
          <p:cNvPr id="45" name="Google Shape;289;p2">
            <a:extLst>
              <a:ext uri="{FF2B5EF4-FFF2-40B4-BE49-F238E27FC236}">
                <a16:creationId xmlns:a16="http://schemas.microsoft.com/office/drawing/2014/main" id="{0A0295DA-63FA-9940-A53C-03B634337CD1}"/>
              </a:ext>
            </a:extLst>
          </p:cNvPr>
          <p:cNvSpPr/>
          <p:nvPr/>
        </p:nvSpPr>
        <p:spPr>
          <a:xfrm>
            <a:off x="9862334" y="3832121"/>
            <a:ext cx="1680928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and top </a:t>
            </a:r>
            <a:r>
              <a:rPr lang="en-US" sz="1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lang="en-US" dirty="0"/>
          </a:p>
        </p:txBody>
      </p:sp>
      <p:sp>
        <p:nvSpPr>
          <p:cNvPr id="46" name="Google Shape;272;p2">
            <a:extLst>
              <a:ext uri="{FF2B5EF4-FFF2-40B4-BE49-F238E27FC236}">
                <a16:creationId xmlns:a16="http://schemas.microsoft.com/office/drawing/2014/main" id="{C2C34691-EBCE-EB4D-8C09-CAF2D7290EC4}"/>
              </a:ext>
            </a:extLst>
          </p:cNvPr>
          <p:cNvSpPr/>
          <p:nvPr/>
        </p:nvSpPr>
        <p:spPr>
          <a:xfrm>
            <a:off x="5840757" y="6020521"/>
            <a:ext cx="1945727" cy="2512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representations of chunks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89;p2">
            <a:extLst>
              <a:ext uri="{FF2B5EF4-FFF2-40B4-BE49-F238E27FC236}">
                <a16:creationId xmlns:a16="http://schemas.microsoft.com/office/drawing/2014/main" id="{8F189E33-DF65-0246-8970-4C4AF7E58085}"/>
              </a:ext>
            </a:extLst>
          </p:cNvPr>
          <p:cNvSpPr/>
          <p:nvPr/>
        </p:nvSpPr>
        <p:spPr>
          <a:xfrm>
            <a:off x="7297173" y="729669"/>
            <a:ext cx="900751" cy="277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lang="en-US" dirty="0"/>
          </a:p>
          <a:p>
            <a:pPr lvl="0" algn="ctr">
              <a:buSzPts val="1200"/>
            </a:pPr>
            <a:endParaRPr lang="en-US" sz="1200" dirty="0"/>
          </a:p>
        </p:txBody>
      </p:sp>
      <p:sp>
        <p:nvSpPr>
          <p:cNvPr id="48" name="Google Shape;289;p2">
            <a:extLst>
              <a:ext uri="{FF2B5EF4-FFF2-40B4-BE49-F238E27FC236}">
                <a16:creationId xmlns:a16="http://schemas.microsoft.com/office/drawing/2014/main" id="{04F2D799-E769-4B48-AF2D-F8E4430F5560}"/>
              </a:ext>
            </a:extLst>
          </p:cNvPr>
          <p:cNvSpPr/>
          <p:nvPr/>
        </p:nvSpPr>
        <p:spPr>
          <a:xfrm>
            <a:off x="10241676" y="743721"/>
            <a:ext cx="723469" cy="2749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AB981-17E7-1F4E-996E-39B603D1E8D6}"/>
              </a:ext>
            </a:extLst>
          </p:cNvPr>
          <p:cNvCxnSpPr>
            <a:cxnSpLocks/>
          </p:cNvCxnSpPr>
          <p:nvPr/>
        </p:nvCxnSpPr>
        <p:spPr>
          <a:xfrm flipV="1">
            <a:off x="307472" y="4599515"/>
            <a:ext cx="964201" cy="1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289;p2">
            <a:extLst>
              <a:ext uri="{FF2B5EF4-FFF2-40B4-BE49-F238E27FC236}">
                <a16:creationId xmlns:a16="http://schemas.microsoft.com/office/drawing/2014/main" id="{65C32C44-F571-0847-A508-C7ECF26F8C6A}"/>
              </a:ext>
            </a:extLst>
          </p:cNvPr>
          <p:cNvSpPr/>
          <p:nvPr/>
        </p:nvSpPr>
        <p:spPr>
          <a:xfrm>
            <a:off x="3344589" y="4469742"/>
            <a:ext cx="961157" cy="2646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Chunked Docs</a:t>
            </a:r>
            <a:endParaRPr lang="en-US" sz="1000" dirty="0"/>
          </a:p>
        </p:txBody>
      </p:sp>
      <p:sp>
        <p:nvSpPr>
          <p:cNvPr id="62" name="Google Shape;289;p2">
            <a:extLst>
              <a:ext uri="{FF2B5EF4-FFF2-40B4-BE49-F238E27FC236}">
                <a16:creationId xmlns:a16="http://schemas.microsoft.com/office/drawing/2014/main" id="{FA6DCD5F-5549-5546-8B74-84C79ED9388D}"/>
              </a:ext>
            </a:extLst>
          </p:cNvPr>
          <p:cNvSpPr/>
          <p:nvPr/>
        </p:nvSpPr>
        <p:spPr>
          <a:xfrm>
            <a:off x="1272680" y="4462482"/>
            <a:ext cx="459383" cy="2646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/>
          <p:nvPr/>
        </p:nvSpPr>
        <p:spPr>
          <a:xfrm>
            <a:off x="61254" y="1959952"/>
            <a:ext cx="11983037" cy="485694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7080039" y="443287"/>
            <a:ext cx="4297608" cy="70871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7025683" y="2153477"/>
            <a:ext cx="4836180" cy="200810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4) Generate a response to the user’s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query using Retrieval QA Chain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5343696" y="4576789"/>
            <a:ext cx="6191274" cy="175889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3) Convert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docs into vector representations and store them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330136" y="2804162"/>
            <a:ext cx="4092481" cy="353152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2) Load source documents and “chunk” into smaller sections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1172519" y="419173"/>
            <a:ext cx="1997113" cy="96819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1c) Download Data Sheets</a:t>
            </a:r>
            <a:endParaRPr sz="18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1355" y="705001"/>
            <a:ext cx="529902" cy="669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"/>
          <p:cNvSpPr/>
          <p:nvPr/>
        </p:nvSpPr>
        <p:spPr>
          <a:xfrm>
            <a:off x="439929" y="3422636"/>
            <a:ext cx="1652315" cy="123929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Loader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PyPDFLoader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5613578" y="5058023"/>
            <a:ext cx="2450004" cy="109925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"/>
          <p:cNvCxnSpPr>
            <a:cxnSpLocks/>
            <a:stCxn id="272" idx="3"/>
          </p:cNvCxnSpPr>
          <p:nvPr/>
        </p:nvCxnSpPr>
        <p:spPr>
          <a:xfrm>
            <a:off x="7929397" y="5908712"/>
            <a:ext cx="1117278" cy="703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2"/>
          <p:cNvSpPr/>
          <p:nvPr/>
        </p:nvSpPr>
        <p:spPr>
          <a:xfrm>
            <a:off x="9046675" y="5058024"/>
            <a:ext cx="2264700" cy="109925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 (Vector store)</a:t>
            </a:r>
            <a:endParaRPr sz="1400" b="1" i="0" u="sng" strike="noStrike" cap="none">
              <a:solidFill>
                <a:srgbClr val="000000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"/>
          <p:cNvCxnSpPr>
            <a:cxnSpLocks/>
          </p:cNvCxnSpPr>
          <p:nvPr/>
        </p:nvCxnSpPr>
        <p:spPr>
          <a:xfrm>
            <a:off x="7553591" y="1039803"/>
            <a:ext cx="0" cy="191956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2"/>
          <p:cNvCxnSpPr>
            <a:cxnSpLocks/>
          </p:cNvCxnSpPr>
          <p:nvPr/>
        </p:nvCxnSpPr>
        <p:spPr>
          <a:xfrm flipH="1" flipV="1">
            <a:off x="10217821" y="4047481"/>
            <a:ext cx="9432" cy="1010546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2"/>
          <p:cNvSpPr txBox="1"/>
          <p:nvPr/>
        </p:nvSpPr>
        <p:spPr>
          <a:xfrm>
            <a:off x="10227253" y="4236948"/>
            <a:ext cx="17000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4c) Return top </a:t>
            </a:r>
            <a:r>
              <a:rPr lang="en-US" sz="12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9853244" y="2959366"/>
            <a:ext cx="1898827" cy="10881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2"/>
          <p:cNvCxnSpPr>
            <a:cxnSpLocks/>
            <a:endCxn id="61" idx="2"/>
          </p:cNvCxnSpPr>
          <p:nvPr/>
        </p:nvCxnSpPr>
        <p:spPr>
          <a:xfrm flipH="1" flipV="1">
            <a:off x="10579556" y="1031451"/>
            <a:ext cx="25166" cy="1883514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2"/>
          <p:cNvSpPr txBox="1"/>
          <p:nvPr/>
        </p:nvSpPr>
        <p:spPr>
          <a:xfrm>
            <a:off x="7561607" y="4237039"/>
            <a:ext cx="19484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4b) Cosine Similarity Search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2"/>
          <p:cNvCxnSpPr>
            <a:cxnSpLocks/>
          </p:cNvCxnSpPr>
          <p:nvPr/>
        </p:nvCxnSpPr>
        <p:spPr>
          <a:xfrm>
            <a:off x="9552629" y="4038618"/>
            <a:ext cx="0" cy="1019405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Google Shape;263;p2"/>
          <p:cNvSpPr/>
          <p:nvPr/>
        </p:nvSpPr>
        <p:spPr>
          <a:xfrm>
            <a:off x="7301425" y="2959367"/>
            <a:ext cx="2442027" cy="109200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Embeddings</a:t>
            </a: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"/>
          <p:cNvSpPr/>
          <p:nvPr/>
        </p:nvSpPr>
        <p:spPr>
          <a:xfrm>
            <a:off x="5035017" y="444582"/>
            <a:ext cx="1501558" cy="8987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1a) Google Search: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www.cisco.com</a:t>
            </a:r>
            <a:endParaRPr sz="1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for product data sheets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"/>
          <p:cNvCxnSpPr>
            <a:cxnSpLocks/>
            <a:stCxn id="62" idx="1"/>
            <a:endCxn id="264" idx="3"/>
          </p:cNvCxnSpPr>
          <p:nvPr/>
        </p:nvCxnSpPr>
        <p:spPr>
          <a:xfrm flipH="1">
            <a:off x="6536575" y="893967"/>
            <a:ext cx="818542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66;p2"/>
          <p:cNvCxnSpPr>
            <a:cxnSpLocks/>
            <a:stCxn id="264" idx="1"/>
            <a:endCxn id="267" idx="3"/>
          </p:cNvCxnSpPr>
          <p:nvPr/>
        </p:nvCxnSpPr>
        <p:spPr>
          <a:xfrm flipH="1">
            <a:off x="4704363" y="893967"/>
            <a:ext cx="330654" cy="2879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2"/>
          <p:cNvSpPr/>
          <p:nvPr/>
        </p:nvSpPr>
        <p:spPr>
          <a:xfrm>
            <a:off x="3572165" y="555246"/>
            <a:ext cx="1132198" cy="683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1b) Discard URLs that are irrelevant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"/>
          <p:cNvCxnSpPr>
            <a:cxnSpLocks/>
            <a:stCxn id="267" idx="1"/>
            <a:endCxn id="246" idx="3"/>
          </p:cNvCxnSpPr>
          <p:nvPr/>
        </p:nvCxnSpPr>
        <p:spPr>
          <a:xfrm flipH="1">
            <a:off x="3169632" y="896846"/>
            <a:ext cx="402533" cy="6425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2"/>
          <p:cNvSpPr/>
          <p:nvPr/>
        </p:nvSpPr>
        <p:spPr>
          <a:xfrm>
            <a:off x="880625" y="5058023"/>
            <a:ext cx="2468260" cy="109925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2b) Identify which PDFs don’t already exist in the vector store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2284175" y="5784946"/>
            <a:ext cx="869339" cy="2426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chunks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"/>
          <p:cNvCxnSpPr>
            <a:cxnSpLocks/>
            <a:stCxn id="270" idx="3"/>
            <a:endCxn id="272" idx="1"/>
          </p:cNvCxnSpPr>
          <p:nvPr/>
        </p:nvCxnSpPr>
        <p:spPr>
          <a:xfrm>
            <a:off x="3153514" y="5906275"/>
            <a:ext cx="2577003" cy="24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3" name="Google Shape;273;p2"/>
          <p:cNvSpPr/>
          <p:nvPr/>
        </p:nvSpPr>
        <p:spPr>
          <a:xfrm>
            <a:off x="7561607" y="1279681"/>
            <a:ext cx="13333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4a) Convert user’s query to vector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10564461" y="1281144"/>
            <a:ext cx="164605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4d</a:t>
            </a: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/4e</a:t>
            </a: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answer and source URLs</a:t>
            </a:r>
            <a:endParaRPr sz="12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2187" y="5386900"/>
            <a:ext cx="1612799" cy="40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6688" y="3312790"/>
            <a:ext cx="1612799" cy="40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65391" y="5370177"/>
            <a:ext cx="2027268" cy="56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48086" y="3268152"/>
            <a:ext cx="752632" cy="4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"/>
          <p:cNvSpPr/>
          <p:nvPr/>
        </p:nvSpPr>
        <p:spPr>
          <a:xfrm>
            <a:off x="2428606" y="3409841"/>
            <a:ext cx="1810459" cy="12575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2a) Generate metadata</a:t>
            </a: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  <p:cxnSp>
        <p:nvCxnSpPr>
          <p:cNvPr id="280" name="Google Shape;280;p2"/>
          <p:cNvCxnSpPr>
            <a:cxnSpLocks/>
            <a:endCxn id="289" idx="1"/>
          </p:cNvCxnSpPr>
          <p:nvPr/>
        </p:nvCxnSpPr>
        <p:spPr>
          <a:xfrm>
            <a:off x="2008193" y="4363810"/>
            <a:ext cx="583280" cy="365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2"/>
          <p:cNvCxnSpPr>
            <a:cxnSpLocks/>
            <a:endCxn id="252" idx="2"/>
          </p:cNvCxnSpPr>
          <p:nvPr/>
        </p:nvCxnSpPr>
        <p:spPr>
          <a:xfrm flipV="1">
            <a:off x="10179025" y="6157279"/>
            <a:ext cx="0" cy="32887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2"/>
          <p:cNvCxnSpPr>
            <a:cxnSpLocks/>
            <a:endCxn id="287" idx="2"/>
          </p:cNvCxnSpPr>
          <p:nvPr/>
        </p:nvCxnSpPr>
        <p:spPr>
          <a:xfrm rot="10800000">
            <a:off x="1456501" y="6019775"/>
            <a:ext cx="8722524" cy="46638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2"/>
          <p:cNvSpPr/>
          <p:nvPr/>
        </p:nvSpPr>
        <p:spPr>
          <a:xfrm>
            <a:off x="975473" y="86021"/>
            <a:ext cx="5704329" cy="14265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1) User initiates a query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285" name="Google Shape;285;p2"/>
          <p:cNvCxnSpPr>
            <a:cxnSpLocks/>
          </p:cNvCxnSpPr>
          <p:nvPr/>
        </p:nvCxnSpPr>
        <p:spPr>
          <a:xfrm rot="10800000" flipV="1">
            <a:off x="631204" y="4585677"/>
            <a:ext cx="2652799" cy="329486"/>
          </a:xfrm>
          <a:prstGeom prst="bentConnector3">
            <a:avLst>
              <a:gd name="adj1" fmla="val 39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2"/>
          <p:cNvCxnSpPr>
            <a:cxnSpLocks/>
            <a:endCxn id="287" idx="1"/>
          </p:cNvCxnSpPr>
          <p:nvPr/>
        </p:nvCxnSpPr>
        <p:spPr>
          <a:xfrm>
            <a:off x="631203" y="5898446"/>
            <a:ext cx="43403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8" name="Google Shape;288;p2"/>
          <p:cNvSpPr/>
          <p:nvPr/>
        </p:nvSpPr>
        <p:spPr>
          <a:xfrm>
            <a:off x="548405" y="4152045"/>
            <a:ext cx="1448646" cy="42474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 chunked by page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2591473" y="4150361"/>
            <a:ext cx="1479534" cy="43421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 chunked by page with metadata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5730517" y="5777117"/>
            <a:ext cx="2198880" cy="26318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representations of new chunks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1065238" y="5777117"/>
            <a:ext cx="782526" cy="2426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chunks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"/>
          <p:cNvCxnSpPr>
            <a:cxnSpLocks/>
            <a:stCxn id="287" idx="3"/>
            <a:endCxn id="270" idx="1"/>
          </p:cNvCxnSpPr>
          <p:nvPr/>
        </p:nvCxnSpPr>
        <p:spPr>
          <a:xfrm>
            <a:off x="1847764" y="5898446"/>
            <a:ext cx="436411" cy="782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B0CD7A-CA69-BE43-9A39-B343A03B84F6}"/>
              </a:ext>
            </a:extLst>
          </p:cNvPr>
          <p:cNvSpPr txBox="1"/>
          <p:nvPr/>
        </p:nvSpPr>
        <p:spPr>
          <a:xfrm>
            <a:off x="3419064" y="6525758"/>
            <a:ext cx="4900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Chunks relating to a document already existing in the knowledge base are excluded</a:t>
            </a:r>
          </a:p>
        </p:txBody>
      </p:sp>
      <p:sp>
        <p:nvSpPr>
          <p:cNvPr id="58" name="Google Shape;289;p2">
            <a:extLst>
              <a:ext uri="{FF2B5EF4-FFF2-40B4-BE49-F238E27FC236}">
                <a16:creationId xmlns:a16="http://schemas.microsoft.com/office/drawing/2014/main" id="{4C7C9107-FFE2-0A43-B7BE-05F4CB028CE3}"/>
              </a:ext>
            </a:extLst>
          </p:cNvPr>
          <p:cNvSpPr/>
          <p:nvPr/>
        </p:nvSpPr>
        <p:spPr>
          <a:xfrm>
            <a:off x="7483985" y="3742692"/>
            <a:ext cx="2076906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representation of user query</a:t>
            </a:r>
            <a:endParaRPr lang="en-US" dirty="0"/>
          </a:p>
        </p:txBody>
      </p:sp>
      <p:sp>
        <p:nvSpPr>
          <p:cNvPr id="59" name="Google Shape;289;p2">
            <a:extLst>
              <a:ext uri="{FF2B5EF4-FFF2-40B4-BE49-F238E27FC236}">
                <a16:creationId xmlns:a16="http://schemas.microsoft.com/office/drawing/2014/main" id="{2A5ECDB7-C27C-094E-A653-8092ACD7B726}"/>
              </a:ext>
            </a:extLst>
          </p:cNvPr>
          <p:cNvSpPr/>
          <p:nvPr/>
        </p:nvSpPr>
        <p:spPr>
          <a:xfrm>
            <a:off x="9962193" y="3737769"/>
            <a:ext cx="1680928" cy="26054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000"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and top </a:t>
            </a:r>
            <a:r>
              <a:rPr lang="en-US" sz="1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lang="en-US" dirty="0"/>
          </a:p>
        </p:txBody>
      </p:sp>
      <p:sp>
        <p:nvSpPr>
          <p:cNvPr id="61" name="Google Shape;289;p2">
            <a:extLst>
              <a:ext uri="{FF2B5EF4-FFF2-40B4-BE49-F238E27FC236}">
                <a16:creationId xmlns:a16="http://schemas.microsoft.com/office/drawing/2014/main" id="{044F85E2-66DC-F24C-A2E5-28FA2F8B48CC}"/>
              </a:ext>
            </a:extLst>
          </p:cNvPr>
          <p:cNvSpPr/>
          <p:nvPr/>
        </p:nvSpPr>
        <p:spPr>
          <a:xfrm>
            <a:off x="10217821" y="756483"/>
            <a:ext cx="723469" cy="2749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lang="en-US" sz="1200" dirty="0"/>
          </a:p>
        </p:txBody>
      </p:sp>
      <p:sp>
        <p:nvSpPr>
          <p:cNvPr id="62" name="Google Shape;289;p2">
            <a:extLst>
              <a:ext uri="{FF2B5EF4-FFF2-40B4-BE49-F238E27FC236}">
                <a16:creationId xmlns:a16="http://schemas.microsoft.com/office/drawing/2014/main" id="{E8004792-C5DD-DE4C-A091-AF1C75841484}"/>
              </a:ext>
            </a:extLst>
          </p:cNvPr>
          <p:cNvSpPr/>
          <p:nvPr/>
        </p:nvSpPr>
        <p:spPr>
          <a:xfrm>
            <a:off x="7355117" y="755067"/>
            <a:ext cx="900751" cy="27779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2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lang="en-US" dirty="0"/>
          </a:p>
          <a:p>
            <a:pPr lvl="0" algn="ctr">
              <a:buSzPts val="1200"/>
            </a:pPr>
            <a:endParaRPr lang="en-US" sz="12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9742A1D-1BE7-DC49-99BF-58A1301A4FE8}"/>
              </a:ext>
            </a:extLst>
          </p:cNvPr>
          <p:cNvCxnSpPr>
            <a:cxnSpLocks/>
          </p:cNvCxnSpPr>
          <p:nvPr/>
        </p:nvCxnSpPr>
        <p:spPr>
          <a:xfrm>
            <a:off x="631203" y="4915161"/>
            <a:ext cx="1" cy="9832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B9C4FF63-4E55-4A45-B800-C4183EA6C5CA}"/>
              </a:ext>
            </a:extLst>
          </p:cNvPr>
          <p:cNvCxnSpPr>
            <a:cxnSpLocks/>
          </p:cNvCxnSpPr>
          <p:nvPr/>
        </p:nvCxnSpPr>
        <p:spPr>
          <a:xfrm rot="5400000">
            <a:off x="-1050249" y="2140428"/>
            <a:ext cx="3459927" cy="985610"/>
          </a:xfrm>
          <a:prstGeom prst="bentConnector3">
            <a:avLst>
              <a:gd name="adj1" fmla="val -48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1D14028-09D5-6E4A-B472-D901A0978B9D}"/>
              </a:ext>
            </a:extLst>
          </p:cNvPr>
          <p:cNvCxnSpPr>
            <a:cxnSpLocks/>
            <a:endCxn id="288" idx="1"/>
          </p:cNvCxnSpPr>
          <p:nvPr/>
        </p:nvCxnSpPr>
        <p:spPr>
          <a:xfrm>
            <a:off x="186909" y="4364417"/>
            <a:ext cx="36149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428</Words>
  <Application>Microsoft Macintosh PowerPoint</Application>
  <PresentationFormat>Widescreen</PresentationFormat>
  <Paragraphs>127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papir</dc:creator>
  <cp:lastModifiedBy>jonathan papir</cp:lastModifiedBy>
  <cp:revision>39</cp:revision>
  <cp:lastPrinted>2023-11-12T03:48:07Z</cp:lastPrinted>
  <dcterms:created xsi:type="dcterms:W3CDTF">2023-10-02T02:36:26Z</dcterms:created>
  <dcterms:modified xsi:type="dcterms:W3CDTF">2023-11-12T04:03:05Z</dcterms:modified>
</cp:coreProperties>
</file>