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bject Sans" charset="1" panose="00000300000000000000"/>
      <p:regular r:id="rId17"/>
    </p:embeddedFont>
    <p:embeddedFont>
      <p:font typeface="Object Sans Bold" charset="1" panose="000003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2003" y="3222966"/>
            <a:ext cx="16042779" cy="117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0"/>
              </a:lnSpc>
            </a:pPr>
            <a:r>
              <a:rPr lang="en-US" sz="10455" spc="-836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28805" y="4582880"/>
            <a:ext cx="16165977" cy="2027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36"/>
              </a:lnSpc>
            </a:pPr>
            <a:r>
              <a:rPr lang="en-US" b="true" sz="18099" spc="-1447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SCIENCE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261625" y="6768548"/>
            <a:ext cx="5900337" cy="1819600"/>
            <a:chOff x="0" y="0"/>
            <a:chExt cx="7867116" cy="24261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051906"/>
              <a:ext cx="7867116" cy="3742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699">
                  <a:solidFill>
                    <a:srgbClr val="292B2D"/>
                  </a:solidFill>
                  <a:latin typeface="Object Sans"/>
                  <a:ea typeface="Object Sans"/>
                  <a:cs typeface="Object Sans"/>
                  <a:sym typeface="Object Sans"/>
                </a:rPr>
                <a:t>FARA FIROZA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30552"/>
              <a:ext cx="7867116" cy="35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en-US" sz="1800" b="true">
                  <a:solidFill>
                    <a:srgbClr val="292B2D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By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7867116" cy="857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292B2D"/>
                  </a:solidFill>
                  <a:latin typeface="Object Sans"/>
                  <a:ea typeface="Object Sans"/>
                  <a:cs typeface="Object Sans"/>
                  <a:sym typeface="Object Sans"/>
                </a:rPr>
                <a:t>Klasifikasi Iris Dataset menggunakan Algoritma Support Vector Machine (SVM)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300908" y="1028700"/>
            <a:ext cx="0" cy="8374337"/>
          </a:xfrm>
          <a:prstGeom prst="line">
            <a:avLst/>
          </a:prstGeom>
          <a:ln cap="flat" w="38100">
            <a:solidFill>
              <a:srgbClr val="292B2D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" id="3"/>
          <p:cNvGrpSpPr/>
          <p:nvPr/>
        </p:nvGrpSpPr>
        <p:grpSpPr>
          <a:xfrm rot="0">
            <a:off x="12136141" y="1028700"/>
            <a:ext cx="329533" cy="32953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136141" y="3383273"/>
            <a:ext cx="329533" cy="3295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136141" y="5737847"/>
            <a:ext cx="329533" cy="32953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36141" y="7784163"/>
            <a:ext cx="329533" cy="32953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6098" y="2819081"/>
            <a:ext cx="10659967" cy="2640027"/>
          </a:xfrm>
          <a:custGeom>
            <a:avLst/>
            <a:gdLst/>
            <a:ahLst/>
            <a:cxnLst/>
            <a:rect r="r" b="b" t="t" l="l"/>
            <a:pathLst>
              <a:path h="2640027" w="10659967">
                <a:moveTo>
                  <a:pt x="0" y="0"/>
                </a:moveTo>
                <a:lnTo>
                  <a:pt x="10659968" y="0"/>
                </a:lnTo>
                <a:lnTo>
                  <a:pt x="10659968" y="2640027"/>
                </a:lnTo>
                <a:lnTo>
                  <a:pt x="0" y="2640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649" r="-7224" b="-40573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734374" y="5459108"/>
            <a:ext cx="6943415" cy="4306878"/>
          </a:xfrm>
          <a:custGeom>
            <a:avLst/>
            <a:gdLst/>
            <a:ahLst/>
            <a:cxnLst/>
            <a:rect r="r" b="b" t="t" l="l"/>
            <a:pathLst>
              <a:path h="4306878" w="6943415">
                <a:moveTo>
                  <a:pt x="0" y="0"/>
                </a:moveTo>
                <a:lnTo>
                  <a:pt x="6943416" y="0"/>
                </a:lnTo>
                <a:lnTo>
                  <a:pt x="6943416" y="4306877"/>
                </a:lnTo>
                <a:lnTo>
                  <a:pt x="0" y="4306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804" t="-43265" r="-3791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918716" y="1819591"/>
            <a:ext cx="4340584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Scatterplot menunjukkan hasil klasifikasi dataset Iris menggunakan algoritma SVM.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18716" y="4303540"/>
            <a:ext cx="4340584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Setiap titik mewakili sampel bunga pada data uji.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18716" y="6658113"/>
            <a:ext cx="4340584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Warna menunjukkan kelas bunga (Setosa, Versicolor, Virginica).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918716" y="8209562"/>
            <a:ext cx="4340584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Sumbu X dan Y merepresentasikan fitur utama dataset, seperti panjang dan lebar sepal.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1162050"/>
            <a:ext cx="6943415" cy="118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VISUALISASI HASIL KLASIFIKASI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19225"/>
            <a:ext cx="10286272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99"/>
              </a:lnSpc>
            </a:pPr>
            <a:r>
              <a:rPr lang="en-US" sz="6399" spc="-511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KESIMPULAN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99294"/>
            <a:ext cx="14406251" cy="309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8622" indent="-364311" lvl="1">
              <a:lnSpc>
                <a:spcPts val="4049"/>
              </a:lnSpc>
              <a:buFont typeface="Arial"/>
              <a:buChar char="•"/>
            </a:pPr>
            <a:r>
              <a:rPr lang="en-US" sz="3374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Model SVM dengan kernel linear berhasil mengklasifikasikan data Iris dengan akurasi tinggi</a:t>
            </a:r>
          </a:p>
          <a:p>
            <a:pPr algn="just" marL="728622" indent="-364311" lvl="1">
              <a:lnSpc>
                <a:spcPts val="4049"/>
              </a:lnSpc>
              <a:buFont typeface="Arial"/>
              <a:buChar char="•"/>
            </a:pPr>
            <a:r>
              <a:rPr lang="en-US" sz="3374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Hasil klasifikasi menunjukkan pemisahan yang jelas antara spesies bunga iris.</a:t>
            </a:r>
          </a:p>
          <a:p>
            <a:pPr algn="just" marL="728622" indent="-364311" lvl="1">
              <a:lnSpc>
                <a:spcPts val="4049"/>
              </a:lnSpc>
              <a:buFont typeface="Arial"/>
              <a:buChar char="•"/>
            </a:pPr>
            <a:r>
              <a:rPr lang="en-US" sz="3374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Proyek ini dapat diperluas dengan mencoba kernel SVM lainnya atau algoritma lain untuk membandingkan performanya.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18360" y="8599086"/>
            <a:ext cx="7881880" cy="6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4"/>
              </a:lnSpc>
            </a:pPr>
            <a:r>
              <a:rPr lang="en-US" sz="4904" spc="-392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Terima kasih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88897"/>
            <a:ext cx="5185540" cy="6333484"/>
          </a:xfrm>
          <a:custGeom>
            <a:avLst/>
            <a:gdLst/>
            <a:ahLst/>
            <a:cxnLst/>
            <a:rect r="r" b="b" t="t" l="l"/>
            <a:pathLst>
              <a:path h="6333484" w="5185540">
                <a:moveTo>
                  <a:pt x="0" y="0"/>
                </a:moveTo>
                <a:lnTo>
                  <a:pt x="5185540" y="0"/>
                </a:lnTo>
                <a:lnTo>
                  <a:pt x="5185540" y="6333484"/>
                </a:lnTo>
                <a:lnTo>
                  <a:pt x="0" y="6333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6943415" cy="61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DESKRIPSI PROYEK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954" y="4425949"/>
            <a:ext cx="11104372" cy="297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45"/>
              </a:lnSpc>
            </a:pPr>
            <a:r>
              <a:rPr lang="en-US" sz="338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Proyek ini bertujuan untuk mengklasifikasikan spesies bunga iris berdasarkan fitur-fiturnya (seperti panjang dan lebar sepal/petals). Saya menggunakan dataset Iris dan algoritma SVM untuk memodelkan dan menguji akurasi model.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0199" y="4764889"/>
            <a:ext cx="11927602" cy="3476445"/>
          </a:xfrm>
          <a:custGeom>
            <a:avLst/>
            <a:gdLst/>
            <a:ahLst/>
            <a:cxnLst/>
            <a:rect r="r" b="b" t="t" l="l"/>
            <a:pathLst>
              <a:path h="3476445" w="11927602">
                <a:moveTo>
                  <a:pt x="0" y="0"/>
                </a:moveTo>
                <a:lnTo>
                  <a:pt x="11927602" y="0"/>
                </a:lnTo>
                <a:lnTo>
                  <a:pt x="11927602" y="3476444"/>
                </a:lnTo>
                <a:lnTo>
                  <a:pt x="0" y="3476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06" t="-104428" r="-36594" b="-2022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8437197" cy="61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IMPORT LIBRARY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0205" y="2796956"/>
            <a:ext cx="12129142" cy="89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8"/>
              </a:lnSpc>
            </a:pPr>
            <a:r>
              <a:rPr lang="en-US" sz="2563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Untuk memulai proyek ini, beberapa pustaka penting diimpor untuk pengolahan data, pelatihan model, dan evaluasi hasil.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7462" y="2228858"/>
            <a:ext cx="7277697" cy="3063283"/>
          </a:xfrm>
          <a:custGeom>
            <a:avLst/>
            <a:gdLst/>
            <a:ahLst/>
            <a:cxnLst/>
            <a:rect r="r" b="b" t="t" l="l"/>
            <a:pathLst>
              <a:path h="3063283" w="7277697">
                <a:moveTo>
                  <a:pt x="0" y="0"/>
                </a:moveTo>
                <a:lnTo>
                  <a:pt x="7277696" y="0"/>
                </a:lnTo>
                <a:lnTo>
                  <a:pt x="7277696" y="3063283"/>
                </a:lnTo>
                <a:lnTo>
                  <a:pt x="0" y="306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881" t="-112816" r="-87155" b="-760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7462" y="5739825"/>
            <a:ext cx="8239673" cy="3822392"/>
          </a:xfrm>
          <a:custGeom>
            <a:avLst/>
            <a:gdLst/>
            <a:ahLst/>
            <a:cxnLst/>
            <a:rect r="r" b="b" t="t" l="l"/>
            <a:pathLst>
              <a:path h="3822392" w="8239673">
                <a:moveTo>
                  <a:pt x="0" y="0"/>
                </a:moveTo>
                <a:lnTo>
                  <a:pt x="8239673" y="0"/>
                </a:lnTo>
                <a:lnTo>
                  <a:pt x="8239673" y="3822392"/>
                </a:lnTo>
                <a:lnTo>
                  <a:pt x="0" y="3822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763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62050"/>
            <a:ext cx="8437197" cy="61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LOAD 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24838" y="2614056"/>
            <a:ext cx="7710653" cy="490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2"/>
              </a:lnSpc>
            </a:pPr>
            <a:r>
              <a:rPr lang="en-US" sz="3501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Dataset Iris dimuat menggunakan pustaka sklearn.datasets. Dataset ini memiliki 150 sampel bunga iris dengan 4 fitur (panjang sepal, lebar sepal, panjang petal, lebar petal) dan label target (spesies iris), namun disini saya hanya memggunakan 10 sampel. 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01639" y="4816731"/>
            <a:ext cx="8740572" cy="4441569"/>
          </a:xfrm>
          <a:custGeom>
            <a:avLst/>
            <a:gdLst/>
            <a:ahLst/>
            <a:cxnLst/>
            <a:rect r="r" b="b" t="t" l="l"/>
            <a:pathLst>
              <a:path h="4441569" w="8740572">
                <a:moveTo>
                  <a:pt x="0" y="0"/>
                </a:moveTo>
                <a:lnTo>
                  <a:pt x="8740571" y="0"/>
                </a:lnTo>
                <a:lnTo>
                  <a:pt x="8740571" y="4441569"/>
                </a:lnTo>
                <a:lnTo>
                  <a:pt x="0" y="444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154" r="-64674" b="-3327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8437197" cy="61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NULL 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36537"/>
            <a:ext cx="10686735" cy="1248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0"/>
              </a:lnSpc>
            </a:pPr>
            <a:r>
              <a:rPr lang="en-US" sz="237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Memeriksa apakah ada data yang hilang (null) dalam dataset.Jika ada nilai yang hilang, kita akan menangani data tersebut dengan metode yang sesuai (misalnya imputasi atau penghapusan).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8884" y="4835390"/>
            <a:ext cx="14002462" cy="4608292"/>
          </a:xfrm>
          <a:custGeom>
            <a:avLst/>
            <a:gdLst/>
            <a:ahLst/>
            <a:cxnLst/>
            <a:rect r="r" b="b" t="t" l="l"/>
            <a:pathLst>
              <a:path h="4608292" w="14002462">
                <a:moveTo>
                  <a:pt x="0" y="0"/>
                </a:moveTo>
                <a:lnTo>
                  <a:pt x="14002462" y="0"/>
                </a:lnTo>
                <a:lnTo>
                  <a:pt x="14002462" y="4608291"/>
                </a:lnTo>
                <a:lnTo>
                  <a:pt x="0" y="4608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46" t="-27457" r="-8424" b="-2745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8437197" cy="61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PREPROCESSING 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71373"/>
            <a:ext cx="8512684" cy="86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3"/>
              </a:lnSpc>
            </a:pPr>
            <a:r>
              <a:rPr lang="en-US" sz="2886" spc="-144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Menyiapkan data untuk pemodelan dengan memisahkan fitur (X) dan target (y).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7723" y="5060026"/>
            <a:ext cx="9983574" cy="2959605"/>
          </a:xfrm>
          <a:custGeom>
            <a:avLst/>
            <a:gdLst/>
            <a:ahLst/>
            <a:cxnLst/>
            <a:rect r="r" b="b" t="t" l="l"/>
            <a:pathLst>
              <a:path h="2959605" w="9983574">
                <a:moveTo>
                  <a:pt x="0" y="0"/>
                </a:moveTo>
                <a:lnTo>
                  <a:pt x="9983574" y="0"/>
                </a:lnTo>
                <a:lnTo>
                  <a:pt x="9983574" y="2959605"/>
                </a:lnTo>
                <a:lnTo>
                  <a:pt x="0" y="2959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5441" r="-53312" b="-685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8115300" cy="61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SPLITTING 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71626" y="1501670"/>
            <a:ext cx="282593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F6F4F1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$400k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71626" y="2344717"/>
            <a:ext cx="282593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6F4F1"/>
                </a:solidFill>
                <a:latin typeface="Object Sans"/>
                <a:ea typeface="Object Sans"/>
                <a:cs typeface="Object Sans"/>
                <a:sym typeface="Object Sans"/>
              </a:rPr>
              <a:t>Initial Investment Required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68327" y="1501670"/>
            <a:ext cx="282593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 b="true">
                <a:solidFill>
                  <a:srgbClr val="F6F4F1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16 months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68327" y="2344717"/>
            <a:ext cx="282593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6F4F1"/>
                </a:solidFill>
                <a:latin typeface="Object Sans"/>
                <a:ea typeface="Object Sans"/>
                <a:cs typeface="Object Sans"/>
                <a:sym typeface="Object Sans"/>
              </a:rPr>
              <a:t>Breakeven 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6F4F1"/>
                </a:solidFill>
                <a:latin typeface="Object Sans"/>
                <a:ea typeface="Object Sans"/>
                <a:cs typeface="Object Sans"/>
                <a:sym typeface="Object Sans"/>
              </a:rPr>
              <a:t>Point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8160" y="4761096"/>
            <a:ext cx="439672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6F4F1"/>
                </a:solidFill>
                <a:latin typeface="Object Sans"/>
                <a:ea typeface="Object Sans"/>
                <a:cs typeface="Object Sans"/>
                <a:sym typeface="Object Sans"/>
              </a:rPr>
              <a:t>Membership Fees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79227" y="8435880"/>
            <a:ext cx="265210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F6F4F1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10%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78160" y="8576461"/>
            <a:ext cx="439672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6F4F1"/>
                </a:solidFill>
                <a:latin typeface="Object Sans"/>
                <a:ea typeface="Object Sans"/>
                <a:cs typeface="Object Sans"/>
                <a:sym typeface="Object Sans"/>
              </a:rPr>
              <a:t>Workshops &amp; events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4494" y="2961727"/>
            <a:ext cx="8512684" cy="1298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3"/>
              </a:lnSpc>
            </a:pPr>
            <a:r>
              <a:rPr lang="en-US" sz="2886" spc="-144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Memisahkan dataset menjadi data latih dan data uji. Data latih digunakan untuk melatih model, dan data uji digunakan untuk mengevaluasi akurasi model.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4099" y="5143500"/>
            <a:ext cx="8534529" cy="4114800"/>
          </a:xfrm>
          <a:custGeom>
            <a:avLst/>
            <a:gdLst/>
            <a:ahLst/>
            <a:cxnLst/>
            <a:rect r="r" b="b" t="t" l="l"/>
            <a:pathLst>
              <a:path h="4114800" w="8534529">
                <a:moveTo>
                  <a:pt x="0" y="0"/>
                </a:moveTo>
                <a:lnTo>
                  <a:pt x="8534529" y="0"/>
                </a:lnTo>
                <a:lnTo>
                  <a:pt x="85345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1" t="-40388" r="-63205" b="-1337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6943415" cy="61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MODELING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59253"/>
            <a:ext cx="8115300" cy="139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6"/>
              </a:lnSpc>
            </a:pPr>
            <a:r>
              <a:rPr lang="en-US" sz="266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Membangun model menggunakan Support Vector Machine (SVM) dengan kernel linear.</a:t>
            </a:r>
          </a:p>
          <a:p>
            <a:pPr algn="just">
              <a:lnSpc>
                <a:spcPts val="3736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60813" y="1781174"/>
            <a:ext cx="7598487" cy="3400246"/>
          </a:xfrm>
          <a:custGeom>
            <a:avLst/>
            <a:gdLst/>
            <a:ahLst/>
            <a:cxnLst/>
            <a:rect r="r" b="b" t="t" l="l"/>
            <a:pathLst>
              <a:path h="3400246" w="7598487">
                <a:moveTo>
                  <a:pt x="0" y="0"/>
                </a:moveTo>
                <a:lnTo>
                  <a:pt x="7598487" y="0"/>
                </a:lnTo>
                <a:lnTo>
                  <a:pt x="7598487" y="3400245"/>
                </a:lnTo>
                <a:lnTo>
                  <a:pt x="0" y="340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98" t="-100000" r="-9498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60813" y="5570135"/>
            <a:ext cx="7598487" cy="3216854"/>
          </a:xfrm>
          <a:custGeom>
            <a:avLst/>
            <a:gdLst/>
            <a:ahLst/>
            <a:cxnLst/>
            <a:rect r="r" b="b" t="t" l="l"/>
            <a:pathLst>
              <a:path h="3216854" w="7598487">
                <a:moveTo>
                  <a:pt x="0" y="0"/>
                </a:moveTo>
                <a:lnTo>
                  <a:pt x="7598487" y="0"/>
                </a:lnTo>
                <a:lnTo>
                  <a:pt x="7598487" y="3216854"/>
                </a:lnTo>
                <a:lnTo>
                  <a:pt x="0" y="3216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8969" r="-4873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62050"/>
            <a:ext cx="6943415" cy="61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MODEL AKURASI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07233"/>
            <a:ext cx="7972115" cy="310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6946" indent="-31847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Mengevaluasi model dengan menghitung akurasi menggunakan data uji.</a:t>
            </a:r>
          </a:p>
          <a:p>
            <a:pPr algn="just" marL="636946" indent="-318473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Akurasi model menunjukkan seberapa baik model dapat mengklasifikasikan data uji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57649" y="6816612"/>
            <a:ext cx="381841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F6F4F1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75%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DAGXlj8Cwn8</dc:identifier>
  <dcterms:modified xsi:type="dcterms:W3CDTF">2011-08-01T06:04:30Z</dcterms:modified>
  <cp:revision>1</cp:revision>
  <dc:title>Brown and Ash Grey Simple Bold Startup Business Case Presentation</dc:title>
</cp:coreProperties>
</file>