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6" r:id="rId1"/>
  </p:sldMasterIdLst>
  <p:notesMasterIdLst>
    <p:notesMasterId r:id="rId16"/>
  </p:notesMasterIdLst>
  <p:sldIdLst>
    <p:sldId id="256" r:id="rId2"/>
    <p:sldId id="257" r:id="rId3"/>
    <p:sldId id="267" r:id="rId4"/>
    <p:sldId id="259" r:id="rId5"/>
    <p:sldId id="277" r:id="rId6"/>
    <p:sldId id="275" r:id="rId7"/>
    <p:sldId id="276" r:id="rId8"/>
    <p:sldId id="269" r:id="rId9"/>
    <p:sldId id="271" r:id="rId10"/>
    <p:sldId id="272" r:id="rId11"/>
    <p:sldId id="261" r:id="rId12"/>
    <p:sldId id="273" r:id="rId13"/>
    <p:sldId id="263" r:id="rId14"/>
    <p:sldId id="264" r:id="rId15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7"/>
      <p:bold r:id="rId18"/>
      <p:italic r:id="rId19"/>
    </p:embeddedFont>
    <p:embeddedFont>
      <p:font typeface="Segoe UI Black" panose="020B0A02040204020203" pitchFamily="34" charset="0"/>
      <p:bold r:id="rId20"/>
      <p:boldItalic r:id="rId21"/>
    </p:embeddedFont>
    <p:embeddedFont>
      <p:font typeface="Century" panose="02040604050505020304" pitchFamily="18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912"/>
    <a:srgbClr val="3366CC"/>
    <a:srgbClr val="EFDDC7"/>
    <a:srgbClr val="E6C8A4"/>
    <a:srgbClr val="DEBC9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35" autoAdjust="0"/>
  </p:normalViewPr>
  <p:slideViewPr>
    <p:cSldViewPr snapToGrid="0">
      <p:cViewPr varScale="1">
        <p:scale>
          <a:sx n="136" d="100"/>
          <a:sy n="136" d="100"/>
        </p:scale>
        <p:origin x="8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Brasil é um "fenômeno" de consumo no mercado de aplicativos graças à expansão global do sistema operacional </a:t>
            </a:r>
            <a:r>
              <a:rPr lang="pt-BR" dirty="0" err="1"/>
              <a:t>Android</a:t>
            </a:r>
            <a:r>
              <a:rPr lang="pt-BR" dirty="0"/>
              <a:t>, utilizado em 93% dos smartphones do país, disseram fontes do Google à Agência Efe. O diretor internacional do Google Play, Mark Bennett, declarou que o Brasil é um dos principais mercados da loja de aplicativos da empresa californiana.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>
                <a:latin typeface="+mn-lt"/>
                <a:ea typeface="Arial"/>
                <a:cs typeface="Arial"/>
                <a:sym typeface="Arial"/>
              </a:rPr>
              <a:t>A falta de clareza e a dificuldade no preparo das receitas ainda existentes.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>
                <a:latin typeface="+mn-lt"/>
                <a:ea typeface="Arial"/>
                <a:cs typeface="Arial"/>
                <a:sym typeface="Arial"/>
              </a:rPr>
              <a:t>A falta de clareza e a dificuldade no preparo das receitas ainda existentes.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08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>
                <a:latin typeface="+mn-lt"/>
                <a:ea typeface="Arial"/>
                <a:cs typeface="Arial"/>
                <a:sym typeface="Arial"/>
              </a:rPr>
              <a:t>Um sistema que tem como foco a interatividade, auxiliando os cozinheiros durante o preparo, na publicação, compartilhamento e na busca de receitas.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Uma busca de receitas mais inteligente;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Uma despensa que armazena os ingredientes que você possui;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Sugestões de receitas com os ingredientes armazenados na despensa;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 preparo interativo  simulando um tutorial, possuindo cronômetros e dicas;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Conversor de medidas;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Lista de compras vinculada com receitas;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Padronização de receitas criadas pelos cozinheiros.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lang="pt-BR" sz="1100" dirty="0">
              <a:latin typeface="+mn-lt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Wildfly 9 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Hibernet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Mysql</a:t>
            </a:r>
            <a:r>
              <a:rPr lang="pt-BR" baseline="0" dirty="0"/>
              <a:t> workbench</a:t>
            </a:r>
          </a:p>
          <a:p>
            <a:pPr lvl="0">
              <a:spcBef>
                <a:spcPts val="0"/>
              </a:spcBef>
              <a:buNone/>
            </a:pPr>
            <a:r>
              <a:rPr lang="pt-BR" baseline="0" dirty="0"/>
              <a:t>Netbeans</a:t>
            </a:r>
          </a:p>
          <a:p>
            <a:pPr lvl="0">
              <a:spcBef>
                <a:spcPts val="0"/>
              </a:spcBef>
              <a:buNone/>
            </a:pPr>
            <a:r>
              <a:rPr lang="pt-BR" baseline="0" dirty="0"/>
              <a:t>Visual studio code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599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122262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636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86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437716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851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41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897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013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395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7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372894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397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373380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03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901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189765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997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124665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36636D-D922-432D-A958-524484B5923D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287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338967" y="1353969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Let’s Cook</a:t>
            </a:r>
          </a:p>
          <a:p>
            <a:pPr lvl="0" algn="l">
              <a:spcBef>
                <a:spcPts val="0"/>
              </a:spcBef>
              <a:buNone/>
            </a:pPr>
            <a:br>
              <a:rPr lang="pt-BR" sz="2400" dirty="0">
                <a:latin typeface="Century" panose="02040604050505020304" pitchFamily="18" charset="0"/>
              </a:rPr>
            </a:br>
            <a:r>
              <a:rPr lang="pt-BR" sz="2400" dirty="0">
                <a:latin typeface="Century" panose="02040604050505020304" pitchFamily="18" charset="0"/>
              </a:rPr>
              <a:t>	   Inovação Tecnológica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238187" y="2679819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Marcelo Rivera;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Rodrigo Rivera;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Henrique Merlin;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Fabio Silva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07" y="1408035"/>
            <a:ext cx="968130" cy="9681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6" y="684068"/>
            <a:ext cx="8486773" cy="977900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Em alguns sites as receitas são exibidas em grandes listas, você costuma se perder durante a execução da mesma?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1928667"/>
            <a:ext cx="2867023" cy="27418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11" name="Oval 10"/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3366CC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C3912"/>
          </a:solidFill>
          <a:ln>
            <a:solidFill>
              <a:srgbClr val="DC39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90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877438" y="1809344"/>
            <a:ext cx="5389123" cy="10894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59922" y="1784050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6000" dirty="0">
                <a:latin typeface="Century" panose="02040604050505020304" pitchFamily="18" charset="0"/>
              </a:rPr>
              <a:t>SOLUÇÃO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895350" y="805550"/>
            <a:ext cx="7422000" cy="2911200"/>
          </a:xfrm>
          <a:prstGeom prst="rect">
            <a:avLst/>
          </a:prstGeom>
        </p:spPr>
        <p:txBody>
          <a:bodyPr/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entury" panose="02040604050505020304" pitchFamily="18" charset="0"/>
              </a:rPr>
              <a:t>Receitas padronizadas.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Preparo interativo, que auxilia o cozinheiro.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Padronização de medidas.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Módulo de despensa vínculado as receitas.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Sugestões inteligentes, baseadas nas avaliações e categorias.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Lista de compras vínculada aos ingredientes.</a:t>
            </a:r>
          </a:p>
          <a:p>
            <a:pPr marL="0" indent="0">
              <a:buNone/>
            </a:pPr>
            <a:endParaRPr lang="pt-BR" sz="2400" dirty="0">
              <a:latin typeface="Century" panose="020406040505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668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297501" y="653450"/>
            <a:ext cx="6572870" cy="9141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62530" y="659683"/>
            <a:ext cx="7038900" cy="71846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400" dirty="0">
                <a:latin typeface="Century" panose="02040604050505020304" pitchFamily="18" charset="0"/>
              </a:rPr>
              <a:t>Tecnologias Utilizadas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8" y="1892649"/>
            <a:ext cx="7897829" cy="21372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485900" y="1570600"/>
            <a:ext cx="6211389" cy="160506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79517" y="1570601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4800" dirty="0">
                <a:latin typeface="Century" panose="02040604050505020304" pitchFamily="18" charset="0"/>
              </a:rPr>
              <a:t>DEMONSTRAÇÃO </a:t>
            </a:r>
          </a:p>
          <a:p>
            <a:r>
              <a:rPr lang="pt-BR" sz="4800" dirty="0">
                <a:latin typeface="Century" panose="02040604050505020304" pitchFamily="18" charset="0"/>
              </a:rPr>
              <a:t>DO SISTEMA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1926072" y="1935804"/>
            <a:ext cx="5389123" cy="10116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76182" y="1825750"/>
            <a:ext cx="8404698" cy="1520567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lvl="0"/>
            <a:r>
              <a:rPr lang="pt-BR" sz="6000" dirty="0">
                <a:latin typeface="Century" panose="02040604050505020304" pitchFamily="18" charset="0"/>
                <a:ea typeface="Arial"/>
                <a:cs typeface="Arial"/>
                <a:sym typeface="Arial"/>
              </a:rPr>
              <a:t>MERCADO</a:t>
            </a:r>
            <a:endParaRPr lang="pt-BR" sz="6600" dirty="0">
              <a:latin typeface="Century" panose="02040604050505020304" pitchFamily="18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com Único Canto Aparado 18"/>
          <p:cNvSpPr/>
          <p:nvPr/>
        </p:nvSpPr>
        <p:spPr>
          <a:xfrm>
            <a:off x="7093028" y="387966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com Único Canto Aparado 15"/>
          <p:cNvSpPr/>
          <p:nvPr/>
        </p:nvSpPr>
        <p:spPr>
          <a:xfrm>
            <a:off x="933334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9" y="1375566"/>
            <a:ext cx="8257832" cy="22528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33334" y="3779031"/>
            <a:ext cx="1157592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4.4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093028" y="3838736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14.6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13" name="Arredondar Retângulo em um Canto Diagonal 12"/>
          <p:cNvSpPr/>
          <p:nvPr/>
        </p:nvSpPr>
        <p:spPr>
          <a:xfrm>
            <a:off x="1322961" y="642026"/>
            <a:ext cx="6504505" cy="52322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87395" y="642026"/>
            <a:ext cx="595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Visualizações nos últimos 3 meses</a:t>
            </a: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Retângulo com Único Canto Aparado 16"/>
          <p:cNvSpPr/>
          <p:nvPr/>
        </p:nvSpPr>
        <p:spPr>
          <a:xfrm>
            <a:off x="2989016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com Único Canto Aparado 17"/>
          <p:cNvSpPr/>
          <p:nvPr/>
        </p:nvSpPr>
        <p:spPr>
          <a:xfrm>
            <a:off x="4965392" y="383913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989016" y="3798150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161.9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965392" y="3779031"/>
            <a:ext cx="1470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11.0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Milhões</a:t>
            </a:r>
          </a:p>
        </p:txBody>
      </p:sp>
    </p:spTree>
    <p:extLst>
      <p:ext uri="{BB962C8B-B14F-4D97-AF65-F5344CB8AC3E}">
        <p14:creationId xmlns:p14="http://schemas.microsoft.com/office/powerpoint/2010/main" val="124578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23406" y="1760568"/>
            <a:ext cx="6921369" cy="10409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91885" y="1712206"/>
            <a:ext cx="8392191" cy="16146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PROBLEMA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464D7C5-3DDC-4681-BEEB-B112954CD2C3}"/>
              </a:ext>
            </a:extLst>
          </p:cNvPr>
          <p:cNvSpPr txBox="1"/>
          <p:nvPr/>
        </p:nvSpPr>
        <p:spPr>
          <a:xfrm>
            <a:off x="2952189" y="777834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Encontrar receitas.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AA9664-9F41-4180-B39E-759CD9DB47F0}"/>
              </a:ext>
            </a:extLst>
          </p:cNvPr>
          <p:cNvSpPr txBox="1"/>
          <p:nvPr/>
        </p:nvSpPr>
        <p:spPr>
          <a:xfrm>
            <a:off x="2952189" y="1766295"/>
            <a:ext cx="426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Identificação os ingredientes.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A59041-CB82-48A9-8A78-24C0608EDD61}"/>
              </a:ext>
            </a:extLst>
          </p:cNvPr>
          <p:cNvSpPr txBox="1"/>
          <p:nvPr/>
        </p:nvSpPr>
        <p:spPr>
          <a:xfrm>
            <a:off x="2952188" y="2789382"/>
            <a:ext cx="5393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Compreender o como preparar a receita.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F5F1344-68C3-4942-85D2-A86FE75A3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651" y="367863"/>
            <a:ext cx="1273471" cy="4414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2D3EAE-51F2-4171-A320-4B5E8FB2A4EB}"/>
              </a:ext>
            </a:extLst>
          </p:cNvPr>
          <p:cNvSpPr txBox="1"/>
          <p:nvPr/>
        </p:nvSpPr>
        <p:spPr>
          <a:xfrm>
            <a:off x="2952190" y="3812469"/>
            <a:ext cx="266130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Publicar uma receita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71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23404" y="1523843"/>
            <a:ext cx="6921369" cy="2088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87992" y="1523843"/>
            <a:ext cx="8392191" cy="16146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SOLUÇÕES EXISTENTES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41523"/>
              </p:ext>
            </p:extLst>
          </p:nvPr>
        </p:nvGraphicFramePr>
        <p:xfrm>
          <a:off x="872837" y="1510143"/>
          <a:ext cx="7398327" cy="2112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5823">
                  <a:extLst>
                    <a:ext uri="{9D8B030D-6E8A-4147-A177-3AD203B41FA5}">
                      <a16:colId xmlns:a16="http://schemas.microsoft.com/office/drawing/2014/main" val="252477148"/>
                    </a:ext>
                  </a:extLst>
                </a:gridCol>
                <a:gridCol w="1014130">
                  <a:extLst>
                    <a:ext uri="{9D8B030D-6E8A-4147-A177-3AD203B41FA5}">
                      <a16:colId xmlns:a16="http://schemas.microsoft.com/office/drawing/2014/main" val="3837534258"/>
                    </a:ext>
                  </a:extLst>
                </a:gridCol>
                <a:gridCol w="1293973">
                  <a:extLst>
                    <a:ext uri="{9D8B030D-6E8A-4147-A177-3AD203B41FA5}">
                      <a16:colId xmlns:a16="http://schemas.microsoft.com/office/drawing/2014/main" val="2720574389"/>
                    </a:ext>
                  </a:extLst>
                </a:gridCol>
                <a:gridCol w="1140589">
                  <a:extLst>
                    <a:ext uri="{9D8B030D-6E8A-4147-A177-3AD203B41FA5}">
                      <a16:colId xmlns:a16="http://schemas.microsoft.com/office/drawing/2014/main" val="44416029"/>
                    </a:ext>
                  </a:extLst>
                </a:gridCol>
                <a:gridCol w="930094">
                  <a:extLst>
                    <a:ext uri="{9D8B030D-6E8A-4147-A177-3AD203B41FA5}">
                      <a16:colId xmlns:a16="http://schemas.microsoft.com/office/drawing/2014/main" val="3425231591"/>
                    </a:ext>
                  </a:extLst>
                </a:gridCol>
                <a:gridCol w="1383718">
                  <a:extLst>
                    <a:ext uri="{9D8B030D-6E8A-4147-A177-3AD203B41FA5}">
                      <a16:colId xmlns:a16="http://schemas.microsoft.com/office/drawing/2014/main" val="530948326"/>
                    </a:ext>
                  </a:extLst>
                </a:gridCol>
              </a:tblGrid>
              <a:tr h="4294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Site / Aplicativos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Buscar Receitas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Publicar Receitas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Despensa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Lista de compras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Preparo interativo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4029584"/>
                  </a:ext>
                </a:extLst>
              </a:tr>
              <a:tr h="293320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Let’s Cook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9223843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Tudo Gostoso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161899"/>
                  </a:ext>
                </a:extLst>
              </a:tr>
              <a:tr h="28829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Tastemade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1658034"/>
                  </a:ext>
                </a:extLst>
              </a:tr>
              <a:tr h="36979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Tasty Recipes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6729000"/>
                  </a:ext>
                </a:extLst>
              </a:tr>
              <a:tr h="4060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Yummly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1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89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914400" y="1005575"/>
            <a:ext cx="7422000" cy="2911200"/>
          </a:xfrm>
          <a:prstGeom prst="rect">
            <a:avLst/>
          </a:prstGeom>
        </p:spPr>
        <p:txBody>
          <a:bodyPr/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entury" panose="02040604050505020304" pitchFamily="18" charset="0"/>
              </a:rPr>
              <a:t>Receitas mal formuladas.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Falta de assistência no preparo de uma receita.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Medidas incoerentes.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Incompatibilidade na procura de receitas com ingredientes da sua despensa.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Sugestões deficientes de receitas.</a:t>
            </a:r>
            <a:endParaRPr lang="pt-BR" sz="28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941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Você sente alguma dificuldade de compreender receitas em livros ou sites de receitas?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73" y="2039093"/>
            <a:ext cx="2762402" cy="24473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6" name="Oval 5"/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3366CC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C3912"/>
          </a:solidFill>
          <a:ln>
            <a:solidFill>
              <a:srgbClr val="DC39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183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939</TotalTime>
  <Words>381</Words>
  <Application>Microsoft Office PowerPoint</Application>
  <PresentationFormat>Apresentação na tela (16:9)</PresentationFormat>
  <Paragraphs>97</Paragraphs>
  <Slides>14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Garamond</vt:lpstr>
      <vt:lpstr>Segoe UI Black</vt:lpstr>
      <vt:lpstr>Century</vt:lpstr>
      <vt:lpstr>Arial</vt:lpstr>
      <vt:lpstr>Calibri</vt:lpstr>
      <vt:lpstr>Times New Roman</vt:lpstr>
      <vt:lpstr>Lato</vt:lpstr>
      <vt:lpstr>Orgânico</vt:lpstr>
      <vt:lpstr>Let’s Cook      Inovação Tecnológica</vt:lpstr>
      <vt:lpstr>MERCADO</vt:lpstr>
      <vt:lpstr>Apresentação do PowerPoint</vt:lpstr>
      <vt:lpstr>PROBLEMA</vt:lpstr>
      <vt:lpstr>Apresentação do PowerPoint</vt:lpstr>
      <vt:lpstr>SOLUÇÕES EXISTENTES</vt:lpstr>
      <vt:lpstr>Apresentação do PowerPoint</vt:lpstr>
      <vt:lpstr>Apresentação do PowerPoint</vt:lpstr>
      <vt:lpstr>Você sente alguma dificuldade de compreender receitas em livros ou sites de receitas?</vt:lpstr>
      <vt:lpstr>Em alguns sites as receitas são exibidas em grandes listas, você costuma se perder durante a execução da mesma?</vt:lpstr>
      <vt:lpstr>Apresentação do PowerPoint</vt:lpstr>
      <vt:lpstr>Apresentação do PowerPoint</vt:lpstr>
      <vt:lpstr>Tecnologias Utilizadas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Cook Inovação Tecnológica</dc:title>
  <dc:creator>Marcelo Rivera da Silva</dc:creator>
  <cp:lastModifiedBy>Marcelo Rivera da Silva</cp:lastModifiedBy>
  <cp:revision>37</cp:revision>
  <dcterms:modified xsi:type="dcterms:W3CDTF">2017-10-29T00:26:33Z</dcterms:modified>
</cp:coreProperties>
</file>