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</p:sldMasterIdLst>
  <p:notesMasterIdLst>
    <p:notesMasterId r:id="rId18"/>
  </p:notesMasterIdLst>
  <p:sldIdLst>
    <p:sldId id="256" r:id="rId2"/>
    <p:sldId id="257" r:id="rId3"/>
    <p:sldId id="267" r:id="rId4"/>
    <p:sldId id="259" r:id="rId5"/>
    <p:sldId id="277" r:id="rId6"/>
    <p:sldId id="275" r:id="rId7"/>
    <p:sldId id="278" r:id="rId8"/>
    <p:sldId id="279" r:id="rId9"/>
    <p:sldId id="271" r:id="rId10"/>
    <p:sldId id="272" r:id="rId11"/>
    <p:sldId id="280" r:id="rId12"/>
    <p:sldId id="281" r:id="rId13"/>
    <p:sldId id="261" r:id="rId14"/>
    <p:sldId id="273" r:id="rId15"/>
    <p:sldId id="263" r:id="rId16"/>
    <p:sldId id="264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Century" panose="02040604050505020304" pitchFamily="18" charset="0"/>
      <p:regular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B690"/>
    <a:srgbClr val="B0875C"/>
    <a:srgbClr val="DC3912"/>
    <a:srgbClr val="3366CC"/>
    <a:srgbClr val="EFDDC7"/>
    <a:srgbClr val="E6C8A4"/>
    <a:srgbClr val="DEBC9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35" autoAdjust="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Brasil é um "fenômeno" de consumo no mercado de aplicativos graças à expansão global do sistema operacional </a:t>
            </a:r>
            <a:r>
              <a:rPr lang="pt-BR" dirty="0" err="1"/>
              <a:t>Android</a:t>
            </a:r>
            <a:r>
              <a:rPr lang="pt-BR" dirty="0"/>
              <a:t>, utilizado em 93% dos smartphones do país, disseram fontes do Google à Agência Efe. O diretor internacional do Google Play, Mark Bennett, declarou que o Brasil é um dos principais mercados da loja de aplicativos da empresa californiana.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A falta de clareza e a dificuldade no preparo das receitas ainda existentes.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0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pt-BR" sz="1100" dirty="0">
                <a:latin typeface="+mn-lt"/>
                <a:ea typeface="Arial"/>
                <a:cs typeface="Arial"/>
                <a:sym typeface="Arial"/>
              </a:rPr>
              <a:t>Um sistema que tem como foco a interatividade, auxiliando os cozinheiros durante o preparo, na publicação, compartilhamento e na busca de receitas.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busca de receitas mais inteligente;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Uma despensa que armazena os ingredientes que você possui;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Sugestões de receitas com os ingredientes armazenados na despensa;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Um preparo interativo  simulando um tutorial, possuindo cronômetros e dicas;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Conversor de medidas;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Lista de compras vinculada com receitas;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Padronização de receitas criadas pelos cozinheiros.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pt-BR" sz="1100" dirty="0">
              <a:latin typeface="+mn-lt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Wildfly 9 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Hibernet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Mysql</a:t>
            </a:r>
            <a:r>
              <a:rPr lang="pt-BR" baseline="0" dirty="0"/>
              <a:t> workbench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Netbeans</a:t>
            </a:r>
          </a:p>
          <a:p>
            <a:pPr lvl="0">
              <a:spcBef>
                <a:spcPts val="0"/>
              </a:spcBef>
              <a:buNone/>
            </a:pPr>
            <a:r>
              <a:rPr lang="pt-BR" baseline="0" dirty="0"/>
              <a:t>Visual studio code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599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226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6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37716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851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41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97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7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37289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97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338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3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0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189765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99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12466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287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338967" y="1353969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Let’s Cook</a:t>
            </a:r>
          </a:p>
          <a:p>
            <a:pPr lvl="0" algn="l">
              <a:spcBef>
                <a:spcPts val="0"/>
              </a:spcBef>
              <a:buNone/>
            </a:pPr>
            <a:br>
              <a:rPr lang="pt-BR" sz="2400" dirty="0">
                <a:latin typeface="Century" panose="02040604050505020304" pitchFamily="18" charset="0"/>
              </a:rPr>
            </a:br>
            <a:r>
              <a:rPr lang="pt-BR" sz="2400" dirty="0">
                <a:latin typeface="Century" panose="02040604050505020304" pitchFamily="18" charset="0"/>
              </a:rPr>
              <a:t>	   Inovação Tecnológica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238187" y="2574309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Fabio Silva</a:t>
            </a:r>
            <a:r>
              <a:rPr lang="pt-BR" sz="1800" dirty="0"/>
              <a:t>.</a:t>
            </a:r>
            <a:endParaRPr lang="pt-BR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/>
                </a:solidFill>
                <a:latin typeface="Century" panose="02040604050505020304" pitchFamily="18" charset="0"/>
              </a:rPr>
              <a:t>Henrique Merlin;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Marcelo Rivera;</a:t>
            </a:r>
          </a:p>
          <a:p>
            <a:pPr lvl="0" algn="l">
              <a:spcBef>
                <a:spcPts val="0"/>
              </a:spcBef>
            </a:pPr>
            <a:r>
              <a:rPr lang="pt-BR" sz="1800" dirty="0">
                <a:latin typeface="Century" panose="02040604050505020304" pitchFamily="18" charset="0"/>
              </a:rPr>
              <a:t>Rodrigo Rivera;</a:t>
            </a:r>
          </a:p>
          <a:p>
            <a:pPr lvl="0" algn="l">
              <a:spcBef>
                <a:spcPts val="0"/>
              </a:spcBef>
              <a:buNone/>
            </a:pPr>
            <a:endParaRPr lang="pt-BR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7" y="1408035"/>
            <a:ext cx="968130" cy="9681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6" y="684068"/>
            <a:ext cx="8486773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Em alguns sites as receitas são exibidas em grandes listas, você costuma se perder durante a execução da mesma?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BB401C2E-216A-40B2-8517-0F5861A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02" y="1894364"/>
            <a:ext cx="2654778" cy="2489200"/>
          </a:xfr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55695796-5C19-4D70-AE64-D30018DDDF2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C4DACA1A-6553-4A2F-B625-883AC195F322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04E15A2-1C51-4C6E-A4C4-9232E4FCFF9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96E3-9FC0-489A-8192-855E6C3C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73" y="785169"/>
            <a:ext cx="7539401" cy="102028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identifica facilmente possíveis receitas através dos ingredientes existentes na sua dispensa?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B59C13-CAF8-40AD-85DE-5A7EB0DC717C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2256597-1AEE-43FC-A15E-EE04FA307D7B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01DEEB7-6E46-4A6C-8B2E-05A8561A2311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580E0C-DA60-47D9-AAA3-D41BA74F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9" y="1879076"/>
            <a:ext cx="2585367" cy="2519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08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32B0-9D04-40E7-BA4A-AD88BD8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" y="736600"/>
            <a:ext cx="8436655" cy="9779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utilizaria um aplicativo que fosse capaz de identificar receitas através dos ingredientes da sua despensa?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9A010D-3C5B-4908-ABD6-DF8F9493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34" y="1903632"/>
            <a:ext cx="2617674" cy="2489200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09A3EF8-2ED9-42FA-8515-89031A6C9CFA}"/>
              </a:ext>
            </a:extLst>
          </p:cNvPr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D0D3A89-9C56-45A1-8B3A-D8738BBE2265}"/>
              </a:ext>
            </a:extLst>
          </p:cNvPr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2E5CEC5-D81E-49A5-B834-889181659A6B}"/>
              </a:ext>
            </a:extLst>
          </p:cNvPr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0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877438" y="1809344"/>
            <a:ext cx="5389123" cy="10894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59922" y="1784050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6000" dirty="0">
                <a:latin typeface="Century" panose="02040604050505020304" pitchFamily="18" charset="0"/>
              </a:rPr>
              <a:t>SOLUÇÃO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95350" y="805550"/>
            <a:ext cx="7422000" cy="2911200"/>
          </a:xfrm>
          <a:prstGeom prst="rect">
            <a:avLst/>
          </a:prstGeom>
        </p:spPr>
        <p:txBody>
          <a:bodyPr/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entury" panose="02040604050505020304" pitchFamily="18" charset="0"/>
              </a:rPr>
              <a:t>Receitas padronizadas.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Preparo interativo, que auxilia o cozinheiro.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Padronização de medidas.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Módulo de despensa vínculado as receitas.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Sugestões inteligentes, baseadas nas avaliações e categorias.</a:t>
            </a:r>
          </a:p>
          <a:p>
            <a:r>
              <a:rPr lang="pt-BR" sz="2400" dirty="0">
                <a:latin typeface="Century" panose="02040604050505020304" pitchFamily="18" charset="0"/>
              </a:rPr>
              <a:t>Lista de compras vínculada aos ingredientes.</a:t>
            </a:r>
          </a:p>
          <a:p>
            <a:pPr marL="0" indent="0">
              <a:buNone/>
            </a:pPr>
            <a:endParaRPr lang="pt-BR" sz="2400" dirty="0">
              <a:latin typeface="Century" panose="020406040505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68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775617" y="653450"/>
            <a:ext cx="5612725" cy="7247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62530" y="659683"/>
            <a:ext cx="7038900" cy="7184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200" dirty="0">
                <a:latin typeface="Century" panose="02040604050505020304" pitchFamily="18" charset="0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FB85B8-146D-4C36-99F2-4CB3F528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17" y="1507156"/>
            <a:ext cx="5612725" cy="28825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1485900" y="1570600"/>
            <a:ext cx="6211389" cy="1605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hape 152"/>
          <p:cNvSpPr txBox="1">
            <a:spLocks/>
          </p:cNvSpPr>
          <p:nvPr/>
        </p:nvSpPr>
        <p:spPr>
          <a:xfrm>
            <a:off x="379517" y="1570601"/>
            <a:ext cx="8424154" cy="1605064"/>
          </a:xfrm>
          <a:prstGeom prst="rect">
            <a:avLst/>
          </a:prstGeom>
          <a:effectLst/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ctr" defTabSz="342900" rtl="0" eaLnBrk="1" latinLnBrk="0" hangingPunct="1">
              <a:spcBef>
                <a:spcPts val="0"/>
              </a:spcBef>
              <a:buSzPct val="100000"/>
              <a:buNone/>
              <a:defRPr sz="2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2400"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latin typeface="Century" panose="02040604050505020304" pitchFamily="18" charset="0"/>
              </a:rPr>
              <a:t>DEMONSTRAÇÃO </a:t>
            </a:r>
          </a:p>
          <a:p>
            <a:r>
              <a:rPr lang="pt-BR" sz="4800" dirty="0">
                <a:latin typeface="Century" panose="02040604050505020304" pitchFamily="18" charset="0"/>
              </a:rPr>
              <a:t>DO SISTEMA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926072" y="1935804"/>
            <a:ext cx="5389123" cy="1011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76182" y="1825750"/>
            <a:ext cx="8404698" cy="1520567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lvl="0"/>
            <a:r>
              <a:rPr lang="pt-BR" sz="6000" dirty="0">
                <a:latin typeface="Century" panose="02040604050505020304" pitchFamily="18" charset="0"/>
                <a:ea typeface="Arial"/>
                <a:cs typeface="Arial"/>
                <a:sym typeface="Arial"/>
              </a:rPr>
              <a:t>MERCADO</a:t>
            </a:r>
            <a:endParaRPr lang="pt-BR" sz="6600" dirty="0">
              <a:latin typeface="Century" panose="0204060405050502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com Único Canto Aparado 18"/>
          <p:cNvSpPr/>
          <p:nvPr/>
        </p:nvSpPr>
        <p:spPr>
          <a:xfrm>
            <a:off x="7093028" y="387966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Único Canto Aparado 15"/>
          <p:cNvSpPr/>
          <p:nvPr/>
        </p:nvSpPr>
        <p:spPr>
          <a:xfrm>
            <a:off x="933334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9" y="1375566"/>
            <a:ext cx="8257832" cy="22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3334" y="3779031"/>
            <a:ext cx="115759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4.4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93028" y="3838736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14.6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1322961" y="642026"/>
            <a:ext cx="6504505" cy="523220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7395" y="642026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Visualizações nos últimos 3 meses</a:t>
            </a: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tângulo com Único Canto Aparado 16"/>
          <p:cNvSpPr/>
          <p:nvPr/>
        </p:nvSpPr>
        <p:spPr>
          <a:xfrm>
            <a:off x="2989016" y="3829346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com Único Canto Aparado 17"/>
          <p:cNvSpPr/>
          <p:nvPr/>
        </p:nvSpPr>
        <p:spPr>
          <a:xfrm>
            <a:off x="4965392" y="3839131"/>
            <a:ext cx="1157592" cy="607256"/>
          </a:xfrm>
          <a:prstGeom prst="snip1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9016" y="3798150"/>
            <a:ext cx="115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161.9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Milhões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5392" y="3779031"/>
            <a:ext cx="1470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11.0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Milhões</a:t>
            </a:r>
          </a:p>
        </p:txBody>
      </p:sp>
    </p:spTree>
    <p:extLst>
      <p:ext uri="{BB962C8B-B14F-4D97-AF65-F5344CB8AC3E}">
        <p14:creationId xmlns:p14="http://schemas.microsoft.com/office/powerpoint/2010/main" val="1245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6" y="1760568"/>
            <a:ext cx="6921369" cy="10409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91885" y="1712206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PROBLEMA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64D7C5-3DDC-4681-BEEB-B112954CD2C3}"/>
              </a:ext>
            </a:extLst>
          </p:cNvPr>
          <p:cNvSpPr txBox="1"/>
          <p:nvPr/>
        </p:nvSpPr>
        <p:spPr>
          <a:xfrm>
            <a:off x="2952189" y="77783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Encontrar receitas.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AA9664-9F41-4180-B39E-759CD9DB47F0}"/>
              </a:ext>
            </a:extLst>
          </p:cNvPr>
          <p:cNvSpPr txBox="1"/>
          <p:nvPr/>
        </p:nvSpPr>
        <p:spPr>
          <a:xfrm>
            <a:off x="2952189" y="1766295"/>
            <a:ext cx="426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Identificação dos ingredientes.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A59041-CB82-48A9-8A78-24C0608EDD61}"/>
              </a:ext>
            </a:extLst>
          </p:cNvPr>
          <p:cNvSpPr txBox="1"/>
          <p:nvPr/>
        </p:nvSpPr>
        <p:spPr>
          <a:xfrm>
            <a:off x="2952188" y="2789382"/>
            <a:ext cx="539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Compreender o como preparar a receita.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2D3EAE-51F2-4171-A320-4B5E8FB2A4EB}"/>
              </a:ext>
            </a:extLst>
          </p:cNvPr>
          <p:cNvSpPr txBox="1"/>
          <p:nvPr/>
        </p:nvSpPr>
        <p:spPr>
          <a:xfrm>
            <a:off x="2952190" y="3812469"/>
            <a:ext cx="27318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Publicar uma receita.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CBFF47-7ECE-4482-9D57-EAD134FC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85" y="372795"/>
            <a:ext cx="1230959" cy="4389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9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23404" y="1523843"/>
            <a:ext cx="6921369" cy="20881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92" y="1523843"/>
            <a:ext cx="8392191" cy="161465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6000" dirty="0">
                <a:latin typeface="Century" panose="02040604050505020304" pitchFamily="18" charset="0"/>
              </a:rPr>
              <a:t>SOLUÇÕES EXISTENTES</a:t>
            </a:r>
            <a:endParaRPr lang="pt-BR" sz="7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1B4C-A7E6-48B5-A983-DDE2293F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038173"/>
            <a:ext cx="7200897" cy="977900"/>
          </a:xfrm>
        </p:spPr>
        <p:txBody>
          <a:bodyPr/>
          <a:lstStyle/>
          <a:p>
            <a:r>
              <a:rPr lang="pt-BR" dirty="0"/>
              <a:t>Comparativo das 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D15D7-8E24-4F27-9060-55DB1768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5" y="2016073"/>
            <a:ext cx="8321040" cy="21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DC22E-FCB3-486A-B6C0-453CEA94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Century" panose="02040604050505020304" pitchFamily="18" charset="0"/>
              </a:rPr>
              <a:t>Pesquisa de Mercado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35742-F3A3-4093-90B8-7688C866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1966936"/>
            <a:ext cx="7200897" cy="2489202"/>
          </a:xfrm>
        </p:spPr>
        <p:txBody>
          <a:bodyPr/>
          <a:lstStyle/>
          <a:p>
            <a:r>
              <a:rPr lang="pt-BR" dirty="0">
                <a:latin typeface="Century" panose="02040604050505020304" pitchFamily="18" charset="0"/>
              </a:rPr>
              <a:t>Receitas mal formuladas.</a:t>
            </a:r>
          </a:p>
          <a:p>
            <a:r>
              <a:rPr lang="pt-BR" dirty="0">
                <a:latin typeface="Century" panose="02040604050505020304" pitchFamily="18" charset="0"/>
              </a:rPr>
              <a:t>Falta de assistência no preparo de uma receita.</a:t>
            </a:r>
          </a:p>
          <a:p>
            <a:r>
              <a:rPr lang="pt-BR" dirty="0">
                <a:latin typeface="Century" panose="02040604050505020304" pitchFamily="18" charset="0"/>
              </a:rPr>
              <a:t>Medidas incoerentes.</a:t>
            </a:r>
          </a:p>
          <a:p>
            <a:r>
              <a:rPr lang="pt-BR" dirty="0">
                <a:latin typeface="Century" panose="02040604050505020304" pitchFamily="18" charset="0"/>
              </a:rPr>
              <a:t>Dificuldade na procura de receitas com ingredientes da despensa.</a:t>
            </a:r>
          </a:p>
          <a:p>
            <a:r>
              <a:rPr lang="pt-BR" dirty="0">
                <a:latin typeface="Century" panose="02040604050505020304" pitchFamily="18" charset="0"/>
              </a:rPr>
              <a:t>Linguagem complexa.</a:t>
            </a:r>
          </a:p>
        </p:txBody>
      </p:sp>
    </p:spTree>
    <p:extLst>
      <p:ext uri="{BB962C8B-B14F-4D97-AF65-F5344CB8AC3E}">
        <p14:creationId xmlns:p14="http://schemas.microsoft.com/office/powerpoint/2010/main" val="6743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Você sente alguma dificuldade de compreender receitas em livros ou sites de receitas?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9175" y="2400300"/>
            <a:ext cx="51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  <a:p>
            <a:r>
              <a:rPr lang="pt-BR" dirty="0"/>
              <a:t>Não</a:t>
            </a:r>
          </a:p>
        </p:txBody>
      </p:sp>
      <p:sp>
        <p:nvSpPr>
          <p:cNvPr id="6" name="Oval 5"/>
          <p:cNvSpPr/>
          <p:nvPr/>
        </p:nvSpPr>
        <p:spPr>
          <a:xfrm>
            <a:off x="4676775" y="2476500"/>
            <a:ext cx="152400" cy="152400"/>
          </a:xfrm>
          <a:prstGeom prst="ellipse">
            <a:avLst/>
          </a:prstGeom>
          <a:solidFill>
            <a:srgbClr val="B0875C"/>
          </a:solidFill>
          <a:ln>
            <a:solidFill>
              <a:srgbClr val="B087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676775" y="2895599"/>
            <a:ext cx="152400" cy="152400"/>
          </a:xfrm>
          <a:prstGeom prst="ellipse">
            <a:avLst/>
          </a:prstGeom>
          <a:solidFill>
            <a:srgbClr val="DBB690"/>
          </a:solidFill>
          <a:ln>
            <a:solidFill>
              <a:srgbClr val="DBB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708C451-68F2-4A8C-B354-2DD8653D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06" y="1894364"/>
            <a:ext cx="256111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183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1410</TotalTime>
  <Words>373</Words>
  <Application>Microsoft Office PowerPoint</Application>
  <PresentationFormat>Apresentação na tela (16:9)</PresentationFormat>
  <Paragraphs>70</Paragraphs>
  <Slides>16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Garamond</vt:lpstr>
      <vt:lpstr>Century</vt:lpstr>
      <vt:lpstr>Segoe UI Black</vt:lpstr>
      <vt:lpstr>Lato</vt:lpstr>
      <vt:lpstr>Arial</vt:lpstr>
      <vt:lpstr>Orgânico</vt:lpstr>
      <vt:lpstr>Let’s Cook      Inovação Tecnológica</vt:lpstr>
      <vt:lpstr>MERCADO</vt:lpstr>
      <vt:lpstr>Apresentação do PowerPoint</vt:lpstr>
      <vt:lpstr>PROBLEMA</vt:lpstr>
      <vt:lpstr>Apresentação do PowerPoint</vt:lpstr>
      <vt:lpstr>SOLUÇÕES EXISTENTES</vt:lpstr>
      <vt:lpstr>Comparativo das plataformas</vt:lpstr>
      <vt:lpstr>Pesquisa de Mercado</vt:lpstr>
      <vt:lpstr>Você sente alguma dificuldade de compreender receitas em livros ou sites de receitas?</vt:lpstr>
      <vt:lpstr>Em alguns sites as receitas são exibidas em grandes listas, você costuma se perder durante a execução da mesma?</vt:lpstr>
      <vt:lpstr>Você identifica facilmente possíveis receitas através dos ingredientes existentes na sua dispensa?</vt:lpstr>
      <vt:lpstr>Você utilizaria um aplicativo que fosse capaz de identificar receitas através dos ingredientes da sua despensa?</vt:lpstr>
      <vt:lpstr>Apresentação do PowerPoint</vt:lpstr>
      <vt:lpstr>Apresentação do PowerPoint</vt:lpstr>
      <vt:lpstr>Tecnologias Utilizadas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Cook Inovação Tecnológica</dc:title>
  <dc:creator>Marcelo Rivera da Silva</dc:creator>
  <cp:lastModifiedBy>Marcelo Rivera da Silva</cp:lastModifiedBy>
  <cp:revision>51</cp:revision>
  <dcterms:modified xsi:type="dcterms:W3CDTF">2017-10-29T22:44:15Z</dcterms:modified>
</cp:coreProperties>
</file>