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56" r:id="rId1"/>
  </p:sldMasterIdLst>
  <p:notesMasterIdLst>
    <p:notesMasterId r:id="rId9"/>
  </p:notesMasterIdLst>
  <p:sldIdLst>
    <p:sldId id="256" r:id="rId2"/>
    <p:sldId id="257" r:id="rId3"/>
    <p:sldId id="267" r:id="rId4"/>
    <p:sldId id="259" r:id="rId5"/>
    <p:sldId id="261" r:id="rId6"/>
    <p:sldId id="263" r:id="rId7"/>
    <p:sldId id="264" r:id="rId8"/>
  </p:sldIdLst>
  <p:sldSz cx="9144000" cy="5143500" type="screen16x9"/>
  <p:notesSz cx="6858000" cy="9144000"/>
  <p:embeddedFontLst>
    <p:embeddedFont>
      <p:font typeface="Garamond" panose="02020404030301010803" pitchFamily="18" charset="0"/>
      <p:regular r:id="rId10"/>
      <p:bold r:id="rId11"/>
      <p:italic r:id="rId12"/>
    </p:embeddedFont>
    <p:embeddedFont>
      <p:font typeface="Segoe UI Black" panose="020B0A02040204020203" pitchFamily="34" charset="0"/>
      <p:bold r:id="rId13"/>
      <p:boldItalic r:id="rId14"/>
    </p:embeddedFont>
    <p:embeddedFont>
      <p:font typeface="Century" panose="02040604050505020304" pitchFamily="18" charset="0"/>
      <p:regular r:id="rId15"/>
    </p:embeddedFont>
    <p:embeddedFont>
      <p:font typeface="La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DC7"/>
    <a:srgbClr val="E6C8A4"/>
    <a:srgbClr val="DEBC9A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 smtClean="0"/>
              <a:t>Brasil é um "fenômeno" de consumo no mercado de aplicativos graças à expansão global do sistema operacional </a:t>
            </a:r>
            <a:r>
              <a:rPr lang="pt-BR" dirty="0" err="1" smtClean="0"/>
              <a:t>Android</a:t>
            </a:r>
            <a:r>
              <a:rPr lang="pt-BR" dirty="0" smtClean="0"/>
              <a:t>, utilizado em 93% dos smartphones do país, disseram fontes do Google à Agência Efe. O diretor internacional do Google Play, Mark Bennett, declarou que o Brasil é um dos principais mercados da loja de aplicativos da empresa californiana.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pt-BR" sz="1100" dirty="0" smtClean="0">
                <a:latin typeface="+mn-lt"/>
                <a:ea typeface="Arial"/>
                <a:cs typeface="Arial"/>
                <a:sym typeface="Arial"/>
              </a:rPr>
              <a:t>A falta de clareza e a dificuldade no preparo das receitas ainda existentes.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pt-BR" sz="1100" dirty="0" smtClean="0">
                <a:latin typeface="+mn-lt"/>
                <a:ea typeface="Arial"/>
                <a:cs typeface="Arial"/>
                <a:sym typeface="Arial"/>
              </a:rPr>
              <a:t>Um sistema que tem como foco a interatividade, auxiliando os cozinheiros durante o preparo, na publicação, compartilhamento e na busca de receitas.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 smtClean="0"/>
              <a:t>Uma busca de receitas mais inteligente;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 smtClean="0"/>
              <a:t>Uma despensa que armazena os ingredientes que você possui;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 smtClean="0"/>
              <a:t>Sugestões de receitas com os ingredientes armazenados na despensa;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 smtClean="0"/>
              <a:t>Um preparo interativo  simulando um tutorial, possuindo cronômetros e dicas;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 smtClean="0"/>
              <a:t>Conversor de medidas;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 smtClean="0"/>
              <a:t>Lista de compras vinculada com receitas;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 smtClean="0"/>
              <a:t>Padronização de receitas criadas pelos cozinheiros.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lang="pt-BR" sz="1100" dirty="0" smtClean="0">
              <a:latin typeface="+mn-lt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8E36636D-D922-432D-A958-524484B5923D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85998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122262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96366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486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437716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78513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5418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98974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50138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395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37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2372894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03972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1373380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4030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9901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1897652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59974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124665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36636D-D922-432D-A958-524484B5923D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287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  <p:sldLayoutId id="2147483874" r:id="rId18"/>
    <p:sldLayoutId id="2147483875" r:id="rId19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1338967" y="1353969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6000" dirty="0" smtClean="0">
                <a:latin typeface="Century" panose="02040604050505020304" pitchFamily="18" charset="0"/>
              </a:rPr>
              <a:t>Let’s </a:t>
            </a:r>
            <a:r>
              <a:rPr lang="pt-BR" sz="6000" dirty="0">
                <a:latin typeface="Century" panose="02040604050505020304" pitchFamily="18" charset="0"/>
              </a:rPr>
              <a:t>Cook</a:t>
            </a:r>
          </a:p>
          <a:p>
            <a:pPr lvl="0">
              <a:spcBef>
                <a:spcPts val="0"/>
              </a:spcBef>
              <a:buNone/>
            </a:pPr>
            <a:r>
              <a:rPr lang="pt-BR" sz="2400" dirty="0">
                <a:latin typeface="Century" panose="02040604050505020304" pitchFamily="18" charset="0"/>
              </a:rPr>
              <a:t/>
            </a:r>
            <a:br>
              <a:rPr lang="pt-BR" sz="2400" dirty="0">
                <a:latin typeface="Century" panose="02040604050505020304" pitchFamily="18" charset="0"/>
              </a:rPr>
            </a:br>
            <a:r>
              <a:rPr lang="pt-BR" sz="2400" dirty="0" smtClean="0">
                <a:latin typeface="Century" panose="02040604050505020304" pitchFamily="18" charset="0"/>
              </a:rPr>
              <a:t>Inovação </a:t>
            </a:r>
            <a:r>
              <a:rPr lang="pt-BR" sz="2400" dirty="0">
                <a:latin typeface="Century" panose="02040604050505020304" pitchFamily="18" charset="0"/>
              </a:rPr>
              <a:t>Tecnológica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505236" y="2679819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pt-BR" sz="1800" dirty="0">
                <a:solidFill>
                  <a:schemeClr val="tx1"/>
                </a:solidFill>
                <a:latin typeface="Century" panose="02040604050505020304" pitchFamily="18" charset="0"/>
              </a:rPr>
              <a:t>Marcelo Rivera;</a:t>
            </a:r>
          </a:p>
          <a:p>
            <a:pPr lvl="0" algn="l">
              <a:spcBef>
                <a:spcPts val="0"/>
              </a:spcBef>
              <a:buNone/>
            </a:pPr>
            <a:r>
              <a:rPr lang="pt-BR" sz="1800" dirty="0">
                <a:solidFill>
                  <a:schemeClr val="tx1"/>
                </a:solidFill>
                <a:latin typeface="Century" panose="02040604050505020304" pitchFamily="18" charset="0"/>
              </a:rPr>
              <a:t>Rodrigo Rivera;</a:t>
            </a:r>
          </a:p>
          <a:p>
            <a:pPr lvl="0" algn="l">
              <a:spcBef>
                <a:spcPts val="0"/>
              </a:spcBef>
              <a:buNone/>
            </a:pPr>
            <a:r>
              <a:rPr lang="pt-BR" sz="1800" dirty="0">
                <a:solidFill>
                  <a:schemeClr val="tx1"/>
                </a:solidFill>
                <a:latin typeface="Century" panose="02040604050505020304" pitchFamily="18" charset="0"/>
              </a:rPr>
              <a:t>Henrique Merlin;</a:t>
            </a:r>
          </a:p>
          <a:p>
            <a:pPr lvl="0" algn="l">
              <a:spcBef>
                <a:spcPts val="0"/>
              </a:spcBef>
              <a:buNone/>
            </a:pPr>
            <a:r>
              <a:rPr lang="pt-BR" sz="1800" dirty="0">
                <a:solidFill>
                  <a:schemeClr val="tx1"/>
                </a:solidFill>
                <a:latin typeface="Century" panose="02040604050505020304" pitchFamily="18" charset="0"/>
              </a:rPr>
              <a:t>Fabio Silva</a:t>
            </a:r>
            <a:r>
              <a:rPr lang="pt-BR" sz="1800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407" y="1408035"/>
            <a:ext cx="968130" cy="968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/>
          <p:cNvSpPr/>
          <p:nvPr/>
        </p:nvSpPr>
        <p:spPr>
          <a:xfrm>
            <a:off x="1926072" y="1935804"/>
            <a:ext cx="5389123" cy="10116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76182" y="1825750"/>
            <a:ext cx="8404698" cy="1520567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/>
          </a:bodyPr>
          <a:lstStyle/>
          <a:p>
            <a:pPr lvl="0"/>
            <a:r>
              <a:rPr lang="pt-BR" sz="6000" dirty="0" smtClean="0">
                <a:latin typeface="Century" panose="02040604050505020304" pitchFamily="18" charset="0"/>
                <a:ea typeface="Arial"/>
                <a:cs typeface="Arial"/>
                <a:sym typeface="Arial"/>
              </a:rPr>
              <a:t>MERCADO</a:t>
            </a:r>
            <a:endParaRPr lang="pt-BR" sz="6600" dirty="0">
              <a:latin typeface="Century" panose="02040604050505020304" pitchFamily="18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com Único Canto Aparado 18"/>
          <p:cNvSpPr/>
          <p:nvPr/>
        </p:nvSpPr>
        <p:spPr>
          <a:xfrm>
            <a:off x="7093028" y="3879661"/>
            <a:ext cx="1157592" cy="607256"/>
          </a:xfrm>
          <a:prstGeom prst="snip1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com Único Canto Aparado 15"/>
          <p:cNvSpPr/>
          <p:nvPr/>
        </p:nvSpPr>
        <p:spPr>
          <a:xfrm>
            <a:off x="933334" y="3829346"/>
            <a:ext cx="1157592" cy="607256"/>
          </a:xfrm>
          <a:prstGeom prst="snip1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9" y="1375566"/>
            <a:ext cx="8257832" cy="22528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33334" y="3779031"/>
            <a:ext cx="1157592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4.4</a:t>
            </a:r>
          </a:p>
          <a:p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Milhões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093028" y="3838736"/>
            <a:ext cx="1157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14.6</a:t>
            </a:r>
          </a:p>
          <a:p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Milhões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13" name="Arredondar Retângulo em um Canto Diagonal 12"/>
          <p:cNvSpPr/>
          <p:nvPr/>
        </p:nvSpPr>
        <p:spPr>
          <a:xfrm>
            <a:off x="1322961" y="642026"/>
            <a:ext cx="6504505" cy="523220"/>
          </a:xfrm>
          <a:prstGeom prst="round2Diag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587395" y="642026"/>
            <a:ext cx="5957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Visualizações nos últimos 3 meses</a:t>
            </a:r>
            <a:r>
              <a:rPr lang="pt-B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tângulo com Único Canto Aparado 16"/>
          <p:cNvSpPr/>
          <p:nvPr/>
        </p:nvSpPr>
        <p:spPr>
          <a:xfrm>
            <a:off x="2989016" y="3829346"/>
            <a:ext cx="1157592" cy="607256"/>
          </a:xfrm>
          <a:prstGeom prst="snip1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com Único Canto Aparado 17"/>
          <p:cNvSpPr/>
          <p:nvPr/>
        </p:nvSpPr>
        <p:spPr>
          <a:xfrm>
            <a:off x="4965392" y="3839131"/>
            <a:ext cx="1157592" cy="607256"/>
          </a:xfrm>
          <a:prstGeom prst="snip1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989016" y="3798150"/>
            <a:ext cx="1157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161.9</a:t>
            </a:r>
          </a:p>
          <a:p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Milhões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965392" y="3779031"/>
            <a:ext cx="1470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  <a:ea typeface="Segoe UI Black" panose="020B0A02040204020203" pitchFamily="34" charset="0"/>
                <a:cs typeface="Segoe UI Black" panose="020B0A02040204020203" pitchFamily="34" charset="0"/>
              </a:rPr>
              <a:t>11.0</a:t>
            </a:r>
          </a:p>
          <a:p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  <a:ea typeface="Segoe UI Black" panose="020B0A02040204020203" pitchFamily="34" charset="0"/>
                <a:cs typeface="Segoe UI Black" panose="020B0A02040204020203" pitchFamily="34" charset="0"/>
              </a:rPr>
              <a:t>Milhões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Century" panose="02040604050505020304" pitchFamily="18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78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1123406" y="1760568"/>
            <a:ext cx="6921369" cy="10409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91885" y="1712206"/>
            <a:ext cx="8392191" cy="161465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6000" dirty="0" smtClean="0">
                <a:latin typeface="Century" panose="02040604050505020304" pitchFamily="18" charset="0"/>
              </a:rPr>
              <a:t>PROBLEMA</a:t>
            </a:r>
            <a:endParaRPr lang="pt-BR" sz="7200"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Arredondado 4"/>
          <p:cNvSpPr/>
          <p:nvPr/>
        </p:nvSpPr>
        <p:spPr>
          <a:xfrm>
            <a:off x="1877438" y="1809344"/>
            <a:ext cx="5389123" cy="108949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hape 152"/>
          <p:cNvSpPr txBox="1">
            <a:spLocks/>
          </p:cNvSpPr>
          <p:nvPr/>
        </p:nvSpPr>
        <p:spPr>
          <a:xfrm>
            <a:off x="359922" y="1784050"/>
            <a:ext cx="8424154" cy="1605064"/>
          </a:xfrm>
          <a:prstGeom prst="rect">
            <a:avLst/>
          </a:prstGeom>
          <a:effectLst/>
        </p:spPr>
        <p:txBody>
          <a:bodyPr vert="horz" wrap="square" lIns="91425" tIns="91425" rIns="91425" bIns="91425" rtlCol="0" anchor="t" anchorCtr="0">
            <a:noAutofit/>
          </a:bodyPr>
          <a:lstStyle>
            <a:lvl1pPr lvl="0" algn="ctr" defTabSz="342900" rtl="0" eaLnBrk="1" latinLnBrk="0" hangingPunct="1">
              <a:spcBef>
                <a:spcPts val="0"/>
              </a:spcBef>
              <a:buSzPct val="100000"/>
              <a:buNone/>
              <a:defRPr sz="2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9pPr>
          </a:lstStyle>
          <a:p>
            <a:r>
              <a:rPr lang="pt-BR" sz="6000" dirty="0" smtClean="0">
                <a:latin typeface="Century" panose="02040604050505020304" pitchFamily="18" charset="0"/>
              </a:rPr>
              <a:t>SOLUÇÃO</a:t>
            </a:r>
            <a:endParaRPr lang="pt-BR" sz="7200"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1297501" y="653450"/>
            <a:ext cx="6572870" cy="9141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062530" y="659683"/>
            <a:ext cx="7038900" cy="71846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4400" dirty="0">
                <a:latin typeface="Century" panose="02040604050505020304" pitchFamily="18" charset="0"/>
              </a:rPr>
              <a:t>Tecnologias </a:t>
            </a:r>
            <a:r>
              <a:rPr lang="pt-BR" sz="4400" dirty="0" smtClean="0">
                <a:latin typeface="Century" panose="02040604050505020304" pitchFamily="18" charset="0"/>
              </a:rPr>
              <a:t>Utilizadas</a:t>
            </a:r>
            <a:endParaRPr lang="pt-BR" sz="4400" dirty="0">
              <a:latin typeface="Century" panose="020406040505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58" y="1892649"/>
            <a:ext cx="7897829" cy="21372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Arredondado 4"/>
          <p:cNvSpPr/>
          <p:nvPr/>
        </p:nvSpPr>
        <p:spPr>
          <a:xfrm>
            <a:off x="1485900" y="1570600"/>
            <a:ext cx="6211389" cy="160506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hape 152"/>
          <p:cNvSpPr txBox="1">
            <a:spLocks/>
          </p:cNvSpPr>
          <p:nvPr/>
        </p:nvSpPr>
        <p:spPr>
          <a:xfrm>
            <a:off x="379517" y="1570601"/>
            <a:ext cx="8424154" cy="1605064"/>
          </a:xfrm>
          <a:prstGeom prst="rect">
            <a:avLst/>
          </a:prstGeom>
          <a:effectLst/>
        </p:spPr>
        <p:txBody>
          <a:bodyPr vert="horz" wrap="square" lIns="91425" tIns="91425" rIns="91425" bIns="91425" rtlCol="0" anchor="t" anchorCtr="0">
            <a:noAutofit/>
          </a:bodyPr>
          <a:lstStyle>
            <a:lvl1pPr lvl="0" algn="ctr" defTabSz="342900" rtl="0" eaLnBrk="1" latinLnBrk="0" hangingPunct="1">
              <a:spcBef>
                <a:spcPts val="0"/>
              </a:spcBef>
              <a:buSzPct val="100000"/>
              <a:buNone/>
              <a:defRPr sz="2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9pPr>
          </a:lstStyle>
          <a:p>
            <a:r>
              <a:rPr lang="pt-BR" sz="4800" dirty="0" smtClean="0">
                <a:latin typeface="Century" panose="02040604050505020304" pitchFamily="18" charset="0"/>
              </a:rPr>
              <a:t>DEMONSTRAÇÃO </a:t>
            </a:r>
          </a:p>
          <a:p>
            <a:r>
              <a:rPr lang="pt-BR" sz="4800" dirty="0" smtClean="0">
                <a:latin typeface="Century" panose="02040604050505020304" pitchFamily="18" charset="0"/>
              </a:rPr>
              <a:t>DO SISTEMA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447</TotalTime>
  <Words>198</Words>
  <Application>Microsoft Office PowerPoint</Application>
  <PresentationFormat>Apresentação na tela (16:9)</PresentationFormat>
  <Paragraphs>31</Paragraphs>
  <Slides>7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Garamond</vt:lpstr>
      <vt:lpstr>Segoe UI Black</vt:lpstr>
      <vt:lpstr>Century</vt:lpstr>
      <vt:lpstr>Lato</vt:lpstr>
      <vt:lpstr>Orgânico</vt:lpstr>
      <vt:lpstr>Let’s Cook  Inovação Tecnológica</vt:lpstr>
      <vt:lpstr>MERCADO</vt:lpstr>
      <vt:lpstr>Apresentação do PowerPoint</vt:lpstr>
      <vt:lpstr>PROBLEMA</vt:lpstr>
      <vt:lpstr>Apresentação do PowerPoint</vt:lpstr>
      <vt:lpstr>Tecnologias Utilizadas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Cook Inovação Tecnológica</dc:title>
  <dc:creator>Marcelo Rivera da Silva</dc:creator>
  <cp:lastModifiedBy>Marcelo Rivera da Silva</cp:lastModifiedBy>
  <cp:revision>19</cp:revision>
  <dcterms:modified xsi:type="dcterms:W3CDTF">2017-10-25T19:07:42Z</dcterms:modified>
</cp:coreProperties>
</file>