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3" r:id="rId3"/>
    <p:sldId id="258" r:id="rId4"/>
    <p:sldId id="264" r:id="rId5"/>
    <p:sldId id="259" r:id="rId6"/>
    <p:sldId id="261"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9FAD"/>
    <a:srgbClr val="B7D7EF"/>
    <a:srgbClr val="16AABA"/>
    <a:srgbClr val="926BE8"/>
    <a:srgbClr val="C4A4EC"/>
    <a:srgbClr val="7030A0"/>
    <a:srgbClr val="CE63E8"/>
    <a:srgbClr val="D9B7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1"/>
    <p:restoredTop sz="91298"/>
  </p:normalViewPr>
  <p:slideViewPr>
    <p:cSldViewPr snapToGrid="0" snapToObjects="1">
      <p:cViewPr>
        <p:scale>
          <a:sx n="105" d="100"/>
          <a:sy n="105" d="100"/>
        </p:scale>
        <p:origin x="107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E17FB-6987-9C45-854C-371B2077C308}" type="datetimeFigureOut">
              <a:rPr lang="en-GB" smtClean="0"/>
              <a:t>08/04/2022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02F77-7299-AE49-A7C9-0BC252F7C2C3}" type="slidenum">
              <a:rPr lang="en-GB" smtClean="0"/>
              <a:t>‹#›</a:t>
            </a:fld>
            <a:endParaRPr lang="en-GB"/>
          </a:p>
        </p:txBody>
      </p:sp>
    </p:spTree>
    <p:extLst>
      <p:ext uri="{BB962C8B-B14F-4D97-AF65-F5344CB8AC3E}">
        <p14:creationId xmlns:p14="http://schemas.microsoft.com/office/powerpoint/2010/main" val="3925591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Comments:</a:t>
            </a:r>
          </a:p>
          <a:p>
            <a:endParaRPr lang="en-GB" dirty="0"/>
          </a:p>
          <a:p>
            <a:r>
              <a:rPr lang="en-GB" dirty="0"/>
              <a:t>- Check if everyone has been assigned with correct affiliation</a:t>
            </a:r>
          </a:p>
        </p:txBody>
      </p:sp>
      <p:sp>
        <p:nvSpPr>
          <p:cNvPr id="4" name="Slide Number Placeholder 3"/>
          <p:cNvSpPr>
            <a:spLocks noGrp="1"/>
          </p:cNvSpPr>
          <p:nvPr>
            <p:ph type="sldNum" sz="quarter" idx="5"/>
          </p:nvPr>
        </p:nvSpPr>
        <p:spPr/>
        <p:txBody>
          <a:bodyPr/>
          <a:lstStyle/>
          <a:p>
            <a:fld id="{B2402F77-7299-AE49-A7C9-0BC252F7C2C3}" type="slidenum">
              <a:rPr lang="en-GB" smtClean="0"/>
              <a:t>1</a:t>
            </a:fld>
            <a:endParaRPr lang="en-GB"/>
          </a:p>
        </p:txBody>
      </p:sp>
    </p:spTree>
    <p:extLst>
      <p:ext uri="{BB962C8B-B14F-4D97-AF65-F5344CB8AC3E}">
        <p14:creationId xmlns:p14="http://schemas.microsoft.com/office/powerpoint/2010/main" val="171038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Comments:</a:t>
            </a:r>
          </a:p>
          <a:p>
            <a:r>
              <a:rPr lang="en-GB" dirty="0"/>
              <a:t>- How many references?</a:t>
            </a:r>
          </a:p>
          <a:p>
            <a:endParaRPr lang="en-GB" dirty="0"/>
          </a:p>
          <a:p>
            <a:endParaRPr lang="en-GB" dirty="0"/>
          </a:p>
          <a:p>
            <a:pPr marL="171450" indent="-171450">
              <a:buFontTx/>
              <a:buChar char="-"/>
            </a:pPr>
            <a:r>
              <a:rPr lang="en-GB" dirty="0"/>
              <a:t>Put the reference on the slide [done]</a:t>
            </a:r>
          </a:p>
          <a:p>
            <a:pPr marL="171450" indent="-171450">
              <a:buFontTx/>
              <a:buChar char="-"/>
            </a:pPr>
            <a:r>
              <a:rPr lang="en-GB" dirty="0"/>
              <a:t>Standard  background UCL + UCLH logo [done]</a:t>
            </a:r>
          </a:p>
          <a:p>
            <a:pPr marL="171450" indent="-171450">
              <a:buFontTx/>
              <a:buChar char="-"/>
            </a:pPr>
            <a:r>
              <a:rPr lang="en-GB" dirty="0"/>
              <a:t>Cut down the text </a:t>
            </a:r>
          </a:p>
        </p:txBody>
      </p:sp>
      <p:sp>
        <p:nvSpPr>
          <p:cNvPr id="4" name="Slide Number Placeholder 3"/>
          <p:cNvSpPr>
            <a:spLocks noGrp="1"/>
          </p:cNvSpPr>
          <p:nvPr>
            <p:ph type="sldNum" sz="quarter" idx="5"/>
          </p:nvPr>
        </p:nvSpPr>
        <p:spPr/>
        <p:txBody>
          <a:bodyPr/>
          <a:lstStyle/>
          <a:p>
            <a:fld id="{B2402F77-7299-AE49-A7C9-0BC252F7C2C3}" type="slidenum">
              <a:rPr lang="en-GB" smtClean="0"/>
              <a:t>2</a:t>
            </a:fld>
            <a:endParaRPr lang="en-GB"/>
          </a:p>
        </p:txBody>
      </p:sp>
    </p:spTree>
    <p:extLst>
      <p:ext uri="{BB962C8B-B14F-4D97-AF65-F5344CB8AC3E}">
        <p14:creationId xmlns:p14="http://schemas.microsoft.com/office/powerpoint/2010/main" val="102607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GB" sz="1200" b="1" dirty="0">
                <a:solidFill>
                  <a:srgbClr val="926BE8"/>
                </a:solidFill>
                <a:latin typeface="Times New Roman" panose="02020603050405020304" pitchFamily="18" charset="0"/>
                <a:cs typeface="Times New Roman" panose="02020603050405020304" pitchFamily="18" charset="0"/>
              </a:rPr>
              <a:t>SUBJECTS: </a:t>
            </a:r>
            <a:r>
              <a:rPr lang="en-GB" sz="1200" dirty="0">
                <a:latin typeface="Times New Roman" panose="02020603050405020304" pitchFamily="18" charset="0"/>
                <a:cs typeface="Times New Roman" panose="02020603050405020304" pitchFamily="18" charset="0"/>
              </a:rPr>
              <a:t>This study was approved by the local Research Ethics Committee and written informed consent was obtained before each study. Data were collected from 55 term neonates (corrected gestational age of 36-44 weeks) (29 male) who underwent therapeutic hypothermia following NE and were scanned within the first 2 weeks of life.  All infants were continuously monitored during the first 4 days of life with video-EEG. </a:t>
            </a:r>
          </a:p>
          <a:p>
            <a:pPr marL="0" indent="0" algn="just">
              <a:buNone/>
            </a:pPr>
            <a:endParaRPr lang="en-GB" sz="1200" dirty="0">
              <a:latin typeface="Times New Roman" panose="02020603050405020304" pitchFamily="18" charset="0"/>
              <a:cs typeface="Times New Roman" panose="02020603050405020304" pitchFamily="18" charset="0"/>
            </a:endParaRPr>
          </a:p>
          <a:p>
            <a:pPr marL="0" indent="0" algn="just">
              <a:buNone/>
            </a:pPr>
            <a:r>
              <a:rPr lang="en-GB" sz="1200" b="1" dirty="0">
                <a:solidFill>
                  <a:srgbClr val="926BE8"/>
                </a:solidFill>
                <a:latin typeface="Times New Roman" panose="02020603050405020304" pitchFamily="18" charset="0"/>
                <a:cs typeface="Times New Roman" panose="02020603050405020304" pitchFamily="18" charset="0"/>
              </a:rPr>
              <a:t>DATA  ACQUISITION: </a:t>
            </a:r>
            <a:r>
              <a:rPr lang="en-GB" sz="1200" dirty="0">
                <a:latin typeface="Times New Roman" panose="02020603050405020304" pitchFamily="18" charset="0"/>
                <a:cs typeface="Times New Roman" panose="02020603050405020304" pitchFamily="18" charset="0"/>
              </a:rPr>
              <a:t>3T scanner (Philips </a:t>
            </a:r>
            <a:r>
              <a:rPr lang="en-GB" sz="1200" dirty="0" err="1">
                <a:latin typeface="Times New Roman" panose="02020603050405020304" pitchFamily="18" charset="0"/>
                <a:cs typeface="Times New Roman" panose="02020603050405020304" pitchFamily="18" charset="0"/>
              </a:rPr>
              <a:t>Achieva</a:t>
            </a:r>
            <a:r>
              <a:rPr lang="en-GB" sz="1200" dirty="0">
                <a:latin typeface="Times New Roman" panose="02020603050405020304" pitchFamily="18" charset="0"/>
                <a:cs typeface="Times New Roman" panose="02020603050405020304" pitchFamily="18" charset="0"/>
              </a:rPr>
              <a:t>), conventional MRI and MRS, single voxel positioned in the thalamus-basal ganglia region (PRESS, TR = 2288ms, TE = 288ms).</a:t>
            </a:r>
          </a:p>
          <a:p>
            <a:pPr marL="0" indent="0" algn="just">
              <a:buNone/>
            </a:pPr>
            <a:endParaRPr lang="en-GB" sz="1200" dirty="0">
              <a:latin typeface="Times New Roman" panose="02020603050405020304" pitchFamily="18" charset="0"/>
              <a:cs typeface="Times New Roman" panose="02020603050405020304" pitchFamily="18" charset="0"/>
            </a:endParaRPr>
          </a:p>
          <a:p>
            <a:pPr marL="0" indent="0" algn="just">
              <a:buNone/>
            </a:pPr>
            <a:r>
              <a:rPr lang="en-GB" sz="1200" b="1" dirty="0">
                <a:solidFill>
                  <a:srgbClr val="926BE8"/>
                </a:solidFill>
                <a:latin typeface="Times New Roman" panose="02020603050405020304" pitchFamily="18" charset="0"/>
                <a:cs typeface="Times New Roman" panose="02020603050405020304" pitchFamily="18" charset="0"/>
              </a:rPr>
              <a:t>DATA ANALYSIS: </a:t>
            </a:r>
            <a:r>
              <a:rPr lang="en-GB" sz="1200" dirty="0">
                <a:latin typeface="Times New Roman" panose="02020603050405020304" pitchFamily="18" charset="0"/>
                <a:cs typeface="Times New Roman" panose="02020603050405020304" pitchFamily="18" charset="0"/>
              </a:rPr>
              <a:t>MRS data were analysed using Tarquin (Fig. 1).  The basis set for the analysis included threonine (</a:t>
            </a:r>
            <a:r>
              <a:rPr lang="en-GB" sz="1200" dirty="0" err="1">
                <a:latin typeface="Times New Roman" panose="02020603050405020304" pitchFamily="18" charset="0"/>
                <a:cs typeface="Times New Roman" panose="02020603050405020304" pitchFamily="18" charset="0"/>
              </a:rPr>
              <a:t>Thr</a:t>
            </a:r>
            <a:r>
              <a:rPr lang="en-GB" sz="1200" dirty="0">
                <a:latin typeface="Times New Roman" panose="02020603050405020304" pitchFamily="18" charset="0"/>
                <a:cs typeface="Times New Roman" panose="02020603050405020304" pitchFamily="18" charset="0"/>
              </a:rPr>
              <a:t>) to improve the fit in the region around 1.3ppm (2).  The sum of Lactate and threonine is then analysed rather than the fitted lactate alone. Metabolite ratios were calculated from the fitted data.  </a:t>
            </a:r>
          </a:p>
          <a:p>
            <a:pPr marL="0" indent="0" algn="just">
              <a:buNone/>
            </a:pPr>
            <a:r>
              <a:rPr lang="en-GB" sz="12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B2402F77-7299-AE49-A7C9-0BC252F7C2C3}" type="slidenum">
              <a:rPr lang="en-GB" smtClean="0"/>
              <a:t>3</a:t>
            </a:fld>
            <a:endParaRPr lang="en-GB"/>
          </a:p>
        </p:txBody>
      </p:sp>
    </p:spTree>
    <p:extLst>
      <p:ext uri="{BB962C8B-B14F-4D97-AF65-F5344CB8AC3E}">
        <p14:creationId xmlns:p14="http://schemas.microsoft.com/office/powerpoint/2010/main" val="852625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lgn="just">
                  <a:buNone/>
                </a:pPr>
                <a:r>
                  <a:rPr lang="en-GB" sz="1200" dirty="0">
                    <a:latin typeface="Times New Roman" panose="02020603050405020304" pitchFamily="18" charset="0"/>
                    <a:cs typeface="Times New Roman" panose="02020603050405020304" pitchFamily="18" charset="0"/>
                  </a:rPr>
                  <a:t>The data were further analysed using a combined reference method of Larsen et al</a:t>
                </a:r>
                <a:r>
                  <a:rPr lang="en-GB" sz="1200" baseline="30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[1]. Briefly, the standard deviation of the metabolite signals from the entire cohort (</a:t>
                </a:r>
                <a14:m>
                  <m:oMath xmlns:m="http://schemas.openxmlformats.org/officeDocument/2006/math">
                    <m:nary>
                      <m:naryPr>
                        <m:chr m:val="∑"/>
                        <m:limLoc m:val="undOvr"/>
                        <m:subHide m:val="on"/>
                        <m:supHide m:val="on"/>
                        <m:ctrlPr>
                          <a:rPr lang="en-GB" sz="1200" i="1">
                            <a:latin typeface="Cambria Math" panose="02040503050406030204" pitchFamily="18" charset="0"/>
                            <a:cs typeface="Times New Roman" panose="02020603050405020304" pitchFamily="18" charset="0"/>
                          </a:rPr>
                        </m:ctrlPr>
                      </m:naryPr>
                      <m:sub/>
                      <m:sup/>
                      <m:e>
                        <m:sSub>
                          <m:sSubPr>
                            <m:ctrlPr>
                              <a:rPr lang="en-GB" sz="1200" i="1">
                                <a:latin typeface="Cambria Math" panose="02040503050406030204" pitchFamily="18" charset="0"/>
                                <a:cs typeface="Times New Roman" panose="02020603050405020304" pitchFamily="18" charset="0"/>
                              </a:rPr>
                            </m:ctrlPr>
                          </m:sSubPr>
                          <m:e>
                            <m:r>
                              <a:rPr lang="en-GB" sz="1200" i="1">
                                <a:latin typeface="Cambria Math" panose="02040503050406030204" pitchFamily="18" charset="0"/>
                                <a:ea typeface="Calibri" panose="020F0502020204030204" pitchFamily="34" charset="0"/>
                                <a:cs typeface="Times New Roman" panose="02020603050405020304" pitchFamily="18" charset="0"/>
                              </a:rPr>
                              <m:t>𝑆</m:t>
                            </m:r>
                          </m:e>
                          <m:sub>
                            <m:r>
                              <a:rPr lang="en-GB" sz="1200" i="1">
                                <a:latin typeface="Cambria Math" panose="02040503050406030204" pitchFamily="18" charset="0"/>
                                <a:ea typeface="Calibri" panose="020F0502020204030204" pitchFamily="34" charset="0"/>
                                <a:cs typeface="Times New Roman" panose="02020603050405020304" pitchFamily="18" charset="0"/>
                              </a:rPr>
                              <m:t>𝑅𝑒𝑓</m:t>
                            </m:r>
                            <m:r>
                              <a:rPr lang="en-GB" sz="1200" i="1">
                                <a:latin typeface="Cambria Math" panose="02040503050406030204" pitchFamily="18" charset="0"/>
                                <a:ea typeface="Calibri" panose="020F0502020204030204" pitchFamily="34" charset="0"/>
                                <a:cs typeface="Times New Roman" panose="02020603050405020304" pitchFamily="18" charset="0"/>
                              </a:rPr>
                              <m:t>_</m:t>
                            </m:r>
                            <m:r>
                              <a:rPr lang="en-GB" sz="1200" i="1">
                                <a:latin typeface="Cambria Math" panose="02040503050406030204" pitchFamily="18" charset="0"/>
                                <a:ea typeface="Calibri" panose="020F0502020204030204" pitchFamily="34" charset="0"/>
                                <a:cs typeface="Times New Roman" panose="02020603050405020304" pitchFamily="18" charset="0"/>
                              </a:rPr>
                              <m:t>𝑆𝐷</m:t>
                            </m:r>
                          </m:sub>
                        </m:sSub>
                      </m:e>
                    </m:nary>
                  </m:oMath>
                </a14:m>
                <a:r>
                  <a:rPr lang="en-GB" sz="1200" dirty="0">
                    <a:latin typeface="Times New Roman" panose="02020603050405020304" pitchFamily="18" charset="0"/>
                    <a:cs typeface="Times New Roman" panose="02020603050405020304" pitchFamily="18" charset="0"/>
                  </a:rPr>
                  <a:t>). are calculated and used to produce weightings (w</a:t>
                </a:r>
                <a:r>
                  <a:rPr lang="en-GB" sz="1200" baseline="-25000" dirty="0">
                    <a:latin typeface="Times New Roman" panose="02020603050405020304" pitchFamily="18" charset="0"/>
                    <a:cs typeface="Times New Roman" panose="02020603050405020304" pitchFamily="18" charset="0"/>
                  </a:rPr>
                  <a:t>Ref</a:t>
                </a:r>
                <a:r>
                  <a:rPr lang="en-GB" sz="1200" dirty="0">
                    <a:latin typeface="Times New Roman" panose="02020603050405020304" pitchFamily="18" charset="0"/>
                    <a:cs typeface="Times New Roman" panose="02020603050405020304" pitchFamily="18" charset="0"/>
                  </a:rPr>
                  <a:t>) that are inversely proportional to the standard deviation of each metabolite within the cohort (</a:t>
                </a:r>
                <a:r>
                  <a:rPr lang="en-GB" sz="1200" dirty="0" err="1">
                    <a:latin typeface="Times New Roman" panose="02020603050405020304" pitchFamily="18" charset="0"/>
                    <a:cs typeface="Times New Roman" panose="02020603050405020304" pitchFamily="18" charset="0"/>
                  </a:rPr>
                  <a:t>S</a:t>
                </a:r>
                <a:r>
                  <a:rPr lang="en-GB" sz="1200" baseline="-25000" dirty="0" err="1">
                    <a:latin typeface="Times New Roman" panose="02020603050405020304" pitchFamily="18" charset="0"/>
                    <a:cs typeface="Times New Roman" panose="02020603050405020304" pitchFamily="18" charset="0"/>
                  </a:rPr>
                  <a:t>ref_SD</a:t>
                </a:r>
                <a:r>
                  <a:rPr lang="en-GB" sz="1200" dirty="0">
                    <a:latin typeface="Times New Roman" panose="02020603050405020304" pitchFamily="18" charset="0"/>
                    <a:cs typeface="Times New Roman" panose="02020603050405020304" pitchFamily="18" charset="0"/>
                  </a:rPr>
                  <a:t>). For this analysis, the metabolite signal amplitude distributions were tested for normality using a Shapiro-Wilk test and only those metabolites that were normally distributed were considered for inclusion in the combined reference.  For each individual spectrum analysis (S</a:t>
                </a:r>
                <a:r>
                  <a:rPr lang="en-GB" sz="1200" baseline="-25000" dirty="0">
                    <a:latin typeface="Times New Roman" panose="02020603050405020304" pitchFamily="18" charset="0"/>
                    <a:cs typeface="Times New Roman" panose="02020603050405020304" pitchFamily="18" charset="0"/>
                  </a:rPr>
                  <a:t>MOI</a:t>
                </a:r>
                <a:r>
                  <a:rPr lang="en-GB" sz="1200" dirty="0">
                    <a:latin typeface="Times New Roman" panose="02020603050405020304" pitchFamily="18" charset="0"/>
                    <a:cs typeface="Times New Roman" panose="02020603050405020304" pitchFamily="18" charset="0"/>
                  </a:rPr>
                  <a:t>), the combined reference (C</a:t>
                </a:r>
                <a:r>
                  <a:rPr lang="en-GB" sz="1200" baseline="-25000" dirty="0">
                    <a:latin typeface="Times New Roman" panose="02020603050405020304" pitchFamily="18" charset="0"/>
                    <a:cs typeface="Times New Roman" panose="02020603050405020304" pitchFamily="18" charset="0"/>
                  </a:rPr>
                  <a:t>Ref</a:t>
                </a:r>
                <a:r>
                  <a:rPr lang="en-GB" sz="1200" dirty="0">
                    <a:latin typeface="Times New Roman" panose="02020603050405020304" pitchFamily="18" charset="0"/>
                    <a:cs typeface="Times New Roman" panose="02020603050405020304" pitchFamily="18" charset="0"/>
                  </a:rPr>
                  <a:t>) is then the weighted sum of the fitted values of the included metabolites in that spectrum (S</a:t>
                </a:r>
                <a:r>
                  <a:rPr lang="en-GB" sz="1200" baseline="-25000" dirty="0">
                    <a:latin typeface="Times New Roman" panose="02020603050405020304" pitchFamily="18" charset="0"/>
                    <a:cs typeface="Times New Roman" panose="02020603050405020304" pitchFamily="18" charset="0"/>
                  </a:rPr>
                  <a:t>ref</a:t>
                </a:r>
                <a:r>
                  <a:rPr lang="en-GB" sz="1200" dirty="0">
                    <a:latin typeface="Times New Roman" panose="02020603050405020304" pitchFamily="18" charset="0"/>
                    <a:cs typeface="Times New Roman" panose="02020603050405020304" pitchFamily="18" charset="0"/>
                  </a:rPr>
                  <a:t>).  Results are presented as the individual metabolite of interest ratioed to C</a:t>
                </a:r>
                <a:r>
                  <a:rPr lang="en-GB" sz="1200" baseline="-25000" dirty="0">
                    <a:latin typeface="Times New Roman" panose="02020603050405020304" pitchFamily="18" charset="0"/>
                    <a:cs typeface="Times New Roman" panose="02020603050405020304" pitchFamily="18" charset="0"/>
                  </a:rPr>
                  <a:t>Ref</a:t>
                </a:r>
                <a:r>
                  <a:rPr lang="en-GB" sz="1200" dirty="0">
                    <a:latin typeface="Times New Roman" panose="02020603050405020304" pitchFamily="18" charset="0"/>
                    <a:cs typeface="Times New Roman" panose="02020603050405020304" pitchFamily="18" charset="0"/>
                  </a:rPr>
                  <a:t>. </a:t>
                </a:r>
              </a:p>
              <a:p>
                <a:pPr marL="0" indent="0" algn="just">
                  <a:buNone/>
                </a:pPr>
                <a:r>
                  <a:rPr lang="en-GB" sz="1200" dirty="0">
                    <a:latin typeface="Times New Roman" panose="02020603050405020304" pitchFamily="18" charset="0"/>
                    <a:cs typeface="Times New Roman" panose="02020603050405020304" pitchFamily="18" charset="0"/>
                  </a:rPr>
                  <a:t>Metabolite ratios including lactate in cohorts of neonates with NE are often not normally distributed.  Therefore for statistical comparisons using parametric tests the logarithms of the metabolite ratios are first calculated.  Comparisons between the cohorts made using t-tests with a Bonferroni correction of the p-value to account for multiple comparisons.</a:t>
                </a:r>
              </a:p>
              <a:p>
                <a:endParaRPr lang="en-GB" dirty="0"/>
              </a:p>
            </p:txBody>
          </p:sp>
        </mc:Choice>
        <mc:Fallback xmlns="">
          <p:sp>
            <p:nvSpPr>
              <p:cNvPr id="3" name="Notes Placeholder 2"/>
              <p:cNvSpPr>
                <a:spLocks noGrp="1"/>
              </p:cNvSpPr>
              <p:nvPr>
                <p:ph type="body" idx="1"/>
              </p:nvPr>
            </p:nvSpPr>
            <p:spPr/>
            <p:txBody>
              <a:bodyPr/>
              <a:lstStyle/>
              <a:p>
                <a:pPr marL="0" indent="0" algn="just">
                  <a:buNone/>
                </a:pPr>
                <a:r>
                  <a:rPr lang="en-GB" sz="1200" dirty="0">
                    <a:latin typeface="Times New Roman" panose="02020603050405020304" pitchFamily="18" charset="0"/>
                    <a:cs typeface="Times New Roman" panose="02020603050405020304" pitchFamily="18" charset="0"/>
                  </a:rPr>
                  <a:t>The data were further analysed using a combined reference method of Larsen et al</a:t>
                </a:r>
                <a:r>
                  <a:rPr lang="en-GB" sz="1200" baseline="30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[1]. Briefly, the standard deviation of the metabolite signals from the entire cohort (</a:t>
                </a:r>
                <a:r>
                  <a:rPr lang="en-GB" sz="1200" i="0">
                    <a:latin typeface="Cambria Math" panose="02040503050406030204" pitchFamily="18" charset="0"/>
                    <a:cs typeface="Times New Roman" panose="02020603050405020304" pitchFamily="18" charset="0"/>
                  </a:rPr>
                  <a:t>∑1▒</a:t>
                </a:r>
                <a:r>
                  <a:rPr lang="en-GB" sz="1200" i="0">
                    <a:latin typeface="Cambria Math" panose="02040503050406030204" pitchFamily="18" charset="0"/>
                    <a:ea typeface="Calibri" panose="020F0502020204030204" pitchFamily="34" charset="0"/>
                    <a:cs typeface="Times New Roman" panose="02020603050405020304" pitchFamily="18" charset="0"/>
                  </a:rPr>
                  <a:t>𝑆_(𝑅𝑒𝑓_𝑆𝐷) </a:t>
                </a:r>
                <a:r>
                  <a:rPr lang="en-GB" sz="1200" dirty="0">
                    <a:latin typeface="Times New Roman" panose="02020603050405020304" pitchFamily="18" charset="0"/>
                    <a:cs typeface="Times New Roman" panose="02020603050405020304" pitchFamily="18" charset="0"/>
                  </a:rPr>
                  <a:t>). are calculated and used to produce weightings (</a:t>
                </a:r>
                <a:r>
                  <a:rPr lang="en-GB" sz="1200" dirty="0" err="1">
                    <a:latin typeface="Times New Roman" panose="02020603050405020304" pitchFamily="18" charset="0"/>
                    <a:cs typeface="Times New Roman" panose="02020603050405020304" pitchFamily="18" charset="0"/>
                  </a:rPr>
                  <a:t>w</a:t>
                </a:r>
                <a:r>
                  <a:rPr lang="en-GB" sz="1200" baseline="-25000" dirty="0" err="1">
                    <a:latin typeface="Times New Roman" panose="02020603050405020304" pitchFamily="18" charset="0"/>
                    <a:cs typeface="Times New Roman" panose="02020603050405020304" pitchFamily="18" charset="0"/>
                  </a:rPr>
                  <a:t>Ref</a:t>
                </a:r>
                <a:r>
                  <a:rPr lang="en-GB" sz="1200" dirty="0">
                    <a:latin typeface="Times New Roman" panose="02020603050405020304" pitchFamily="18" charset="0"/>
                    <a:cs typeface="Times New Roman" panose="02020603050405020304" pitchFamily="18" charset="0"/>
                  </a:rPr>
                  <a:t>) that are inversely proportional to the standard deviation of each metabolite within the cohort (</a:t>
                </a:r>
                <a:r>
                  <a:rPr lang="en-GB" sz="1200" dirty="0" err="1">
                    <a:latin typeface="Times New Roman" panose="02020603050405020304" pitchFamily="18" charset="0"/>
                    <a:cs typeface="Times New Roman" panose="02020603050405020304" pitchFamily="18" charset="0"/>
                  </a:rPr>
                  <a:t>S</a:t>
                </a:r>
                <a:r>
                  <a:rPr lang="en-GB" sz="1200" baseline="-25000" dirty="0" err="1">
                    <a:latin typeface="Times New Roman" panose="02020603050405020304" pitchFamily="18" charset="0"/>
                    <a:cs typeface="Times New Roman" panose="02020603050405020304" pitchFamily="18" charset="0"/>
                  </a:rPr>
                  <a:t>ref_SD</a:t>
                </a:r>
                <a:r>
                  <a:rPr lang="en-GB" sz="1200" dirty="0">
                    <a:latin typeface="Times New Roman" panose="02020603050405020304" pitchFamily="18" charset="0"/>
                    <a:cs typeface="Times New Roman" panose="02020603050405020304" pitchFamily="18" charset="0"/>
                  </a:rPr>
                  <a:t>). For this analysis, the metabolite signal amplitude distributions were tested for normality using a Shapiro-Wilk test and only those metabolites that were normally distributed were considered for inclusion in the combined reference.  For each individual spectrum analysis (S</a:t>
                </a:r>
                <a:r>
                  <a:rPr lang="en-GB" sz="1200" baseline="-25000" dirty="0">
                    <a:latin typeface="Times New Roman" panose="02020603050405020304" pitchFamily="18" charset="0"/>
                    <a:cs typeface="Times New Roman" panose="02020603050405020304" pitchFamily="18" charset="0"/>
                  </a:rPr>
                  <a:t>MOI</a:t>
                </a:r>
                <a:r>
                  <a:rPr lang="en-GB" sz="1200" dirty="0">
                    <a:latin typeface="Times New Roman" panose="02020603050405020304" pitchFamily="18" charset="0"/>
                    <a:cs typeface="Times New Roman" panose="02020603050405020304" pitchFamily="18" charset="0"/>
                  </a:rPr>
                  <a:t>), the combined reference (</a:t>
                </a:r>
                <a:r>
                  <a:rPr lang="en-GB" sz="1200" dirty="0" err="1">
                    <a:latin typeface="Times New Roman" panose="02020603050405020304" pitchFamily="18" charset="0"/>
                    <a:cs typeface="Times New Roman" panose="02020603050405020304" pitchFamily="18" charset="0"/>
                  </a:rPr>
                  <a:t>C</a:t>
                </a:r>
                <a:r>
                  <a:rPr lang="en-GB" sz="1200" baseline="-25000" dirty="0" err="1">
                    <a:latin typeface="Times New Roman" panose="02020603050405020304" pitchFamily="18" charset="0"/>
                    <a:cs typeface="Times New Roman" panose="02020603050405020304" pitchFamily="18" charset="0"/>
                  </a:rPr>
                  <a:t>Ref</a:t>
                </a:r>
                <a:r>
                  <a:rPr lang="en-GB" sz="1200" dirty="0">
                    <a:latin typeface="Times New Roman" panose="02020603050405020304" pitchFamily="18" charset="0"/>
                    <a:cs typeface="Times New Roman" panose="02020603050405020304" pitchFamily="18" charset="0"/>
                  </a:rPr>
                  <a:t>) is then the weighted sum of the fitted values of the included metabolites in that spectrum (</a:t>
                </a:r>
                <a:r>
                  <a:rPr lang="en-GB" sz="1200" dirty="0" err="1">
                    <a:latin typeface="Times New Roman" panose="02020603050405020304" pitchFamily="18" charset="0"/>
                    <a:cs typeface="Times New Roman" panose="02020603050405020304" pitchFamily="18" charset="0"/>
                  </a:rPr>
                  <a:t>S</a:t>
                </a:r>
                <a:r>
                  <a:rPr lang="en-GB" sz="1200" baseline="-25000" dirty="0" err="1">
                    <a:latin typeface="Times New Roman" panose="02020603050405020304" pitchFamily="18" charset="0"/>
                    <a:cs typeface="Times New Roman" panose="02020603050405020304" pitchFamily="18" charset="0"/>
                  </a:rPr>
                  <a:t>ref</a:t>
                </a:r>
                <a:r>
                  <a:rPr lang="en-GB" sz="1200" dirty="0">
                    <a:latin typeface="Times New Roman" panose="02020603050405020304" pitchFamily="18" charset="0"/>
                    <a:cs typeface="Times New Roman" panose="02020603050405020304" pitchFamily="18" charset="0"/>
                  </a:rPr>
                  <a:t>).  Results are presented as the individual metabolite of interest ratioed to </a:t>
                </a:r>
                <a:r>
                  <a:rPr lang="en-GB" sz="1200" dirty="0" err="1">
                    <a:latin typeface="Times New Roman" panose="02020603050405020304" pitchFamily="18" charset="0"/>
                    <a:cs typeface="Times New Roman" panose="02020603050405020304" pitchFamily="18" charset="0"/>
                  </a:rPr>
                  <a:t>C</a:t>
                </a:r>
                <a:r>
                  <a:rPr lang="en-GB" sz="1200" baseline="-25000" dirty="0" err="1">
                    <a:latin typeface="Times New Roman" panose="02020603050405020304" pitchFamily="18" charset="0"/>
                    <a:cs typeface="Times New Roman" panose="02020603050405020304" pitchFamily="18" charset="0"/>
                  </a:rPr>
                  <a:t>Ref</a:t>
                </a:r>
                <a:r>
                  <a:rPr lang="en-GB" sz="1200" dirty="0">
                    <a:latin typeface="Times New Roman" panose="02020603050405020304" pitchFamily="18" charset="0"/>
                    <a:cs typeface="Times New Roman" panose="02020603050405020304" pitchFamily="18" charset="0"/>
                  </a:rPr>
                  <a:t>. </a:t>
                </a:r>
              </a:p>
              <a:p>
                <a:pPr marL="0" indent="0" algn="just">
                  <a:buNone/>
                </a:pPr>
                <a:r>
                  <a:rPr lang="en-GB" sz="1200" dirty="0">
                    <a:latin typeface="Times New Roman" panose="02020603050405020304" pitchFamily="18" charset="0"/>
                    <a:cs typeface="Times New Roman" panose="02020603050405020304" pitchFamily="18" charset="0"/>
                  </a:rPr>
                  <a:t>Metabolite ratios including lactate in cohorts of neonates with NE are often not normally distributed.  Therefore for statistical comparisons using parametric tests the logarithms of the metabolite ratios are first calculated.  Comparisons between the cohorts made using t-tests with a Bonferroni correction of the p-value to account for multiple comparisons.</a:t>
                </a:r>
              </a:p>
              <a:p>
                <a:endParaRPr lang="en-GB" dirty="0"/>
              </a:p>
            </p:txBody>
          </p:sp>
        </mc:Fallback>
      </mc:AlternateContent>
      <p:sp>
        <p:nvSpPr>
          <p:cNvPr id="4" name="Slide Number Placeholder 3"/>
          <p:cNvSpPr>
            <a:spLocks noGrp="1"/>
          </p:cNvSpPr>
          <p:nvPr>
            <p:ph type="sldNum" sz="quarter" idx="5"/>
          </p:nvPr>
        </p:nvSpPr>
        <p:spPr/>
        <p:txBody>
          <a:bodyPr/>
          <a:lstStyle/>
          <a:p>
            <a:fld id="{B2402F77-7299-AE49-A7C9-0BC252F7C2C3}" type="slidenum">
              <a:rPr lang="en-GB" smtClean="0"/>
              <a:t>4</a:t>
            </a:fld>
            <a:endParaRPr lang="en-GB"/>
          </a:p>
        </p:txBody>
      </p:sp>
    </p:spTree>
    <p:extLst>
      <p:ext uri="{BB962C8B-B14F-4D97-AF65-F5344CB8AC3E}">
        <p14:creationId xmlns:p14="http://schemas.microsoft.com/office/powerpoint/2010/main" val="389143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 decimal points of precision</a:t>
            </a:r>
          </a:p>
        </p:txBody>
      </p:sp>
      <p:sp>
        <p:nvSpPr>
          <p:cNvPr id="4" name="Slide Number Placeholder 3"/>
          <p:cNvSpPr>
            <a:spLocks noGrp="1"/>
          </p:cNvSpPr>
          <p:nvPr>
            <p:ph type="sldNum" sz="quarter" idx="5"/>
          </p:nvPr>
        </p:nvSpPr>
        <p:spPr/>
        <p:txBody>
          <a:bodyPr/>
          <a:lstStyle/>
          <a:p>
            <a:fld id="{B2402F77-7299-AE49-A7C9-0BC252F7C2C3}" type="slidenum">
              <a:rPr lang="en-GB" smtClean="0"/>
              <a:t>5</a:t>
            </a:fld>
            <a:endParaRPr lang="en-GB"/>
          </a:p>
        </p:txBody>
      </p:sp>
    </p:spTree>
    <p:extLst>
      <p:ext uri="{BB962C8B-B14F-4D97-AF65-F5344CB8AC3E}">
        <p14:creationId xmlns:p14="http://schemas.microsoft.com/office/powerpoint/2010/main" val="1870275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Comments:</a:t>
            </a:r>
          </a:p>
          <a:p>
            <a:endParaRPr lang="en-GB" dirty="0"/>
          </a:p>
          <a:p>
            <a:pPr marL="171450" indent="-171450">
              <a:buFontTx/>
              <a:buChar char="-"/>
            </a:pPr>
            <a:r>
              <a:rPr lang="en-GB" dirty="0"/>
              <a:t>More </a:t>
            </a:r>
            <a:r>
              <a:rPr lang="en-GB" dirty="0" err="1"/>
              <a:t>refrences</a:t>
            </a:r>
            <a:r>
              <a:rPr lang="en-GB" dirty="0"/>
              <a:t>?</a:t>
            </a:r>
          </a:p>
          <a:p>
            <a:pPr marL="171450" indent="-171450">
              <a:buFontTx/>
              <a:buChar char="-"/>
            </a:pPr>
            <a:r>
              <a:rPr lang="en-GB" dirty="0"/>
              <a:t>Previous findings – </a:t>
            </a:r>
            <a:r>
              <a:rPr lang="en-GB" dirty="0" err="1"/>
              <a:t>refrencs</a:t>
            </a:r>
            <a:r>
              <a:rPr lang="en-GB" dirty="0"/>
              <a:t>?</a:t>
            </a:r>
          </a:p>
        </p:txBody>
      </p:sp>
      <p:sp>
        <p:nvSpPr>
          <p:cNvPr id="4" name="Slide Number Placeholder 3"/>
          <p:cNvSpPr>
            <a:spLocks noGrp="1"/>
          </p:cNvSpPr>
          <p:nvPr>
            <p:ph type="sldNum" sz="quarter" idx="5"/>
          </p:nvPr>
        </p:nvSpPr>
        <p:spPr/>
        <p:txBody>
          <a:bodyPr/>
          <a:lstStyle/>
          <a:p>
            <a:fld id="{B2402F77-7299-AE49-A7C9-0BC252F7C2C3}" type="slidenum">
              <a:rPr lang="en-GB" smtClean="0"/>
              <a:t>8</a:t>
            </a:fld>
            <a:endParaRPr lang="en-GB"/>
          </a:p>
        </p:txBody>
      </p:sp>
    </p:spTree>
    <p:extLst>
      <p:ext uri="{BB962C8B-B14F-4D97-AF65-F5344CB8AC3E}">
        <p14:creationId xmlns:p14="http://schemas.microsoft.com/office/powerpoint/2010/main" val="386126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D20E-19B8-9747-B4BE-066D52FCFC9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581C9FE-21C4-2840-BADC-ADBA79671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3CCD271-8EAF-FB4A-9A45-17FA35674C26}"/>
              </a:ext>
            </a:extLst>
          </p:cNvPr>
          <p:cNvSpPr>
            <a:spLocks noGrp="1"/>
          </p:cNvSpPr>
          <p:nvPr>
            <p:ph type="dt" sz="half" idx="10"/>
          </p:nvPr>
        </p:nvSpPr>
        <p:spPr/>
        <p:txBody>
          <a:bodyPr/>
          <a:lstStyle/>
          <a:p>
            <a:fld id="{3698A722-CB40-0E4C-ADDB-E7EA3D5AC7F7}" type="datetimeFigureOut">
              <a:rPr lang="en-GB" smtClean="0"/>
              <a:t>08/04/2022</a:t>
            </a:fld>
            <a:endParaRPr lang="en-GB"/>
          </a:p>
        </p:txBody>
      </p:sp>
      <p:sp>
        <p:nvSpPr>
          <p:cNvPr id="5" name="Footer Placeholder 4">
            <a:extLst>
              <a:ext uri="{FF2B5EF4-FFF2-40B4-BE49-F238E27FC236}">
                <a16:creationId xmlns:a16="http://schemas.microsoft.com/office/drawing/2014/main" id="{F9C5C603-C4DD-FF45-8569-188E8EF313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3CBA23-7D5C-AC47-B0AC-5DF93970257E}"/>
              </a:ext>
            </a:extLst>
          </p:cNvPr>
          <p:cNvSpPr>
            <a:spLocks noGrp="1"/>
          </p:cNvSpPr>
          <p:nvPr>
            <p:ph type="sldNum" sz="quarter" idx="12"/>
          </p:nvPr>
        </p:nvSpPr>
        <p:spPr/>
        <p:txBody>
          <a:bodyPr/>
          <a:lstStyle/>
          <a:p>
            <a:fld id="{A3B67A89-B515-644D-9475-0CA615A515A9}" type="slidenum">
              <a:rPr lang="en-GB" smtClean="0"/>
              <a:t>‹#›</a:t>
            </a:fld>
            <a:endParaRPr lang="en-GB"/>
          </a:p>
        </p:txBody>
      </p:sp>
    </p:spTree>
    <p:extLst>
      <p:ext uri="{BB962C8B-B14F-4D97-AF65-F5344CB8AC3E}">
        <p14:creationId xmlns:p14="http://schemas.microsoft.com/office/powerpoint/2010/main" val="134273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6A3E-AC51-5445-95AD-B069ED77990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44EAFF-156D-CA4F-A0CF-1464270CB65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10E42A3-A947-7E4D-BFEC-91E23966839F}"/>
              </a:ext>
            </a:extLst>
          </p:cNvPr>
          <p:cNvSpPr>
            <a:spLocks noGrp="1"/>
          </p:cNvSpPr>
          <p:nvPr>
            <p:ph type="dt" sz="half" idx="10"/>
          </p:nvPr>
        </p:nvSpPr>
        <p:spPr/>
        <p:txBody>
          <a:bodyPr/>
          <a:lstStyle/>
          <a:p>
            <a:fld id="{3698A722-CB40-0E4C-ADDB-E7EA3D5AC7F7}" type="datetimeFigureOut">
              <a:rPr lang="en-GB" smtClean="0"/>
              <a:t>08/04/2022</a:t>
            </a:fld>
            <a:endParaRPr lang="en-GB"/>
          </a:p>
        </p:txBody>
      </p:sp>
      <p:sp>
        <p:nvSpPr>
          <p:cNvPr id="5" name="Footer Placeholder 4">
            <a:extLst>
              <a:ext uri="{FF2B5EF4-FFF2-40B4-BE49-F238E27FC236}">
                <a16:creationId xmlns:a16="http://schemas.microsoft.com/office/drawing/2014/main" id="{6DA97791-62CB-8E46-AC5B-73DA08478E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5FB6F7-7673-5649-9B51-098014AC0BB4}"/>
              </a:ext>
            </a:extLst>
          </p:cNvPr>
          <p:cNvSpPr>
            <a:spLocks noGrp="1"/>
          </p:cNvSpPr>
          <p:nvPr>
            <p:ph type="sldNum" sz="quarter" idx="12"/>
          </p:nvPr>
        </p:nvSpPr>
        <p:spPr/>
        <p:txBody>
          <a:bodyPr/>
          <a:lstStyle/>
          <a:p>
            <a:fld id="{A3B67A89-B515-644D-9475-0CA615A515A9}" type="slidenum">
              <a:rPr lang="en-GB" smtClean="0"/>
              <a:t>‹#›</a:t>
            </a:fld>
            <a:endParaRPr lang="en-GB"/>
          </a:p>
        </p:txBody>
      </p:sp>
    </p:spTree>
    <p:extLst>
      <p:ext uri="{BB962C8B-B14F-4D97-AF65-F5344CB8AC3E}">
        <p14:creationId xmlns:p14="http://schemas.microsoft.com/office/powerpoint/2010/main" val="3196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5855B-2846-F64C-9B20-1D3CF54D004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B312846-EAA8-BA4D-A1EA-F4C2620CD9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F084E55-4BD7-2045-8FCB-4DEE136A16FE}"/>
              </a:ext>
            </a:extLst>
          </p:cNvPr>
          <p:cNvSpPr>
            <a:spLocks noGrp="1"/>
          </p:cNvSpPr>
          <p:nvPr>
            <p:ph type="dt" sz="half" idx="10"/>
          </p:nvPr>
        </p:nvSpPr>
        <p:spPr/>
        <p:txBody>
          <a:bodyPr/>
          <a:lstStyle/>
          <a:p>
            <a:fld id="{3698A722-CB40-0E4C-ADDB-E7EA3D5AC7F7}" type="datetimeFigureOut">
              <a:rPr lang="en-GB" smtClean="0"/>
              <a:t>08/04/2022</a:t>
            </a:fld>
            <a:endParaRPr lang="en-GB"/>
          </a:p>
        </p:txBody>
      </p:sp>
      <p:sp>
        <p:nvSpPr>
          <p:cNvPr id="5" name="Footer Placeholder 4">
            <a:extLst>
              <a:ext uri="{FF2B5EF4-FFF2-40B4-BE49-F238E27FC236}">
                <a16:creationId xmlns:a16="http://schemas.microsoft.com/office/drawing/2014/main" id="{17565C01-9946-714B-8B94-0C8E29C9C7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F86157-53B5-AC42-8482-4966DF1E7476}"/>
              </a:ext>
            </a:extLst>
          </p:cNvPr>
          <p:cNvSpPr>
            <a:spLocks noGrp="1"/>
          </p:cNvSpPr>
          <p:nvPr>
            <p:ph type="sldNum" sz="quarter" idx="12"/>
          </p:nvPr>
        </p:nvSpPr>
        <p:spPr/>
        <p:txBody>
          <a:bodyPr/>
          <a:lstStyle/>
          <a:p>
            <a:fld id="{A3B67A89-B515-644D-9475-0CA615A515A9}" type="slidenum">
              <a:rPr lang="en-GB" smtClean="0"/>
              <a:t>‹#›</a:t>
            </a:fld>
            <a:endParaRPr lang="en-GB"/>
          </a:p>
        </p:txBody>
      </p:sp>
    </p:spTree>
    <p:extLst>
      <p:ext uri="{BB962C8B-B14F-4D97-AF65-F5344CB8AC3E}">
        <p14:creationId xmlns:p14="http://schemas.microsoft.com/office/powerpoint/2010/main" val="36389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5C66-BE51-FB42-AB70-9446D797376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219AEC4-4C9E-E742-98D2-34240B43700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94DD20D-B20F-A14D-BE51-529D091EE976}"/>
              </a:ext>
            </a:extLst>
          </p:cNvPr>
          <p:cNvSpPr>
            <a:spLocks noGrp="1"/>
          </p:cNvSpPr>
          <p:nvPr>
            <p:ph type="dt" sz="half" idx="10"/>
          </p:nvPr>
        </p:nvSpPr>
        <p:spPr/>
        <p:txBody>
          <a:bodyPr/>
          <a:lstStyle/>
          <a:p>
            <a:fld id="{3698A722-CB40-0E4C-ADDB-E7EA3D5AC7F7}" type="datetimeFigureOut">
              <a:rPr lang="en-GB" smtClean="0"/>
              <a:t>08/04/2022</a:t>
            </a:fld>
            <a:endParaRPr lang="en-GB"/>
          </a:p>
        </p:txBody>
      </p:sp>
      <p:sp>
        <p:nvSpPr>
          <p:cNvPr id="5" name="Footer Placeholder 4">
            <a:extLst>
              <a:ext uri="{FF2B5EF4-FFF2-40B4-BE49-F238E27FC236}">
                <a16:creationId xmlns:a16="http://schemas.microsoft.com/office/drawing/2014/main" id="{5D932399-9B78-CE4F-B8EE-B17BD0C14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588565-C44C-F044-B73C-61327B57AB02}"/>
              </a:ext>
            </a:extLst>
          </p:cNvPr>
          <p:cNvSpPr>
            <a:spLocks noGrp="1"/>
          </p:cNvSpPr>
          <p:nvPr>
            <p:ph type="sldNum" sz="quarter" idx="12"/>
          </p:nvPr>
        </p:nvSpPr>
        <p:spPr/>
        <p:txBody>
          <a:bodyPr/>
          <a:lstStyle/>
          <a:p>
            <a:fld id="{A3B67A89-B515-644D-9475-0CA615A515A9}" type="slidenum">
              <a:rPr lang="en-GB" smtClean="0"/>
              <a:t>‹#›</a:t>
            </a:fld>
            <a:endParaRPr lang="en-GB"/>
          </a:p>
        </p:txBody>
      </p:sp>
    </p:spTree>
    <p:extLst>
      <p:ext uri="{BB962C8B-B14F-4D97-AF65-F5344CB8AC3E}">
        <p14:creationId xmlns:p14="http://schemas.microsoft.com/office/powerpoint/2010/main" val="371661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5075-32C8-1149-8C4F-8CE3E74B08A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E904FE8-3400-DE40-B9B8-4FCA37022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5B72E5C-16C7-E945-B0FA-6B4C99C45CBD}"/>
              </a:ext>
            </a:extLst>
          </p:cNvPr>
          <p:cNvSpPr>
            <a:spLocks noGrp="1"/>
          </p:cNvSpPr>
          <p:nvPr>
            <p:ph type="dt" sz="half" idx="10"/>
          </p:nvPr>
        </p:nvSpPr>
        <p:spPr/>
        <p:txBody>
          <a:bodyPr/>
          <a:lstStyle/>
          <a:p>
            <a:fld id="{3698A722-CB40-0E4C-ADDB-E7EA3D5AC7F7}" type="datetimeFigureOut">
              <a:rPr lang="en-GB" smtClean="0"/>
              <a:t>08/04/2022</a:t>
            </a:fld>
            <a:endParaRPr lang="en-GB"/>
          </a:p>
        </p:txBody>
      </p:sp>
      <p:sp>
        <p:nvSpPr>
          <p:cNvPr id="5" name="Footer Placeholder 4">
            <a:extLst>
              <a:ext uri="{FF2B5EF4-FFF2-40B4-BE49-F238E27FC236}">
                <a16:creationId xmlns:a16="http://schemas.microsoft.com/office/drawing/2014/main" id="{E429073E-E853-0F4B-B083-B35EBE1B5C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A0A303-8938-094F-B978-49948171362E}"/>
              </a:ext>
            </a:extLst>
          </p:cNvPr>
          <p:cNvSpPr>
            <a:spLocks noGrp="1"/>
          </p:cNvSpPr>
          <p:nvPr>
            <p:ph type="sldNum" sz="quarter" idx="12"/>
          </p:nvPr>
        </p:nvSpPr>
        <p:spPr/>
        <p:txBody>
          <a:bodyPr/>
          <a:lstStyle/>
          <a:p>
            <a:fld id="{A3B67A89-B515-644D-9475-0CA615A515A9}" type="slidenum">
              <a:rPr lang="en-GB" smtClean="0"/>
              <a:t>‹#›</a:t>
            </a:fld>
            <a:endParaRPr lang="en-GB"/>
          </a:p>
        </p:txBody>
      </p:sp>
    </p:spTree>
    <p:extLst>
      <p:ext uri="{BB962C8B-B14F-4D97-AF65-F5344CB8AC3E}">
        <p14:creationId xmlns:p14="http://schemas.microsoft.com/office/powerpoint/2010/main" val="160029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C137-CA9C-AB46-A323-D147B4964FA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8E96E2F-D268-1745-A7D6-48BE90777B4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DDC613C-5EE9-C448-BA01-D4C2A92AB6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C1554A2-A24B-D143-A1D6-41AFBAC7E303}"/>
              </a:ext>
            </a:extLst>
          </p:cNvPr>
          <p:cNvSpPr>
            <a:spLocks noGrp="1"/>
          </p:cNvSpPr>
          <p:nvPr>
            <p:ph type="dt" sz="half" idx="10"/>
          </p:nvPr>
        </p:nvSpPr>
        <p:spPr/>
        <p:txBody>
          <a:bodyPr/>
          <a:lstStyle/>
          <a:p>
            <a:fld id="{3698A722-CB40-0E4C-ADDB-E7EA3D5AC7F7}" type="datetimeFigureOut">
              <a:rPr lang="en-GB" smtClean="0"/>
              <a:t>08/04/2022</a:t>
            </a:fld>
            <a:endParaRPr lang="en-GB"/>
          </a:p>
        </p:txBody>
      </p:sp>
      <p:sp>
        <p:nvSpPr>
          <p:cNvPr id="6" name="Footer Placeholder 5">
            <a:extLst>
              <a:ext uri="{FF2B5EF4-FFF2-40B4-BE49-F238E27FC236}">
                <a16:creationId xmlns:a16="http://schemas.microsoft.com/office/drawing/2014/main" id="{DC7C10F1-C4EC-DD4D-812A-C71F759FD0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2513FC-2AFE-B444-8F06-06ED399CDD4A}"/>
              </a:ext>
            </a:extLst>
          </p:cNvPr>
          <p:cNvSpPr>
            <a:spLocks noGrp="1"/>
          </p:cNvSpPr>
          <p:nvPr>
            <p:ph type="sldNum" sz="quarter" idx="12"/>
          </p:nvPr>
        </p:nvSpPr>
        <p:spPr/>
        <p:txBody>
          <a:bodyPr/>
          <a:lstStyle/>
          <a:p>
            <a:fld id="{A3B67A89-B515-644D-9475-0CA615A515A9}" type="slidenum">
              <a:rPr lang="en-GB" smtClean="0"/>
              <a:t>‹#›</a:t>
            </a:fld>
            <a:endParaRPr lang="en-GB"/>
          </a:p>
        </p:txBody>
      </p:sp>
    </p:spTree>
    <p:extLst>
      <p:ext uri="{BB962C8B-B14F-4D97-AF65-F5344CB8AC3E}">
        <p14:creationId xmlns:p14="http://schemas.microsoft.com/office/powerpoint/2010/main" val="23799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50AB-5897-6342-ABC0-19F3EDFC268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C68F174-5079-A44C-927C-B428274CD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A4FAB6-1CEB-DF41-BDE6-24871C847E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CE70B36-5390-4E4C-8E8A-7050C205BA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68992A-D796-BC49-B447-E3427E92BBB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DF0DDF7-40A6-7840-9E92-1B164BA4ECD2}"/>
              </a:ext>
            </a:extLst>
          </p:cNvPr>
          <p:cNvSpPr>
            <a:spLocks noGrp="1"/>
          </p:cNvSpPr>
          <p:nvPr>
            <p:ph type="dt" sz="half" idx="10"/>
          </p:nvPr>
        </p:nvSpPr>
        <p:spPr/>
        <p:txBody>
          <a:bodyPr/>
          <a:lstStyle/>
          <a:p>
            <a:fld id="{3698A722-CB40-0E4C-ADDB-E7EA3D5AC7F7}" type="datetimeFigureOut">
              <a:rPr lang="en-GB" smtClean="0"/>
              <a:t>08/04/2022</a:t>
            </a:fld>
            <a:endParaRPr lang="en-GB"/>
          </a:p>
        </p:txBody>
      </p:sp>
      <p:sp>
        <p:nvSpPr>
          <p:cNvPr id="8" name="Footer Placeholder 7">
            <a:extLst>
              <a:ext uri="{FF2B5EF4-FFF2-40B4-BE49-F238E27FC236}">
                <a16:creationId xmlns:a16="http://schemas.microsoft.com/office/drawing/2014/main" id="{CE66F397-1A59-A24E-B8CC-D62E756A11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31992AB-5D29-6142-949C-9BF0ADB18613}"/>
              </a:ext>
            </a:extLst>
          </p:cNvPr>
          <p:cNvSpPr>
            <a:spLocks noGrp="1"/>
          </p:cNvSpPr>
          <p:nvPr>
            <p:ph type="sldNum" sz="quarter" idx="12"/>
          </p:nvPr>
        </p:nvSpPr>
        <p:spPr/>
        <p:txBody>
          <a:bodyPr/>
          <a:lstStyle/>
          <a:p>
            <a:fld id="{A3B67A89-B515-644D-9475-0CA615A515A9}" type="slidenum">
              <a:rPr lang="en-GB" smtClean="0"/>
              <a:t>‹#›</a:t>
            </a:fld>
            <a:endParaRPr lang="en-GB"/>
          </a:p>
        </p:txBody>
      </p:sp>
    </p:spTree>
    <p:extLst>
      <p:ext uri="{BB962C8B-B14F-4D97-AF65-F5344CB8AC3E}">
        <p14:creationId xmlns:p14="http://schemas.microsoft.com/office/powerpoint/2010/main" val="397803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71F5-9596-4C45-B0F6-01EF9136904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CE758B0-1D87-7B4F-89D6-EE1A5750098C}"/>
              </a:ext>
            </a:extLst>
          </p:cNvPr>
          <p:cNvSpPr>
            <a:spLocks noGrp="1"/>
          </p:cNvSpPr>
          <p:nvPr>
            <p:ph type="dt" sz="half" idx="10"/>
          </p:nvPr>
        </p:nvSpPr>
        <p:spPr/>
        <p:txBody>
          <a:bodyPr/>
          <a:lstStyle/>
          <a:p>
            <a:fld id="{3698A722-CB40-0E4C-ADDB-E7EA3D5AC7F7}" type="datetimeFigureOut">
              <a:rPr lang="en-GB" smtClean="0"/>
              <a:t>08/04/2022</a:t>
            </a:fld>
            <a:endParaRPr lang="en-GB"/>
          </a:p>
        </p:txBody>
      </p:sp>
      <p:sp>
        <p:nvSpPr>
          <p:cNvPr id="4" name="Footer Placeholder 3">
            <a:extLst>
              <a:ext uri="{FF2B5EF4-FFF2-40B4-BE49-F238E27FC236}">
                <a16:creationId xmlns:a16="http://schemas.microsoft.com/office/drawing/2014/main" id="{B98D7A51-AC4D-6B43-B029-FFF3AE07AE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B3691B6-75F4-4043-9B63-BAB520EBE1E0}"/>
              </a:ext>
            </a:extLst>
          </p:cNvPr>
          <p:cNvSpPr>
            <a:spLocks noGrp="1"/>
          </p:cNvSpPr>
          <p:nvPr>
            <p:ph type="sldNum" sz="quarter" idx="12"/>
          </p:nvPr>
        </p:nvSpPr>
        <p:spPr/>
        <p:txBody>
          <a:bodyPr/>
          <a:lstStyle/>
          <a:p>
            <a:fld id="{A3B67A89-B515-644D-9475-0CA615A515A9}" type="slidenum">
              <a:rPr lang="en-GB" smtClean="0"/>
              <a:t>‹#›</a:t>
            </a:fld>
            <a:endParaRPr lang="en-GB"/>
          </a:p>
        </p:txBody>
      </p:sp>
    </p:spTree>
    <p:extLst>
      <p:ext uri="{BB962C8B-B14F-4D97-AF65-F5344CB8AC3E}">
        <p14:creationId xmlns:p14="http://schemas.microsoft.com/office/powerpoint/2010/main" val="13100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90926-6507-AA43-8944-5A06DB6A2358}"/>
              </a:ext>
            </a:extLst>
          </p:cNvPr>
          <p:cNvSpPr>
            <a:spLocks noGrp="1"/>
          </p:cNvSpPr>
          <p:nvPr>
            <p:ph type="dt" sz="half" idx="10"/>
          </p:nvPr>
        </p:nvSpPr>
        <p:spPr/>
        <p:txBody>
          <a:bodyPr/>
          <a:lstStyle/>
          <a:p>
            <a:fld id="{3698A722-CB40-0E4C-ADDB-E7EA3D5AC7F7}" type="datetimeFigureOut">
              <a:rPr lang="en-GB" smtClean="0"/>
              <a:t>08/04/2022</a:t>
            </a:fld>
            <a:endParaRPr lang="en-GB"/>
          </a:p>
        </p:txBody>
      </p:sp>
      <p:sp>
        <p:nvSpPr>
          <p:cNvPr id="3" name="Footer Placeholder 2">
            <a:extLst>
              <a:ext uri="{FF2B5EF4-FFF2-40B4-BE49-F238E27FC236}">
                <a16:creationId xmlns:a16="http://schemas.microsoft.com/office/drawing/2014/main" id="{BEBDDC3E-1665-9447-A4D4-2DB247553E1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007159F-420C-4F4C-A545-FA5D9A7F0547}"/>
              </a:ext>
            </a:extLst>
          </p:cNvPr>
          <p:cNvSpPr>
            <a:spLocks noGrp="1"/>
          </p:cNvSpPr>
          <p:nvPr>
            <p:ph type="sldNum" sz="quarter" idx="12"/>
          </p:nvPr>
        </p:nvSpPr>
        <p:spPr/>
        <p:txBody>
          <a:bodyPr/>
          <a:lstStyle/>
          <a:p>
            <a:fld id="{A3B67A89-B515-644D-9475-0CA615A515A9}" type="slidenum">
              <a:rPr lang="en-GB" smtClean="0"/>
              <a:t>‹#›</a:t>
            </a:fld>
            <a:endParaRPr lang="en-GB"/>
          </a:p>
        </p:txBody>
      </p:sp>
    </p:spTree>
    <p:extLst>
      <p:ext uri="{BB962C8B-B14F-4D97-AF65-F5344CB8AC3E}">
        <p14:creationId xmlns:p14="http://schemas.microsoft.com/office/powerpoint/2010/main" val="181358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75AE-6272-0442-8B01-BE85C9B57E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280340E-DB99-754A-940D-F58CFA2FA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0DD1172-D0C1-EA4F-A97B-4C6C667BB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D5EE11-57EF-ED4B-907F-CE4B36FB9F4F}"/>
              </a:ext>
            </a:extLst>
          </p:cNvPr>
          <p:cNvSpPr>
            <a:spLocks noGrp="1"/>
          </p:cNvSpPr>
          <p:nvPr>
            <p:ph type="dt" sz="half" idx="10"/>
          </p:nvPr>
        </p:nvSpPr>
        <p:spPr/>
        <p:txBody>
          <a:bodyPr/>
          <a:lstStyle/>
          <a:p>
            <a:fld id="{3698A722-CB40-0E4C-ADDB-E7EA3D5AC7F7}" type="datetimeFigureOut">
              <a:rPr lang="en-GB" smtClean="0"/>
              <a:t>08/04/2022</a:t>
            </a:fld>
            <a:endParaRPr lang="en-GB"/>
          </a:p>
        </p:txBody>
      </p:sp>
      <p:sp>
        <p:nvSpPr>
          <p:cNvPr id="6" name="Footer Placeholder 5">
            <a:extLst>
              <a:ext uri="{FF2B5EF4-FFF2-40B4-BE49-F238E27FC236}">
                <a16:creationId xmlns:a16="http://schemas.microsoft.com/office/drawing/2014/main" id="{D308F266-3FC1-EA42-B8D6-9B9AE06A75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58BE4F-9FB2-924E-B0D6-D44C46A921E5}"/>
              </a:ext>
            </a:extLst>
          </p:cNvPr>
          <p:cNvSpPr>
            <a:spLocks noGrp="1"/>
          </p:cNvSpPr>
          <p:nvPr>
            <p:ph type="sldNum" sz="quarter" idx="12"/>
          </p:nvPr>
        </p:nvSpPr>
        <p:spPr/>
        <p:txBody>
          <a:bodyPr/>
          <a:lstStyle/>
          <a:p>
            <a:fld id="{A3B67A89-B515-644D-9475-0CA615A515A9}" type="slidenum">
              <a:rPr lang="en-GB" smtClean="0"/>
              <a:t>‹#›</a:t>
            </a:fld>
            <a:endParaRPr lang="en-GB"/>
          </a:p>
        </p:txBody>
      </p:sp>
    </p:spTree>
    <p:extLst>
      <p:ext uri="{BB962C8B-B14F-4D97-AF65-F5344CB8AC3E}">
        <p14:creationId xmlns:p14="http://schemas.microsoft.com/office/powerpoint/2010/main" val="29095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9143-A6E8-6947-8471-08965CC47F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2DAD23A-9D58-2743-92C3-549507E47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C1C8890-69E2-5D40-A412-0BE3E905E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668189-9725-824D-9B20-17D1ECFFE9B9}"/>
              </a:ext>
            </a:extLst>
          </p:cNvPr>
          <p:cNvSpPr>
            <a:spLocks noGrp="1"/>
          </p:cNvSpPr>
          <p:nvPr>
            <p:ph type="dt" sz="half" idx="10"/>
          </p:nvPr>
        </p:nvSpPr>
        <p:spPr/>
        <p:txBody>
          <a:bodyPr/>
          <a:lstStyle/>
          <a:p>
            <a:fld id="{3698A722-CB40-0E4C-ADDB-E7EA3D5AC7F7}" type="datetimeFigureOut">
              <a:rPr lang="en-GB" smtClean="0"/>
              <a:t>08/04/2022</a:t>
            </a:fld>
            <a:endParaRPr lang="en-GB"/>
          </a:p>
        </p:txBody>
      </p:sp>
      <p:sp>
        <p:nvSpPr>
          <p:cNvPr id="6" name="Footer Placeholder 5">
            <a:extLst>
              <a:ext uri="{FF2B5EF4-FFF2-40B4-BE49-F238E27FC236}">
                <a16:creationId xmlns:a16="http://schemas.microsoft.com/office/drawing/2014/main" id="{25AA8F8A-9C37-984A-9C6A-14DB06598B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4B000B-3219-114B-89E3-BB000D3C066C}"/>
              </a:ext>
            </a:extLst>
          </p:cNvPr>
          <p:cNvSpPr>
            <a:spLocks noGrp="1"/>
          </p:cNvSpPr>
          <p:nvPr>
            <p:ph type="sldNum" sz="quarter" idx="12"/>
          </p:nvPr>
        </p:nvSpPr>
        <p:spPr/>
        <p:txBody>
          <a:bodyPr/>
          <a:lstStyle/>
          <a:p>
            <a:fld id="{A3B67A89-B515-644D-9475-0CA615A515A9}" type="slidenum">
              <a:rPr lang="en-GB" smtClean="0"/>
              <a:t>‹#›</a:t>
            </a:fld>
            <a:endParaRPr lang="en-GB"/>
          </a:p>
        </p:txBody>
      </p:sp>
    </p:spTree>
    <p:extLst>
      <p:ext uri="{BB962C8B-B14F-4D97-AF65-F5344CB8AC3E}">
        <p14:creationId xmlns:p14="http://schemas.microsoft.com/office/powerpoint/2010/main" val="41920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0ABF3-FCB9-204D-A2F6-2954C8927D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0E2C22A-8C2D-5A41-B69C-EBF2B217F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68F56CE-0C3B-3C48-A759-1D940069E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8A722-CB40-0E4C-ADDB-E7EA3D5AC7F7}" type="datetimeFigureOut">
              <a:rPr lang="en-GB" smtClean="0"/>
              <a:t>08/04/2022</a:t>
            </a:fld>
            <a:endParaRPr lang="en-GB"/>
          </a:p>
        </p:txBody>
      </p:sp>
      <p:sp>
        <p:nvSpPr>
          <p:cNvPr id="5" name="Footer Placeholder 4">
            <a:extLst>
              <a:ext uri="{FF2B5EF4-FFF2-40B4-BE49-F238E27FC236}">
                <a16:creationId xmlns:a16="http://schemas.microsoft.com/office/drawing/2014/main" id="{80BA4EDA-8D60-E748-800B-B2A9B9DC8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63093D8-1389-0442-9391-1EAC7000C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67A89-B515-644D-9475-0CA615A515A9}" type="slidenum">
              <a:rPr lang="en-GB" smtClean="0"/>
              <a:t>‹#›</a:t>
            </a:fld>
            <a:endParaRPr lang="en-GB"/>
          </a:p>
        </p:txBody>
      </p:sp>
    </p:spTree>
    <p:extLst>
      <p:ext uri="{BB962C8B-B14F-4D97-AF65-F5344CB8AC3E}">
        <p14:creationId xmlns:p14="http://schemas.microsoft.com/office/powerpoint/2010/main" val="1557009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tiff"/><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3.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5B21-BE7B-8642-BB9D-BEA3E9E0DB88}"/>
              </a:ext>
            </a:extLst>
          </p:cNvPr>
          <p:cNvSpPr>
            <a:spLocks noGrp="1"/>
          </p:cNvSpPr>
          <p:nvPr>
            <p:ph type="ctrTitle"/>
          </p:nvPr>
        </p:nvSpPr>
        <p:spPr>
          <a:xfrm>
            <a:off x="0" y="823295"/>
            <a:ext cx="12192000" cy="2966752"/>
          </a:xfrm>
        </p:spPr>
        <p:txBody>
          <a:bodyPr>
            <a:noAutofit/>
          </a:bodyPr>
          <a:lstStyle/>
          <a:p>
            <a:r>
              <a:rPr lang="en-GB" sz="5400" dirty="0">
                <a:solidFill>
                  <a:srgbClr val="16AABA"/>
                </a:solidFill>
                <a:latin typeface="+mn-lt"/>
                <a:cs typeface="Times New Roman" panose="02020603050405020304" pitchFamily="18" charset="0"/>
              </a:rPr>
              <a:t>Neonatal Seizures Induce Significant Changes In Cerebral Oxidative Metabolism</a:t>
            </a:r>
          </a:p>
        </p:txBody>
      </p:sp>
      <p:sp>
        <p:nvSpPr>
          <p:cNvPr id="3" name="Subtitle 2">
            <a:extLst>
              <a:ext uri="{FF2B5EF4-FFF2-40B4-BE49-F238E27FC236}">
                <a16:creationId xmlns:a16="http://schemas.microsoft.com/office/drawing/2014/main" id="{93AC52CD-A1E7-9544-BAEE-105B434C7E66}"/>
              </a:ext>
            </a:extLst>
          </p:cNvPr>
          <p:cNvSpPr>
            <a:spLocks noGrp="1"/>
          </p:cNvSpPr>
          <p:nvPr>
            <p:ph type="subTitle" idx="1"/>
          </p:nvPr>
        </p:nvSpPr>
        <p:spPr>
          <a:xfrm>
            <a:off x="209503" y="4046879"/>
            <a:ext cx="11763910" cy="877495"/>
          </a:xfrm>
        </p:spPr>
        <p:txBody>
          <a:bodyPr/>
          <a:lstStyle/>
          <a:p>
            <a:r>
              <a:rPr lang="en-GB" dirty="0">
                <a:cs typeface="Times New Roman" panose="02020603050405020304" pitchFamily="18" charset="0"/>
              </a:rPr>
              <a:t>Agnieszka Sierhej</a:t>
            </a:r>
            <a:r>
              <a:rPr lang="en-GB" baseline="30000" dirty="0">
                <a:cs typeface="Times New Roman" panose="02020603050405020304" pitchFamily="18" charset="0"/>
              </a:rPr>
              <a:t>1</a:t>
            </a:r>
            <a:r>
              <a:rPr lang="en-GB" dirty="0">
                <a:cs typeface="Times New Roman" panose="02020603050405020304" pitchFamily="18" charset="0"/>
              </a:rPr>
              <a:t>, Alan Bainbridge</a:t>
            </a:r>
            <a:r>
              <a:rPr lang="en-GB" baseline="30000" dirty="0">
                <a:cs typeface="Times New Roman" panose="02020603050405020304" pitchFamily="18" charset="0"/>
              </a:rPr>
              <a:t>2</a:t>
            </a:r>
            <a:r>
              <a:rPr lang="en-GB" dirty="0">
                <a:cs typeface="Times New Roman" panose="02020603050405020304" pitchFamily="18" charset="0"/>
              </a:rPr>
              <a:t>, Giles Kendall</a:t>
            </a:r>
            <a:r>
              <a:rPr lang="en-GB" baseline="30000" dirty="0">
                <a:cs typeface="Times New Roman" panose="02020603050405020304" pitchFamily="18" charset="0"/>
              </a:rPr>
              <a:t>3</a:t>
            </a:r>
            <a:r>
              <a:rPr lang="en-GB" dirty="0">
                <a:cs typeface="Times New Roman" panose="02020603050405020304" pitchFamily="18" charset="0"/>
              </a:rPr>
              <a:t>, Magdalena Sokolska</a:t>
            </a:r>
            <a:r>
              <a:rPr lang="en-GB" baseline="30000" dirty="0">
                <a:cs typeface="Times New Roman" panose="02020603050405020304" pitchFamily="18" charset="0"/>
              </a:rPr>
              <a:t>2</a:t>
            </a:r>
            <a:r>
              <a:rPr lang="en-GB" dirty="0">
                <a:cs typeface="Times New Roman" panose="02020603050405020304" pitchFamily="18" charset="0"/>
              </a:rPr>
              <a:t>, Janet Rennie</a:t>
            </a:r>
            <a:r>
              <a:rPr lang="en-GB" baseline="30000" dirty="0">
                <a:cs typeface="Times New Roman" panose="02020603050405020304" pitchFamily="18" charset="0"/>
              </a:rPr>
              <a:t>3</a:t>
            </a:r>
            <a:r>
              <a:rPr lang="en-GB" dirty="0">
                <a:cs typeface="Times New Roman" panose="02020603050405020304" pitchFamily="18" charset="0"/>
              </a:rPr>
              <a:t>, Sean R Mathieson</a:t>
            </a:r>
            <a:r>
              <a:rPr lang="en-GB" baseline="30000" dirty="0">
                <a:cs typeface="Times New Roman" panose="02020603050405020304" pitchFamily="18" charset="0"/>
              </a:rPr>
              <a:t>4</a:t>
            </a:r>
            <a:r>
              <a:rPr lang="en-GB" dirty="0">
                <a:cs typeface="Times New Roman" panose="02020603050405020304" pitchFamily="18" charset="0"/>
              </a:rPr>
              <a:t>, Nicola J Robertson</a:t>
            </a:r>
            <a:r>
              <a:rPr lang="en-GB" baseline="30000" dirty="0">
                <a:cs typeface="Times New Roman" panose="02020603050405020304" pitchFamily="18" charset="0"/>
              </a:rPr>
              <a:t>3</a:t>
            </a:r>
            <a:r>
              <a:rPr lang="en-GB" dirty="0">
                <a:cs typeface="Times New Roman" panose="02020603050405020304" pitchFamily="18" charset="0"/>
              </a:rPr>
              <a:t>, Geraldine Boylan</a:t>
            </a:r>
            <a:r>
              <a:rPr lang="en-GB" baseline="30000" dirty="0">
                <a:cs typeface="Times New Roman" panose="02020603050405020304" pitchFamily="18" charset="0"/>
              </a:rPr>
              <a:t>4</a:t>
            </a:r>
            <a:r>
              <a:rPr lang="en-GB" dirty="0">
                <a:cs typeface="Times New Roman" panose="02020603050405020304" pitchFamily="18" charset="0"/>
              </a:rPr>
              <a:t>, Subhabrata Mitra</a:t>
            </a:r>
            <a:r>
              <a:rPr lang="en-GB" baseline="30000" dirty="0">
                <a:cs typeface="Times New Roman" panose="02020603050405020304" pitchFamily="18" charset="0"/>
              </a:rPr>
              <a:t>3</a:t>
            </a:r>
          </a:p>
          <a:p>
            <a:endParaRPr lang="en-GB" dirty="0"/>
          </a:p>
        </p:txBody>
      </p:sp>
      <p:sp>
        <p:nvSpPr>
          <p:cNvPr id="6" name="Subtitle 2">
            <a:extLst>
              <a:ext uri="{FF2B5EF4-FFF2-40B4-BE49-F238E27FC236}">
                <a16:creationId xmlns:a16="http://schemas.microsoft.com/office/drawing/2014/main" id="{65CC09B9-F757-7547-BC44-CE33A80B82FE}"/>
              </a:ext>
            </a:extLst>
          </p:cNvPr>
          <p:cNvSpPr txBox="1">
            <a:spLocks/>
          </p:cNvSpPr>
          <p:nvPr/>
        </p:nvSpPr>
        <p:spPr>
          <a:xfrm>
            <a:off x="1" y="5980505"/>
            <a:ext cx="9829800" cy="877495"/>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spcBef>
                <a:spcPts val="0"/>
              </a:spcBef>
            </a:pPr>
            <a:r>
              <a:rPr lang="en-GB" sz="2900" dirty="0">
                <a:solidFill>
                  <a:srgbClr val="0070C0"/>
                </a:solidFill>
                <a:latin typeface="Times New Roman" panose="02020603050405020304" pitchFamily="18" charset="0"/>
                <a:cs typeface="Times New Roman" panose="02020603050405020304" pitchFamily="18" charset="0"/>
              </a:rPr>
              <a:t>1 Queen’s Square Institute of Neurology, University College London, UK</a:t>
            </a:r>
          </a:p>
          <a:p>
            <a:pPr algn="l">
              <a:lnSpc>
                <a:spcPct val="120000"/>
              </a:lnSpc>
              <a:spcBef>
                <a:spcPts val="0"/>
              </a:spcBef>
            </a:pPr>
            <a:r>
              <a:rPr lang="en-GB" sz="2900" dirty="0">
                <a:solidFill>
                  <a:srgbClr val="0070C0"/>
                </a:solidFill>
                <a:latin typeface="Times New Roman" panose="02020603050405020304" pitchFamily="18" charset="0"/>
                <a:cs typeface="Times New Roman" panose="02020603050405020304" pitchFamily="18" charset="0"/>
              </a:rPr>
              <a:t>2 Department of Medical Physics and Biomedical Engineering, University College London Hospitals, UK</a:t>
            </a:r>
          </a:p>
          <a:p>
            <a:pPr algn="l">
              <a:lnSpc>
                <a:spcPct val="120000"/>
              </a:lnSpc>
              <a:spcBef>
                <a:spcPts val="0"/>
              </a:spcBef>
            </a:pPr>
            <a:r>
              <a:rPr lang="en-GB" sz="2900" dirty="0">
                <a:solidFill>
                  <a:srgbClr val="0070C0"/>
                </a:solidFill>
                <a:latin typeface="Times New Roman" panose="02020603050405020304" pitchFamily="18" charset="0"/>
                <a:cs typeface="Times New Roman" panose="02020603050405020304" pitchFamily="18" charset="0"/>
              </a:rPr>
              <a:t>3 Institute for Women's Health, University College London, London, UK</a:t>
            </a:r>
          </a:p>
          <a:p>
            <a:pPr algn="l">
              <a:lnSpc>
                <a:spcPct val="120000"/>
              </a:lnSpc>
              <a:spcBef>
                <a:spcPts val="0"/>
              </a:spcBef>
            </a:pPr>
            <a:r>
              <a:rPr lang="en-GB" sz="2900" dirty="0">
                <a:solidFill>
                  <a:srgbClr val="0070C0"/>
                </a:solidFill>
                <a:latin typeface="Times New Roman" panose="02020603050405020304" pitchFamily="18" charset="0"/>
                <a:cs typeface="Times New Roman" panose="02020603050405020304" pitchFamily="18" charset="0"/>
              </a:rPr>
              <a:t>4 INFANT Research Centre, University College Cork, Cork, Ireland; Department of Paediatrics and Child Health, University College Cork, Cork, Ireland</a:t>
            </a:r>
            <a:r>
              <a:rPr lang="en-GB" sz="1800" dirty="0">
                <a:solidFill>
                  <a:srgbClr val="926BE8"/>
                </a:solidFill>
                <a:latin typeface="Times New Roman" panose="02020603050405020304" pitchFamily="18" charset="0"/>
                <a:cs typeface="Times New Roman" panose="02020603050405020304" pitchFamily="18" charset="0"/>
              </a:rPr>
              <a:t>.</a:t>
            </a:r>
          </a:p>
          <a:p>
            <a:endParaRPr lang="en-GB" dirty="0"/>
          </a:p>
        </p:txBody>
      </p:sp>
      <p:pic>
        <p:nvPicPr>
          <p:cNvPr id="10" name="Picture 9">
            <a:extLst>
              <a:ext uri="{FF2B5EF4-FFF2-40B4-BE49-F238E27FC236}">
                <a16:creationId xmlns:a16="http://schemas.microsoft.com/office/drawing/2014/main" id="{293814F8-5E81-FD4E-90B1-BA33BACFAECD}"/>
              </a:ext>
            </a:extLst>
          </p:cNvPr>
          <p:cNvPicPr>
            <a:picLocks noChangeAspect="1"/>
          </p:cNvPicPr>
          <p:nvPr/>
        </p:nvPicPr>
        <p:blipFill>
          <a:blip r:embed="rId3"/>
          <a:stretch>
            <a:fillRect/>
          </a:stretch>
        </p:blipFill>
        <p:spPr>
          <a:xfrm>
            <a:off x="0" y="-18782"/>
            <a:ext cx="12204000" cy="1304095"/>
          </a:xfrm>
          <a:prstGeom prst="rect">
            <a:avLst/>
          </a:prstGeom>
        </p:spPr>
      </p:pic>
      <p:sp>
        <p:nvSpPr>
          <p:cNvPr id="7" name="TextBox 6">
            <a:extLst>
              <a:ext uri="{FF2B5EF4-FFF2-40B4-BE49-F238E27FC236}">
                <a16:creationId xmlns:a16="http://schemas.microsoft.com/office/drawing/2014/main" id="{8EFA40F3-F4D3-D646-90B5-1DC5FE979A19}"/>
              </a:ext>
            </a:extLst>
          </p:cNvPr>
          <p:cNvSpPr txBox="1"/>
          <p:nvPr/>
        </p:nvSpPr>
        <p:spPr>
          <a:xfrm>
            <a:off x="183912" y="347866"/>
            <a:ext cx="7982607" cy="523220"/>
          </a:xfrm>
          <a:prstGeom prst="rect">
            <a:avLst/>
          </a:prstGeom>
          <a:noFill/>
        </p:spPr>
        <p:txBody>
          <a:bodyPr wrap="square" rtlCol="0">
            <a:spAutoFit/>
          </a:bodyPr>
          <a:lstStyle/>
          <a:p>
            <a:pPr algn="ctr"/>
            <a:r>
              <a:rPr lang="pl-PL" sz="2800" b="1" dirty="0">
                <a:solidFill>
                  <a:schemeClr val="bg1"/>
                </a:solidFill>
                <a:cs typeface="Times New Roman" panose="02020603050405020304" pitchFamily="18" charset="0"/>
              </a:rPr>
              <a:t>UCL </a:t>
            </a:r>
            <a:r>
              <a:rPr lang="pl-PL" sz="2800" b="1" dirty="0" err="1">
                <a:solidFill>
                  <a:schemeClr val="bg1"/>
                </a:solidFill>
                <a:cs typeface="Times New Roman" panose="02020603050405020304" pitchFamily="18" charset="0"/>
              </a:rPr>
              <a:t>Institute</a:t>
            </a:r>
            <a:r>
              <a:rPr lang="pl-PL" sz="2800" b="1" dirty="0">
                <a:solidFill>
                  <a:schemeClr val="bg1"/>
                </a:solidFill>
                <a:cs typeface="Times New Roman" panose="02020603050405020304" pitchFamily="18" charset="0"/>
              </a:rPr>
              <a:t> For </a:t>
            </a:r>
            <a:r>
              <a:rPr lang="pl-PL" sz="2800" b="1" dirty="0" err="1">
                <a:solidFill>
                  <a:schemeClr val="bg1"/>
                </a:solidFill>
                <a:cs typeface="Times New Roman" panose="02020603050405020304" pitchFamily="18" charset="0"/>
              </a:rPr>
              <a:t>Women’s</a:t>
            </a:r>
            <a:r>
              <a:rPr lang="pl-PL" sz="2800" b="1" dirty="0">
                <a:solidFill>
                  <a:schemeClr val="bg1"/>
                </a:solidFill>
                <a:cs typeface="Times New Roman" panose="02020603050405020304" pitchFamily="18" charset="0"/>
              </a:rPr>
              <a:t> </a:t>
            </a:r>
            <a:r>
              <a:rPr lang="pl-PL" sz="2800" b="1" dirty="0" err="1">
                <a:solidFill>
                  <a:schemeClr val="bg1"/>
                </a:solidFill>
                <a:cs typeface="Times New Roman" panose="02020603050405020304" pitchFamily="18" charset="0"/>
              </a:rPr>
              <a:t>Health</a:t>
            </a:r>
            <a:endParaRPr lang="en-GB" sz="2800" b="1" dirty="0">
              <a:solidFill>
                <a:schemeClr val="bg1"/>
              </a:solidFill>
              <a:cs typeface="Times New Roman" panose="02020603050405020304" pitchFamily="18" charset="0"/>
            </a:endParaRPr>
          </a:p>
        </p:txBody>
      </p:sp>
      <p:pic>
        <p:nvPicPr>
          <p:cNvPr id="12" name="Picture 11">
            <a:extLst>
              <a:ext uri="{FF2B5EF4-FFF2-40B4-BE49-F238E27FC236}">
                <a16:creationId xmlns:a16="http://schemas.microsoft.com/office/drawing/2014/main" id="{765B7A86-B04B-3A49-AD83-00200C8C85D8}"/>
              </a:ext>
            </a:extLst>
          </p:cNvPr>
          <p:cNvPicPr>
            <a:picLocks noChangeAspect="1"/>
          </p:cNvPicPr>
          <p:nvPr/>
        </p:nvPicPr>
        <p:blipFill>
          <a:blip r:embed="rId4"/>
          <a:stretch>
            <a:fillRect/>
          </a:stretch>
        </p:blipFill>
        <p:spPr>
          <a:xfrm>
            <a:off x="9310331" y="1359539"/>
            <a:ext cx="2785829" cy="592729"/>
          </a:xfrm>
          <a:prstGeom prst="rect">
            <a:avLst/>
          </a:prstGeom>
          <a:ln w="28575">
            <a:solidFill>
              <a:schemeClr val="bg1"/>
            </a:solidFill>
          </a:ln>
        </p:spPr>
      </p:pic>
    </p:spTree>
    <p:extLst>
      <p:ext uri="{BB962C8B-B14F-4D97-AF65-F5344CB8AC3E}">
        <p14:creationId xmlns:p14="http://schemas.microsoft.com/office/powerpoint/2010/main" val="43117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766F207-1F7D-A641-8268-D0DB413C0CEF}"/>
              </a:ext>
            </a:extLst>
          </p:cNvPr>
          <p:cNvPicPr>
            <a:picLocks noChangeAspect="1"/>
          </p:cNvPicPr>
          <p:nvPr/>
        </p:nvPicPr>
        <p:blipFill>
          <a:blip r:embed="rId3"/>
          <a:stretch>
            <a:fillRect/>
          </a:stretch>
        </p:blipFill>
        <p:spPr>
          <a:xfrm>
            <a:off x="0" y="-11925"/>
            <a:ext cx="12215434" cy="496800"/>
          </a:xfrm>
          <a:prstGeom prst="rect">
            <a:avLst/>
          </a:prstGeom>
        </p:spPr>
      </p:pic>
      <p:sp>
        <p:nvSpPr>
          <p:cNvPr id="2" name="Title 1">
            <a:extLst>
              <a:ext uri="{FF2B5EF4-FFF2-40B4-BE49-F238E27FC236}">
                <a16:creationId xmlns:a16="http://schemas.microsoft.com/office/drawing/2014/main" id="{ABEAD10F-82AB-6446-952E-D33E47F10C4E}"/>
              </a:ext>
            </a:extLst>
          </p:cNvPr>
          <p:cNvSpPr>
            <a:spLocks noGrp="1"/>
          </p:cNvSpPr>
          <p:nvPr>
            <p:ph type="title"/>
          </p:nvPr>
        </p:nvSpPr>
        <p:spPr>
          <a:xfrm>
            <a:off x="242299" y="313901"/>
            <a:ext cx="9898294" cy="1016258"/>
          </a:xfrm>
        </p:spPr>
        <p:txBody>
          <a:bodyPr>
            <a:normAutofit/>
          </a:bodyPr>
          <a:lstStyle/>
          <a:p>
            <a:r>
              <a:rPr lang="en-GB" sz="4000" dirty="0">
                <a:solidFill>
                  <a:srgbClr val="16AABA"/>
                </a:solidFill>
                <a:latin typeface="+mn-lt"/>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E6AC9A97-58C2-7747-ACDC-A0FADD432E76}"/>
              </a:ext>
            </a:extLst>
          </p:cNvPr>
          <p:cNvSpPr>
            <a:spLocks noGrp="1"/>
          </p:cNvSpPr>
          <p:nvPr>
            <p:ph idx="1"/>
          </p:nvPr>
        </p:nvSpPr>
        <p:spPr>
          <a:xfrm>
            <a:off x="374822" y="1210889"/>
            <a:ext cx="7788517" cy="3957459"/>
          </a:xfrm>
        </p:spPr>
        <p:txBody>
          <a:bodyPr>
            <a:normAutofit fontScale="92500" lnSpcReduction="10000"/>
          </a:bodyPr>
          <a:lstStyle/>
          <a:p>
            <a:pPr marL="0" indent="0" algn="just">
              <a:buNone/>
            </a:pPr>
            <a:r>
              <a:rPr lang="en-GB" sz="2200" b="1" dirty="0">
                <a:cs typeface="Times New Roman" panose="02020603050405020304" pitchFamily="18" charset="0"/>
              </a:rPr>
              <a:t>Neonatal Seizures </a:t>
            </a:r>
          </a:p>
          <a:p>
            <a:pPr lvl="1" algn="just"/>
            <a:r>
              <a:rPr lang="en-GB" sz="1900" dirty="0">
                <a:cs typeface="Times New Roman" panose="02020603050405020304" pitchFamily="18" charset="0"/>
              </a:rPr>
              <a:t>Occur commonly with neonatal encephalopathy (NE). Seizures have the potential for themselves to cause further brain injury. </a:t>
            </a:r>
          </a:p>
          <a:p>
            <a:pPr lvl="1" algn="just"/>
            <a:endParaRPr lang="en-GB" sz="1900" dirty="0">
              <a:cs typeface="Times New Roman" panose="02020603050405020304" pitchFamily="18" charset="0"/>
            </a:endParaRPr>
          </a:p>
          <a:p>
            <a:pPr marL="0" indent="0" algn="just">
              <a:buNone/>
            </a:pPr>
            <a:r>
              <a:rPr lang="en-GB" sz="2200" b="1" dirty="0">
                <a:cs typeface="Times New Roman" panose="02020603050405020304" pitchFamily="18" charset="0"/>
              </a:rPr>
              <a:t>Proton Magnetic Resonance Spectroscopy (MRS) </a:t>
            </a:r>
            <a:endParaRPr lang="en-GB" sz="2200" dirty="0">
              <a:cs typeface="Times New Roman" panose="02020603050405020304" pitchFamily="18" charset="0"/>
            </a:endParaRPr>
          </a:p>
          <a:p>
            <a:pPr lvl="1" algn="just"/>
            <a:r>
              <a:rPr lang="en-GB" sz="1900" dirty="0">
                <a:cs typeface="Times New Roman" panose="02020603050405020304" pitchFamily="18" charset="0"/>
              </a:rPr>
              <a:t>Can be used to assesses cerebral metabolism </a:t>
            </a:r>
          </a:p>
          <a:p>
            <a:pPr lvl="1" algn="just"/>
            <a:endParaRPr lang="en-GB" sz="1900" dirty="0">
              <a:cs typeface="Times New Roman" panose="02020603050405020304" pitchFamily="18" charset="0"/>
            </a:endParaRPr>
          </a:p>
          <a:p>
            <a:pPr marL="0" indent="0" algn="just">
              <a:buNone/>
            </a:pPr>
            <a:r>
              <a:rPr lang="en-GB" sz="2200" b="1" dirty="0">
                <a:cs typeface="Times New Roman" panose="02020603050405020304" pitchFamily="18" charset="0"/>
              </a:rPr>
              <a:t>Metabolite Ratios </a:t>
            </a:r>
          </a:p>
          <a:p>
            <a:pPr lvl="1" algn="just"/>
            <a:r>
              <a:rPr lang="en-GB" sz="1900" dirty="0">
                <a:cs typeface="Times New Roman" panose="02020603050405020304" pitchFamily="18" charset="0"/>
              </a:rPr>
              <a:t>A useful way to analyse spectra, </a:t>
            </a:r>
          </a:p>
          <a:p>
            <a:pPr lvl="1" algn="just"/>
            <a:r>
              <a:rPr lang="en-GB" sz="1900" dirty="0">
                <a:cs typeface="Times New Roman" panose="02020603050405020304" pitchFamily="18" charset="0"/>
              </a:rPr>
              <a:t>But can be difficult to determine to what extent each metabolite in the ratio is contributing to any observed effect between cohorts.  </a:t>
            </a:r>
          </a:p>
          <a:p>
            <a:pPr lvl="1" algn="just"/>
            <a:r>
              <a:rPr lang="en-GB" sz="1900" dirty="0">
                <a:cs typeface="Times New Roman" panose="02020603050405020304" pitchFamily="18" charset="0"/>
              </a:rPr>
              <a:t>Larsen et al* have published a new method that uses a </a:t>
            </a:r>
            <a:r>
              <a:rPr lang="en-GB" sz="1900" b="1" dirty="0">
                <a:cs typeface="Times New Roman" panose="02020603050405020304" pitchFamily="18" charset="0"/>
              </a:rPr>
              <a:t>Combined Metabolite Reference. </a:t>
            </a:r>
            <a:r>
              <a:rPr lang="en-GB" sz="1900" dirty="0">
                <a:cs typeface="Times New Roman" panose="02020603050405020304" pitchFamily="18" charset="0"/>
              </a:rPr>
              <a:t>This</a:t>
            </a:r>
            <a:r>
              <a:rPr lang="en-GB" sz="1900" b="1" dirty="0">
                <a:cs typeface="Times New Roman" panose="02020603050405020304" pitchFamily="18" charset="0"/>
              </a:rPr>
              <a:t> </a:t>
            </a:r>
            <a:r>
              <a:rPr lang="en-GB" sz="1900" dirty="0">
                <a:cs typeface="Times New Roman" panose="02020603050405020304" pitchFamily="18" charset="0"/>
              </a:rPr>
              <a:t> has the potential to show the contribution of each metabolite.</a:t>
            </a:r>
          </a:p>
          <a:p>
            <a:pPr marL="0" indent="0" algn="just">
              <a:buNone/>
            </a:pPr>
            <a:endParaRPr lang="en-GB" sz="2300" dirty="0">
              <a:cs typeface="Times New Roman" panose="02020603050405020304" pitchFamily="18" charset="0"/>
            </a:endParaRPr>
          </a:p>
          <a:p>
            <a:endParaRPr lang="en-GB" dirty="0"/>
          </a:p>
        </p:txBody>
      </p:sp>
      <p:pic>
        <p:nvPicPr>
          <p:cNvPr id="9" name="Picture 8">
            <a:extLst>
              <a:ext uri="{FF2B5EF4-FFF2-40B4-BE49-F238E27FC236}">
                <a16:creationId xmlns:a16="http://schemas.microsoft.com/office/drawing/2014/main" id="{9D565B9B-B2CA-B445-ADB2-264B8304C546}"/>
              </a:ext>
            </a:extLst>
          </p:cNvPr>
          <p:cNvPicPr>
            <a:picLocks noChangeAspect="1"/>
          </p:cNvPicPr>
          <p:nvPr/>
        </p:nvPicPr>
        <p:blipFill>
          <a:blip r:embed="rId4"/>
          <a:stretch>
            <a:fillRect/>
          </a:stretch>
        </p:blipFill>
        <p:spPr>
          <a:xfrm>
            <a:off x="10723040" y="584598"/>
            <a:ext cx="1395084" cy="296826"/>
          </a:xfrm>
          <a:prstGeom prst="rect">
            <a:avLst/>
          </a:prstGeom>
          <a:ln w="28575">
            <a:noFill/>
          </a:ln>
        </p:spPr>
      </p:pic>
      <p:sp>
        <p:nvSpPr>
          <p:cNvPr id="13" name="TextBox 12">
            <a:extLst>
              <a:ext uri="{FF2B5EF4-FFF2-40B4-BE49-F238E27FC236}">
                <a16:creationId xmlns:a16="http://schemas.microsoft.com/office/drawing/2014/main" id="{0753FA2F-1408-2B41-A13E-C449E751CD67}"/>
              </a:ext>
            </a:extLst>
          </p:cNvPr>
          <p:cNvSpPr txBox="1"/>
          <p:nvPr/>
        </p:nvSpPr>
        <p:spPr>
          <a:xfrm>
            <a:off x="9954932" y="0"/>
            <a:ext cx="2779886" cy="169277"/>
          </a:xfrm>
          <a:prstGeom prst="rect">
            <a:avLst/>
          </a:prstGeom>
          <a:noFill/>
        </p:spPr>
        <p:txBody>
          <a:bodyPr wrap="square" rtlCol="0">
            <a:spAutoFit/>
          </a:bodyPr>
          <a:lstStyle/>
          <a:p>
            <a:pPr algn="ctr"/>
            <a:r>
              <a:rPr lang="pl-PL" sz="500" b="1" dirty="0">
                <a:solidFill>
                  <a:schemeClr val="bg1"/>
                </a:solidFill>
                <a:latin typeface="Times New Roman" panose="02020603050405020304" pitchFamily="18" charset="0"/>
                <a:cs typeface="Times New Roman" panose="02020603050405020304" pitchFamily="18" charset="0"/>
              </a:rPr>
              <a:t>UCL </a:t>
            </a:r>
            <a:r>
              <a:rPr lang="en-GB" sz="500" b="1" dirty="0">
                <a:solidFill>
                  <a:schemeClr val="bg1"/>
                </a:solidFill>
                <a:latin typeface="Times New Roman" panose="02020603050405020304" pitchFamily="18" charset="0"/>
                <a:cs typeface="Times New Roman" panose="02020603050405020304" pitchFamily="18" charset="0"/>
              </a:rPr>
              <a:t>Institute For Women’s Health</a:t>
            </a:r>
          </a:p>
        </p:txBody>
      </p:sp>
      <p:sp>
        <p:nvSpPr>
          <p:cNvPr id="12" name="Content Placeholder 2">
            <a:extLst>
              <a:ext uri="{FF2B5EF4-FFF2-40B4-BE49-F238E27FC236}">
                <a16:creationId xmlns:a16="http://schemas.microsoft.com/office/drawing/2014/main" id="{52C0DBDE-D7D6-5343-8156-DE2389CCCC9B}"/>
              </a:ext>
            </a:extLst>
          </p:cNvPr>
          <p:cNvSpPr txBox="1">
            <a:spLocks/>
          </p:cNvSpPr>
          <p:nvPr/>
        </p:nvSpPr>
        <p:spPr>
          <a:xfrm>
            <a:off x="368196" y="5380383"/>
            <a:ext cx="11691282" cy="1113182"/>
          </a:xfrm>
          <a:prstGeom prst="rect">
            <a:avLst/>
          </a:prstGeom>
          <a:noFill/>
          <a:ln w="38100">
            <a:solidFill>
              <a:srgbClr val="179FAD"/>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2300" b="1" dirty="0">
                <a:solidFill>
                  <a:srgbClr val="179FAD"/>
                </a:solidFill>
                <a:cs typeface="Times New Roman" panose="02020603050405020304" pitchFamily="18" charset="0"/>
              </a:rPr>
              <a:t>PURPOSE: </a:t>
            </a:r>
            <a:r>
              <a:rPr lang="en-GB" sz="2300" dirty="0">
                <a:cs typeface="Times New Roman" panose="02020603050405020304" pitchFamily="18" charset="0"/>
              </a:rPr>
              <a:t>To compare cohorts of encephalopathic neonates, with and without seizure activity, using Proton MRS and the </a:t>
            </a:r>
            <a:r>
              <a:rPr lang="en-GB" sz="2300" b="1" dirty="0">
                <a:cs typeface="Times New Roman" panose="02020603050405020304" pitchFamily="18" charset="0"/>
              </a:rPr>
              <a:t>Combined Metabolite Reference </a:t>
            </a:r>
            <a:r>
              <a:rPr lang="en-GB" sz="2300" dirty="0">
                <a:cs typeface="Times New Roman" panose="02020603050405020304" pitchFamily="18" charset="0"/>
              </a:rPr>
              <a:t>method to identify differences in individual metabolites. </a:t>
            </a:r>
          </a:p>
          <a:p>
            <a:endParaRPr lang="en-GB" dirty="0"/>
          </a:p>
        </p:txBody>
      </p:sp>
      <p:pic>
        <p:nvPicPr>
          <p:cNvPr id="6" name="Picture 5">
            <a:extLst>
              <a:ext uri="{FF2B5EF4-FFF2-40B4-BE49-F238E27FC236}">
                <a16:creationId xmlns:a16="http://schemas.microsoft.com/office/drawing/2014/main" id="{B26C40BD-9A13-384E-99AE-213C01724550}"/>
              </a:ext>
            </a:extLst>
          </p:cNvPr>
          <p:cNvPicPr>
            <a:picLocks noChangeAspect="1"/>
          </p:cNvPicPr>
          <p:nvPr/>
        </p:nvPicPr>
        <p:blipFill>
          <a:blip r:embed="rId5"/>
          <a:stretch>
            <a:fillRect/>
          </a:stretch>
        </p:blipFill>
        <p:spPr>
          <a:xfrm>
            <a:off x="8472057" y="2054086"/>
            <a:ext cx="3454900" cy="1495287"/>
          </a:xfrm>
          <a:prstGeom prst="rect">
            <a:avLst/>
          </a:prstGeom>
        </p:spPr>
      </p:pic>
      <p:sp>
        <p:nvSpPr>
          <p:cNvPr id="15" name="TextBox 14">
            <a:extLst>
              <a:ext uri="{FF2B5EF4-FFF2-40B4-BE49-F238E27FC236}">
                <a16:creationId xmlns:a16="http://schemas.microsoft.com/office/drawing/2014/main" id="{999E7DDE-597D-8A42-927C-B495FD0074EE}"/>
              </a:ext>
            </a:extLst>
          </p:cNvPr>
          <p:cNvSpPr txBox="1"/>
          <p:nvPr/>
        </p:nvSpPr>
        <p:spPr>
          <a:xfrm>
            <a:off x="8334442" y="1563757"/>
            <a:ext cx="3751540" cy="2585323"/>
          </a:xfrm>
          <a:prstGeom prst="rect">
            <a:avLst/>
          </a:prstGeom>
          <a:noFill/>
          <a:ln w="38100">
            <a:solidFill>
              <a:srgbClr val="16AABA"/>
            </a:solidFill>
          </a:ln>
        </p:spPr>
        <p:txBody>
          <a:bodyPr wrap="none" rtlCol="0">
            <a:spAutoFit/>
          </a:bodyPr>
          <a:lstStyle/>
          <a:p>
            <a:pPr algn="ctr"/>
            <a:r>
              <a:rPr lang="en-US" b="1" dirty="0">
                <a:solidFill>
                  <a:srgbClr val="179FAD"/>
                </a:solidFill>
              </a:rPr>
              <a:t>* Combined Metabolite reference</a:t>
            </a:r>
          </a:p>
          <a:p>
            <a:pPr marL="285750" indent="-285750">
              <a:buFont typeface="Arial" panose="020B0604020202020204" pitchFamily="34" charset="0"/>
              <a:buChar char="•"/>
            </a:pPr>
            <a:endParaRPr lang="en-US" b="1" dirty="0">
              <a:solidFill>
                <a:srgbClr val="179FAD"/>
              </a:solidFill>
            </a:endParaRPr>
          </a:p>
          <a:p>
            <a:pPr marL="285750" indent="-285750">
              <a:buFont typeface="Arial" panose="020B0604020202020204" pitchFamily="34" charset="0"/>
              <a:buChar char="•"/>
            </a:pPr>
            <a:endParaRPr lang="en-US" b="1" dirty="0">
              <a:solidFill>
                <a:srgbClr val="179FAD"/>
              </a:solidFill>
            </a:endParaRPr>
          </a:p>
          <a:p>
            <a:pPr marL="285750" indent="-285750">
              <a:buFont typeface="Arial" panose="020B0604020202020204" pitchFamily="34" charset="0"/>
              <a:buChar char="•"/>
            </a:pPr>
            <a:endParaRPr lang="en-US" b="1" dirty="0">
              <a:solidFill>
                <a:srgbClr val="179FAD"/>
              </a:solidFill>
            </a:endParaRPr>
          </a:p>
          <a:p>
            <a:pPr marL="285750" indent="-285750">
              <a:buFont typeface="Arial" panose="020B0604020202020204" pitchFamily="34" charset="0"/>
              <a:buChar char="•"/>
            </a:pPr>
            <a:endParaRPr lang="en-US" b="1" dirty="0">
              <a:solidFill>
                <a:srgbClr val="179FAD"/>
              </a:solidFill>
            </a:endParaRPr>
          </a:p>
          <a:p>
            <a:pPr marL="285750" indent="-285750">
              <a:buFont typeface="Arial" panose="020B0604020202020204" pitchFamily="34" charset="0"/>
              <a:buChar char="•"/>
            </a:pPr>
            <a:endParaRPr lang="en-US" b="1" dirty="0">
              <a:solidFill>
                <a:srgbClr val="179FAD"/>
              </a:solidFill>
            </a:endParaRPr>
          </a:p>
          <a:p>
            <a:pPr marL="285750" indent="-285750">
              <a:buFont typeface="Arial" panose="020B0604020202020204" pitchFamily="34" charset="0"/>
              <a:buChar char="•"/>
            </a:pPr>
            <a:endParaRPr lang="en-US" b="1" dirty="0">
              <a:solidFill>
                <a:srgbClr val="179FAD"/>
              </a:solidFill>
            </a:endParaRPr>
          </a:p>
          <a:p>
            <a:pPr marL="285750" indent="-285750">
              <a:buFont typeface="Arial" panose="020B0604020202020204" pitchFamily="34" charset="0"/>
              <a:buChar char="•"/>
            </a:pPr>
            <a:endParaRPr lang="en-US" b="1" dirty="0">
              <a:solidFill>
                <a:srgbClr val="179FAD"/>
              </a:solidFill>
            </a:endParaRPr>
          </a:p>
          <a:p>
            <a:r>
              <a:rPr lang="en-US" dirty="0"/>
              <a:t>Larsen </a:t>
            </a:r>
            <a:r>
              <a:rPr lang="en-US" i="1" dirty="0"/>
              <a:t>et al</a:t>
            </a:r>
            <a:r>
              <a:rPr lang="en-US" dirty="0"/>
              <a:t>, NMR Biomed 34, 7, 2021</a:t>
            </a:r>
          </a:p>
        </p:txBody>
      </p:sp>
      <p:sp>
        <p:nvSpPr>
          <p:cNvPr id="16" name="Rectangle 15">
            <a:extLst>
              <a:ext uri="{FF2B5EF4-FFF2-40B4-BE49-F238E27FC236}">
                <a16:creationId xmlns:a16="http://schemas.microsoft.com/office/drawing/2014/main" id="{26EFF6C1-5717-714D-BE11-C1FB488408D1}"/>
              </a:ext>
            </a:extLst>
          </p:cNvPr>
          <p:cNvSpPr/>
          <p:nvPr/>
        </p:nvSpPr>
        <p:spPr>
          <a:xfrm>
            <a:off x="8485632" y="2060448"/>
            <a:ext cx="3474720" cy="1548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06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1854CF-557E-FB46-92FC-2A097E1653F5}"/>
              </a:ext>
            </a:extLst>
          </p:cNvPr>
          <p:cNvSpPr>
            <a:spLocks noGrp="1"/>
          </p:cNvSpPr>
          <p:nvPr>
            <p:ph idx="1"/>
          </p:nvPr>
        </p:nvSpPr>
        <p:spPr>
          <a:xfrm>
            <a:off x="211152" y="1233783"/>
            <a:ext cx="3064787" cy="598983"/>
          </a:xfrm>
        </p:spPr>
        <p:txBody>
          <a:bodyPr>
            <a:normAutofit/>
          </a:bodyPr>
          <a:lstStyle/>
          <a:p>
            <a:pPr marL="0" indent="0" algn="just">
              <a:buNone/>
            </a:pPr>
            <a:r>
              <a:rPr lang="en-GB" sz="2000" b="1" dirty="0">
                <a:cs typeface="Times New Roman" panose="02020603050405020304" pitchFamily="18" charset="0"/>
              </a:rPr>
              <a:t>Subjects:</a:t>
            </a:r>
            <a:endParaRPr lang="en-GB" sz="2000" dirty="0">
              <a:cs typeface="Times New Roman" panose="02020603050405020304" pitchFamily="18" charset="0"/>
            </a:endParaRPr>
          </a:p>
          <a:p>
            <a:pPr marL="0" indent="0" algn="just">
              <a:buNone/>
            </a:pPr>
            <a:endParaRPr lang="en-GB" sz="2900" dirty="0">
              <a:latin typeface="Times New Roman" panose="02020603050405020304" pitchFamily="18" charset="0"/>
              <a:cs typeface="Times New Roman" panose="02020603050405020304" pitchFamily="18" charset="0"/>
            </a:endParaRPr>
          </a:p>
          <a:p>
            <a:endParaRPr lang="en-GB" sz="15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2762934D-73D1-8C49-8FDD-F93D77179915}"/>
              </a:ext>
            </a:extLst>
          </p:cNvPr>
          <p:cNvSpPr txBox="1">
            <a:spLocks/>
          </p:cNvSpPr>
          <p:nvPr/>
        </p:nvSpPr>
        <p:spPr>
          <a:xfrm>
            <a:off x="195209" y="489971"/>
            <a:ext cx="9898294" cy="7689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rgbClr val="16AABA"/>
                </a:solidFill>
                <a:latin typeface="+mn-lt"/>
                <a:cs typeface="Times New Roman" panose="02020603050405020304" pitchFamily="18" charset="0"/>
              </a:rPr>
              <a:t>Methods</a:t>
            </a:r>
          </a:p>
        </p:txBody>
      </p:sp>
      <p:pic>
        <p:nvPicPr>
          <p:cNvPr id="14" name="Picture 13">
            <a:extLst>
              <a:ext uri="{FF2B5EF4-FFF2-40B4-BE49-F238E27FC236}">
                <a16:creationId xmlns:a16="http://schemas.microsoft.com/office/drawing/2014/main" id="{DAA2904E-7E27-3246-8819-24E5EA400DBC}"/>
              </a:ext>
            </a:extLst>
          </p:cNvPr>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rcRect l="20857" t="4413" r="11033" b="26875"/>
          <a:stretch/>
        </p:blipFill>
        <p:spPr>
          <a:xfrm>
            <a:off x="6668106" y="1803286"/>
            <a:ext cx="5073320" cy="2450661"/>
          </a:xfrm>
          <a:prstGeom prst="rect">
            <a:avLst/>
          </a:prstGeom>
          <a:ln w="38100">
            <a:noFill/>
          </a:ln>
        </p:spPr>
      </p:pic>
      <p:pic>
        <p:nvPicPr>
          <p:cNvPr id="7" name="Picture 6">
            <a:extLst>
              <a:ext uri="{FF2B5EF4-FFF2-40B4-BE49-F238E27FC236}">
                <a16:creationId xmlns:a16="http://schemas.microsoft.com/office/drawing/2014/main" id="{994D6991-510F-0945-A662-A0BA356D3AD1}"/>
              </a:ext>
            </a:extLst>
          </p:cNvPr>
          <p:cNvPicPr>
            <a:picLocks noChangeAspect="1"/>
          </p:cNvPicPr>
          <p:nvPr/>
        </p:nvPicPr>
        <p:blipFill>
          <a:blip r:embed="rId5"/>
          <a:stretch>
            <a:fillRect/>
          </a:stretch>
        </p:blipFill>
        <p:spPr>
          <a:xfrm>
            <a:off x="0" y="-11925"/>
            <a:ext cx="12215434" cy="496800"/>
          </a:xfrm>
          <a:prstGeom prst="rect">
            <a:avLst/>
          </a:prstGeom>
        </p:spPr>
      </p:pic>
      <p:pic>
        <p:nvPicPr>
          <p:cNvPr id="8" name="Picture 7">
            <a:extLst>
              <a:ext uri="{FF2B5EF4-FFF2-40B4-BE49-F238E27FC236}">
                <a16:creationId xmlns:a16="http://schemas.microsoft.com/office/drawing/2014/main" id="{344DEA41-B2AA-2E44-9446-70A4F6EFD486}"/>
              </a:ext>
            </a:extLst>
          </p:cNvPr>
          <p:cNvPicPr>
            <a:picLocks noChangeAspect="1"/>
          </p:cNvPicPr>
          <p:nvPr/>
        </p:nvPicPr>
        <p:blipFill>
          <a:blip r:embed="rId6"/>
          <a:stretch>
            <a:fillRect/>
          </a:stretch>
        </p:blipFill>
        <p:spPr>
          <a:xfrm>
            <a:off x="10723040" y="584598"/>
            <a:ext cx="1395084" cy="296826"/>
          </a:xfrm>
          <a:prstGeom prst="rect">
            <a:avLst/>
          </a:prstGeom>
          <a:ln w="28575">
            <a:noFill/>
          </a:ln>
        </p:spPr>
      </p:pic>
      <p:sp>
        <p:nvSpPr>
          <p:cNvPr id="10" name="Content Placeholder 2">
            <a:extLst>
              <a:ext uri="{FF2B5EF4-FFF2-40B4-BE49-F238E27FC236}">
                <a16:creationId xmlns:a16="http://schemas.microsoft.com/office/drawing/2014/main" id="{33008A89-5928-D144-810B-39A82864630A}"/>
              </a:ext>
            </a:extLst>
          </p:cNvPr>
          <p:cNvSpPr txBox="1">
            <a:spLocks/>
          </p:cNvSpPr>
          <p:nvPr/>
        </p:nvSpPr>
        <p:spPr>
          <a:xfrm>
            <a:off x="6543603" y="1215693"/>
            <a:ext cx="3655337" cy="537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2000" b="1" dirty="0">
                <a:cs typeface="Times New Roman" panose="02020603050405020304" pitchFamily="18" charset="0"/>
              </a:rPr>
              <a:t>Data Analysis:</a:t>
            </a:r>
            <a:endParaRPr lang="en-GB" sz="2000" dirty="0">
              <a:cs typeface="Times New Roman" panose="02020603050405020304" pitchFamily="18" charset="0"/>
            </a:endParaRPr>
          </a:p>
          <a:p>
            <a:pPr marL="0" indent="0" algn="just">
              <a:buFont typeface="Arial" panose="020B0604020202020204" pitchFamily="34" charset="0"/>
              <a:buNone/>
            </a:pPr>
            <a:endParaRPr lang="en-GB" sz="29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GB" sz="2900" dirty="0">
              <a:latin typeface="Times New Roman" panose="02020603050405020304" pitchFamily="18" charset="0"/>
              <a:cs typeface="Times New Roman" panose="02020603050405020304" pitchFamily="18" charset="0"/>
            </a:endParaRPr>
          </a:p>
          <a:p>
            <a:endParaRPr lang="en-GB" dirty="0"/>
          </a:p>
        </p:txBody>
      </p:sp>
      <p:pic>
        <p:nvPicPr>
          <p:cNvPr id="6" name="Graphic 5" descr="Baby">
            <a:extLst>
              <a:ext uri="{FF2B5EF4-FFF2-40B4-BE49-F238E27FC236}">
                <a16:creationId xmlns:a16="http://schemas.microsoft.com/office/drawing/2014/main" id="{8DE54816-0866-E141-A45B-4EAB0C7D6F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0316" y="1881268"/>
            <a:ext cx="1400812" cy="1400812"/>
          </a:xfrm>
          <a:prstGeom prst="rect">
            <a:avLst/>
          </a:prstGeom>
        </p:spPr>
      </p:pic>
      <p:pic>
        <p:nvPicPr>
          <p:cNvPr id="1026" name="Picture 2" descr="3 T (Tesla) Philips Achieva 3T Closed MRI Scanning Machine, | ID:  24665049091">
            <a:extLst>
              <a:ext uri="{FF2B5EF4-FFF2-40B4-BE49-F238E27FC236}">
                <a16:creationId xmlns:a16="http://schemas.microsoft.com/office/drawing/2014/main" id="{EB118A58-F9A8-FE40-B8C9-50137D5CD7B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26" y="4855172"/>
            <a:ext cx="1419211" cy="1419211"/>
          </a:xfrm>
          <a:prstGeom prst="rect">
            <a:avLst/>
          </a:prstGeom>
          <a:noFill/>
          <a:ln w="38100">
            <a:noFill/>
          </a:ln>
          <a:extLst>
            <a:ext uri="{909E8E84-426E-40DD-AFC4-6F175D3DCCD1}">
              <a14:hiddenFill xmlns:a14="http://schemas.microsoft.com/office/drawing/2010/main">
                <a:solidFill>
                  <a:srgbClr val="FFFFFF"/>
                </a:solidFill>
              </a14:hiddenFill>
            </a:ext>
          </a:extLst>
        </p:spPr>
      </p:pic>
      <p:sp>
        <p:nvSpPr>
          <p:cNvPr id="16" name="Content Placeholder 2">
            <a:extLst>
              <a:ext uri="{FF2B5EF4-FFF2-40B4-BE49-F238E27FC236}">
                <a16:creationId xmlns:a16="http://schemas.microsoft.com/office/drawing/2014/main" id="{9FAB85CA-27A4-9240-9756-ECC2B6111885}"/>
              </a:ext>
            </a:extLst>
          </p:cNvPr>
          <p:cNvSpPr txBox="1">
            <a:spLocks/>
          </p:cNvSpPr>
          <p:nvPr/>
        </p:nvSpPr>
        <p:spPr>
          <a:xfrm>
            <a:off x="1815549" y="1522635"/>
            <a:ext cx="4505738" cy="2375094"/>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800"/>
              </a:spcBef>
            </a:pPr>
            <a:r>
              <a:rPr lang="en-GB" sz="7200" dirty="0">
                <a:cs typeface="Times New Roman" panose="02020603050405020304" pitchFamily="18" charset="0"/>
              </a:rPr>
              <a:t>55 term neonates</a:t>
            </a:r>
          </a:p>
          <a:p>
            <a:pPr algn="just">
              <a:spcBef>
                <a:spcPts val="800"/>
              </a:spcBef>
            </a:pPr>
            <a:r>
              <a:rPr lang="en-GB" sz="7200" dirty="0">
                <a:cs typeface="Times New Roman" panose="02020603050405020304" pitchFamily="18" charset="0"/>
              </a:rPr>
              <a:t>Corrected gestational age: 36 – 44 weeks</a:t>
            </a:r>
          </a:p>
          <a:p>
            <a:pPr algn="just">
              <a:spcBef>
                <a:spcPts val="800"/>
              </a:spcBef>
            </a:pPr>
            <a:r>
              <a:rPr lang="en-GB" sz="7200" dirty="0">
                <a:cs typeface="Times New Roman" panose="02020603050405020304" pitchFamily="18" charset="0"/>
              </a:rPr>
              <a:t>29 male : 26 female</a:t>
            </a:r>
            <a:endParaRPr lang="en-GB" sz="4000" dirty="0">
              <a:cs typeface="Times New Roman" panose="02020603050405020304" pitchFamily="18" charset="0"/>
            </a:endParaRPr>
          </a:p>
          <a:p>
            <a:pPr algn="just">
              <a:spcBef>
                <a:spcPts val="800"/>
              </a:spcBef>
            </a:pPr>
            <a:r>
              <a:rPr lang="en-GB" sz="7200" dirty="0">
                <a:cs typeface="Times New Roman" panose="02020603050405020304" pitchFamily="18" charset="0"/>
              </a:rPr>
              <a:t>All neonates underwent therapeutic hypothermia following NE, </a:t>
            </a:r>
          </a:p>
          <a:p>
            <a:pPr algn="just">
              <a:spcBef>
                <a:spcPts val="800"/>
              </a:spcBef>
            </a:pPr>
            <a:r>
              <a:rPr lang="en-GB" sz="7200" dirty="0">
                <a:cs typeface="Times New Roman" panose="02020603050405020304" pitchFamily="18" charset="0"/>
              </a:rPr>
              <a:t>Scanned within the first 2 weeks of life</a:t>
            </a:r>
          </a:p>
          <a:p>
            <a:pPr algn="just">
              <a:spcBef>
                <a:spcPts val="800"/>
              </a:spcBef>
            </a:pPr>
            <a:r>
              <a:rPr lang="en-GB" sz="7200" dirty="0">
                <a:cs typeface="Times New Roman" panose="02020603050405020304" pitchFamily="18" charset="0"/>
              </a:rPr>
              <a:t>Continuously monitored during the first 4 days of life with video-EEG. </a:t>
            </a:r>
          </a:p>
          <a:p>
            <a:pPr marL="0" indent="0" algn="just">
              <a:buNone/>
            </a:pPr>
            <a:endParaRPr lang="en-GB" sz="18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GB" sz="18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GB" sz="29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GB" sz="2900" dirty="0">
                <a:latin typeface="Times New Roman" panose="02020603050405020304" pitchFamily="18" charset="0"/>
                <a:cs typeface="Times New Roman" panose="02020603050405020304" pitchFamily="18" charset="0"/>
              </a:rPr>
              <a:t>  </a:t>
            </a:r>
          </a:p>
          <a:p>
            <a:pPr marL="0" indent="0" algn="just">
              <a:buFont typeface="Arial" panose="020B0604020202020204" pitchFamily="34" charset="0"/>
              <a:buNone/>
            </a:pPr>
            <a:endParaRPr lang="en-GB" sz="2900" dirty="0">
              <a:latin typeface="Times New Roman" panose="02020603050405020304" pitchFamily="18" charset="0"/>
              <a:cs typeface="Times New Roman" panose="02020603050405020304" pitchFamily="18" charset="0"/>
            </a:endParaRPr>
          </a:p>
          <a:p>
            <a:endParaRPr lang="en-GB" dirty="0"/>
          </a:p>
        </p:txBody>
      </p:sp>
      <p:sp>
        <p:nvSpPr>
          <p:cNvPr id="17" name="TextBox 16">
            <a:extLst>
              <a:ext uri="{FF2B5EF4-FFF2-40B4-BE49-F238E27FC236}">
                <a16:creationId xmlns:a16="http://schemas.microsoft.com/office/drawing/2014/main" id="{41F57A87-0098-984E-BE4A-2627C9CDE06B}"/>
              </a:ext>
            </a:extLst>
          </p:cNvPr>
          <p:cNvSpPr txBox="1"/>
          <p:nvPr/>
        </p:nvSpPr>
        <p:spPr>
          <a:xfrm>
            <a:off x="230316" y="4123729"/>
            <a:ext cx="3655337" cy="400110"/>
          </a:xfrm>
          <a:prstGeom prst="rect">
            <a:avLst/>
          </a:prstGeom>
          <a:noFill/>
        </p:spPr>
        <p:txBody>
          <a:bodyPr wrap="square">
            <a:spAutoFit/>
          </a:bodyPr>
          <a:lstStyle/>
          <a:p>
            <a:pPr marL="0" indent="0" algn="just">
              <a:buFont typeface="Arial" panose="020B0604020202020204" pitchFamily="34" charset="0"/>
              <a:buNone/>
            </a:pPr>
            <a:r>
              <a:rPr lang="en-GB" sz="2000" b="1" dirty="0">
                <a:cs typeface="Times New Roman" panose="02020603050405020304" pitchFamily="18" charset="0"/>
              </a:rPr>
              <a:t>Data  Acquisition:</a:t>
            </a:r>
          </a:p>
        </p:txBody>
      </p:sp>
      <p:sp>
        <p:nvSpPr>
          <p:cNvPr id="18" name="Content Placeholder 2">
            <a:extLst>
              <a:ext uri="{FF2B5EF4-FFF2-40B4-BE49-F238E27FC236}">
                <a16:creationId xmlns:a16="http://schemas.microsoft.com/office/drawing/2014/main" id="{1AFE6823-3900-C444-A870-895B6058AE89}"/>
              </a:ext>
            </a:extLst>
          </p:cNvPr>
          <p:cNvSpPr txBox="1">
            <a:spLocks/>
          </p:cNvSpPr>
          <p:nvPr/>
        </p:nvSpPr>
        <p:spPr>
          <a:xfrm>
            <a:off x="2722939" y="4428197"/>
            <a:ext cx="3319516" cy="2012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GB" sz="18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GB" sz="18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GB" sz="29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GB" sz="2900" dirty="0">
                <a:latin typeface="Times New Roman" panose="02020603050405020304" pitchFamily="18" charset="0"/>
                <a:cs typeface="Times New Roman" panose="02020603050405020304" pitchFamily="18" charset="0"/>
              </a:rPr>
              <a:t>  </a:t>
            </a:r>
          </a:p>
          <a:p>
            <a:pPr marL="0" indent="0" algn="just">
              <a:buFont typeface="Arial" panose="020B0604020202020204" pitchFamily="34" charset="0"/>
              <a:buNone/>
            </a:pPr>
            <a:endParaRPr lang="en-GB" sz="2900" dirty="0">
              <a:latin typeface="Times New Roman" panose="02020603050405020304" pitchFamily="18" charset="0"/>
              <a:cs typeface="Times New Roman" panose="02020603050405020304" pitchFamily="18" charset="0"/>
            </a:endParaRPr>
          </a:p>
          <a:p>
            <a:endParaRPr lang="en-GB" dirty="0"/>
          </a:p>
        </p:txBody>
      </p:sp>
      <p:sp>
        <p:nvSpPr>
          <p:cNvPr id="20" name="TextBox 19">
            <a:extLst>
              <a:ext uri="{FF2B5EF4-FFF2-40B4-BE49-F238E27FC236}">
                <a16:creationId xmlns:a16="http://schemas.microsoft.com/office/drawing/2014/main" id="{FA8BE4D7-AF53-9A43-9A7F-C4D428914F9C}"/>
              </a:ext>
            </a:extLst>
          </p:cNvPr>
          <p:cNvSpPr txBox="1"/>
          <p:nvPr/>
        </p:nvSpPr>
        <p:spPr>
          <a:xfrm>
            <a:off x="1881809" y="4797055"/>
            <a:ext cx="4439478" cy="1446550"/>
          </a:xfrm>
          <a:prstGeom prst="rect">
            <a:avLst/>
          </a:prstGeom>
          <a:noFill/>
        </p:spPr>
        <p:txBody>
          <a:bodyPr wrap="square">
            <a:spAutoFit/>
          </a:bodyPr>
          <a:lstStyle/>
          <a:p>
            <a:pPr marL="285750" indent="-285750">
              <a:buFont typeface="Arial" panose="020B0604020202020204" pitchFamily="34" charset="0"/>
              <a:buChar char="•"/>
            </a:pPr>
            <a:r>
              <a:rPr lang="en-GB" sz="1800" dirty="0">
                <a:cs typeface="Times New Roman" panose="02020603050405020304" pitchFamily="18" charset="0"/>
              </a:rPr>
              <a:t>3T Philips </a:t>
            </a:r>
            <a:r>
              <a:rPr lang="en-GB" sz="1800" dirty="0" err="1">
                <a:cs typeface="Times New Roman" panose="02020603050405020304" pitchFamily="18" charset="0"/>
              </a:rPr>
              <a:t>Achieva</a:t>
            </a:r>
            <a:endParaRPr lang="en-GB" sz="1800" dirty="0">
              <a:cs typeface="Times New Roman" panose="02020603050405020304" pitchFamily="18" charset="0"/>
            </a:endParaRPr>
          </a:p>
          <a:p>
            <a:pPr marL="285750" indent="-285750">
              <a:buFont typeface="Arial" panose="020B0604020202020204" pitchFamily="34" charset="0"/>
              <a:buChar char="•"/>
            </a:pPr>
            <a:endParaRPr lang="en-GB" sz="800" dirty="0">
              <a:cs typeface="Times New Roman" panose="02020603050405020304" pitchFamily="18" charset="0"/>
            </a:endParaRPr>
          </a:p>
          <a:p>
            <a:pPr marL="285750" indent="-285750">
              <a:buFont typeface="Arial" panose="020B0604020202020204" pitchFamily="34" charset="0"/>
              <a:buChar char="•"/>
            </a:pPr>
            <a:r>
              <a:rPr lang="en-GB" sz="1800" dirty="0">
                <a:cs typeface="Times New Roman" panose="02020603050405020304" pitchFamily="18" charset="0"/>
              </a:rPr>
              <a:t>Single MRS voxel positioned in the thalamus-basal ganglia region</a:t>
            </a:r>
          </a:p>
          <a:p>
            <a:pPr marL="285750" indent="-285750">
              <a:buFont typeface="Arial" panose="020B0604020202020204" pitchFamily="34" charset="0"/>
              <a:buChar char="•"/>
            </a:pPr>
            <a:endParaRPr lang="en-GB" sz="800" dirty="0">
              <a:cs typeface="Times New Roman" panose="02020603050405020304" pitchFamily="18" charset="0"/>
            </a:endParaRPr>
          </a:p>
          <a:p>
            <a:pPr marL="285750" indent="-285750">
              <a:buFont typeface="Arial" panose="020B0604020202020204" pitchFamily="34" charset="0"/>
              <a:buChar char="•"/>
            </a:pPr>
            <a:r>
              <a:rPr lang="en-GB" sz="1800" dirty="0">
                <a:cs typeface="Times New Roman" panose="02020603050405020304" pitchFamily="18" charset="0"/>
              </a:rPr>
              <a:t>PRESS, TR = 2288ms, TE = 288ms</a:t>
            </a:r>
            <a:endParaRPr lang="en-GB" dirty="0"/>
          </a:p>
        </p:txBody>
      </p:sp>
      <p:sp>
        <p:nvSpPr>
          <p:cNvPr id="22" name="TextBox 21">
            <a:extLst>
              <a:ext uri="{FF2B5EF4-FFF2-40B4-BE49-F238E27FC236}">
                <a16:creationId xmlns:a16="http://schemas.microsoft.com/office/drawing/2014/main" id="{ADD874E9-A3E9-9C44-84B4-9EC34F5B5261}"/>
              </a:ext>
            </a:extLst>
          </p:cNvPr>
          <p:cNvSpPr txBox="1"/>
          <p:nvPr/>
        </p:nvSpPr>
        <p:spPr>
          <a:xfrm>
            <a:off x="6556855" y="4428197"/>
            <a:ext cx="5372101" cy="1754326"/>
          </a:xfrm>
          <a:prstGeom prst="rect">
            <a:avLst/>
          </a:prstGeom>
          <a:noFill/>
        </p:spPr>
        <p:txBody>
          <a:bodyPr wrap="square">
            <a:spAutoFit/>
          </a:bodyPr>
          <a:lstStyle/>
          <a:p>
            <a:pPr algn="just"/>
            <a:r>
              <a:rPr lang="en-GB" dirty="0">
                <a:cs typeface="Times New Roman" panose="02020603050405020304" pitchFamily="18" charset="0"/>
              </a:rPr>
              <a:t>MRS data were analysed using Tarquin.  The basis set for the analysis included threonine (</a:t>
            </a:r>
            <a:r>
              <a:rPr lang="en-GB" dirty="0" err="1">
                <a:cs typeface="Times New Roman" panose="02020603050405020304" pitchFamily="18" charset="0"/>
              </a:rPr>
              <a:t>Thr</a:t>
            </a:r>
            <a:r>
              <a:rPr lang="en-GB" dirty="0">
                <a:cs typeface="Times New Roman" panose="02020603050405020304" pitchFamily="18" charset="0"/>
              </a:rPr>
              <a:t>) to improve the fit in the region around 1.3ppm*.  The sum of Lactate and threonine is then analysed rather than the fitted lactate alone. Metabolite ratios were calculated from the fitted data.  </a:t>
            </a:r>
            <a:endParaRPr lang="en-GB" dirty="0"/>
          </a:p>
        </p:txBody>
      </p:sp>
      <p:sp>
        <p:nvSpPr>
          <p:cNvPr id="21" name="Title 1">
            <a:extLst>
              <a:ext uri="{FF2B5EF4-FFF2-40B4-BE49-F238E27FC236}">
                <a16:creationId xmlns:a16="http://schemas.microsoft.com/office/drawing/2014/main" id="{B871FEB4-E6BD-8148-A27E-0C6BF77EF128}"/>
              </a:ext>
            </a:extLst>
          </p:cNvPr>
          <p:cNvSpPr txBox="1">
            <a:spLocks/>
          </p:cNvSpPr>
          <p:nvPr/>
        </p:nvSpPr>
        <p:spPr>
          <a:xfrm>
            <a:off x="6473952" y="6211669"/>
            <a:ext cx="5552206"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400" dirty="0">
                <a:solidFill>
                  <a:srgbClr val="16AABA"/>
                </a:solidFill>
                <a:latin typeface="+mn-lt"/>
                <a:cs typeface="Times New Roman" panose="02020603050405020304" pitchFamily="18" charset="0"/>
              </a:rPr>
              <a:t>Reference: </a:t>
            </a:r>
            <a:r>
              <a:rPr lang="en-GB" sz="1400" dirty="0">
                <a:latin typeface="+mn-lt"/>
                <a:cs typeface="Times New Roman" panose="02020603050405020304" pitchFamily="18" charset="0"/>
              </a:rPr>
              <a:t>* Mitra </a:t>
            </a:r>
            <a:r>
              <a:rPr lang="en-GB" sz="1400" i="1" dirty="0">
                <a:latin typeface="+mn-lt"/>
                <a:cs typeface="Times New Roman" panose="02020603050405020304" pitchFamily="18" charset="0"/>
              </a:rPr>
              <a:t>et al </a:t>
            </a:r>
            <a:r>
              <a:rPr lang="en-GB" sz="1400" dirty="0">
                <a:latin typeface="+mn-lt"/>
              </a:rPr>
              <a:t>Arch Dis Child </a:t>
            </a:r>
            <a:r>
              <a:rPr lang="en-GB" sz="1400" dirty="0" err="1">
                <a:latin typeface="+mn-lt"/>
              </a:rPr>
              <a:t>Fetal</a:t>
            </a:r>
            <a:r>
              <a:rPr lang="en-GB" sz="1400" dirty="0">
                <a:latin typeface="+mn-lt"/>
              </a:rPr>
              <a:t> Neonatal Ed. 2019 Jul;104(4)</a:t>
            </a:r>
            <a:endParaRPr lang="en-GB" sz="1400" dirty="0">
              <a:solidFill>
                <a:srgbClr val="16AABA"/>
              </a:solidFill>
              <a:latin typeface="+mn-lt"/>
              <a:cs typeface="Times New Roman" panose="02020603050405020304" pitchFamily="18" charset="0"/>
            </a:endParaRPr>
          </a:p>
        </p:txBody>
      </p:sp>
      <p:sp>
        <p:nvSpPr>
          <p:cNvPr id="25" name="TextBox 24">
            <a:extLst>
              <a:ext uri="{FF2B5EF4-FFF2-40B4-BE49-F238E27FC236}">
                <a16:creationId xmlns:a16="http://schemas.microsoft.com/office/drawing/2014/main" id="{CB6777BB-A969-5740-A9AF-E26376F8C436}"/>
              </a:ext>
            </a:extLst>
          </p:cNvPr>
          <p:cNvSpPr txBox="1"/>
          <p:nvPr/>
        </p:nvSpPr>
        <p:spPr>
          <a:xfrm>
            <a:off x="9954932" y="0"/>
            <a:ext cx="2779886" cy="169277"/>
          </a:xfrm>
          <a:prstGeom prst="rect">
            <a:avLst/>
          </a:prstGeom>
          <a:noFill/>
        </p:spPr>
        <p:txBody>
          <a:bodyPr wrap="square" rtlCol="0">
            <a:spAutoFit/>
          </a:bodyPr>
          <a:lstStyle/>
          <a:p>
            <a:pPr algn="ctr"/>
            <a:r>
              <a:rPr lang="pl-PL" sz="500" b="1" dirty="0">
                <a:solidFill>
                  <a:schemeClr val="bg1"/>
                </a:solidFill>
                <a:latin typeface="Times New Roman" panose="02020603050405020304" pitchFamily="18" charset="0"/>
                <a:cs typeface="Times New Roman" panose="02020603050405020304" pitchFamily="18" charset="0"/>
              </a:rPr>
              <a:t>UCL </a:t>
            </a:r>
            <a:r>
              <a:rPr lang="en-GB" sz="500" b="1" dirty="0">
                <a:solidFill>
                  <a:schemeClr val="bg1"/>
                </a:solidFill>
                <a:latin typeface="Times New Roman" panose="02020603050405020304" pitchFamily="18" charset="0"/>
                <a:cs typeface="Times New Roman" panose="02020603050405020304" pitchFamily="18" charset="0"/>
              </a:rPr>
              <a:t>Institute For Women’s Health</a:t>
            </a:r>
          </a:p>
        </p:txBody>
      </p:sp>
    </p:spTree>
    <p:extLst>
      <p:ext uri="{BB962C8B-B14F-4D97-AF65-F5344CB8AC3E}">
        <p14:creationId xmlns:p14="http://schemas.microsoft.com/office/powerpoint/2010/main" val="362956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62934D-73D1-8C49-8FDD-F93D77179915}"/>
              </a:ext>
            </a:extLst>
          </p:cNvPr>
          <p:cNvSpPr txBox="1">
            <a:spLocks/>
          </p:cNvSpPr>
          <p:nvPr/>
        </p:nvSpPr>
        <p:spPr>
          <a:xfrm>
            <a:off x="195211" y="250634"/>
            <a:ext cx="9898294" cy="101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rgbClr val="16AABA"/>
                </a:solidFill>
                <a:latin typeface="+mn-lt"/>
                <a:cs typeface="Times New Roman" panose="02020603050405020304" pitchFamily="18" charset="0"/>
              </a:rPr>
              <a:t>Combined Metabolite Reference</a:t>
            </a:r>
            <a:endParaRPr lang="en-GB" sz="4000" baseline="-25000" dirty="0">
              <a:solidFill>
                <a:srgbClr val="16AABA"/>
              </a:solidFill>
              <a:latin typeface="+mn-lt"/>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DC78947-0B55-864C-A0FE-A5AB49EE6DB8}"/>
                  </a:ext>
                </a:extLst>
              </p:cNvPr>
              <p:cNvSpPr txBox="1"/>
              <p:nvPr/>
            </p:nvSpPr>
            <p:spPr>
              <a:xfrm>
                <a:off x="7780109" y="5891859"/>
                <a:ext cx="4592413" cy="78149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cs typeface="Times New Roman" panose="02020603050405020304" pitchFamily="18" charset="0"/>
                            </a:rPr>
                          </m:ctrlPr>
                        </m:sSubPr>
                        <m:e>
                          <m:r>
                            <a:rPr lang="en-GB" sz="2000" i="1">
                              <a:latin typeface="Cambria Math" panose="02040503050406030204" pitchFamily="18" charset="0"/>
                              <a:ea typeface="Calibri" panose="020F0502020204030204" pitchFamily="34" charset="0"/>
                              <a:cs typeface="Times New Roman" panose="02020603050405020304" pitchFamily="18" charset="0"/>
                            </a:rPr>
                            <m:t>𝑅</m:t>
                          </m:r>
                        </m:e>
                        <m:sub>
                          <m:r>
                            <a:rPr lang="en-GB" sz="2000" i="1">
                              <a:latin typeface="Cambria Math" panose="02040503050406030204" pitchFamily="18" charset="0"/>
                              <a:ea typeface="Calibri" panose="020F0502020204030204" pitchFamily="34" charset="0"/>
                              <a:cs typeface="Times New Roman" panose="02020603050405020304" pitchFamily="18" charset="0"/>
                            </a:rPr>
                            <m:t>𝐶𝑅𝑒𝑓</m:t>
                          </m:r>
                        </m:sub>
                      </m:sSub>
                      <m:r>
                        <a:rPr lang="en-GB" sz="2000" i="1">
                          <a:latin typeface="Cambria Math" panose="02040503050406030204" pitchFamily="18" charset="0"/>
                          <a:ea typeface="Calibri" panose="020F0502020204030204" pitchFamily="34" charset="0"/>
                          <a:cs typeface="Times New Roman" panose="02020603050405020304" pitchFamily="18" charset="0"/>
                        </a:rPr>
                        <m:t>=</m:t>
                      </m:r>
                      <m:f>
                        <m:fPr>
                          <m:ctrlPr>
                            <a:rPr lang="en-GB" sz="2000" i="1">
                              <a:latin typeface="Cambria Math" panose="02040503050406030204" pitchFamily="18" charset="0"/>
                              <a:cs typeface="Times New Roman" panose="02020603050405020304" pitchFamily="18" charset="0"/>
                            </a:rPr>
                          </m:ctrlPr>
                        </m:fPr>
                        <m:num>
                          <m:sSub>
                            <m:sSubPr>
                              <m:ctrlPr>
                                <a:rPr lang="en-GB" sz="2000" i="1" smtClean="0">
                                  <a:solidFill>
                                    <a:srgbClr val="FF0000"/>
                                  </a:solidFill>
                                  <a:latin typeface="Cambria Math" panose="02040503050406030204" pitchFamily="18" charset="0"/>
                                  <a:cs typeface="Times New Roman" panose="02020603050405020304" pitchFamily="18" charset="0"/>
                                </a:rPr>
                              </m:ctrlPr>
                            </m:sSubPr>
                            <m:e>
                              <m:r>
                                <a:rPr lang="en-GB" sz="20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𝑆</m:t>
                              </m:r>
                            </m:e>
                            <m:sub>
                              <m:r>
                                <a:rPr lang="en-GB" sz="20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𝑀𝑂𝐼</m:t>
                              </m:r>
                            </m:sub>
                          </m:sSub>
                        </m:num>
                        <m:den>
                          <m:nary>
                            <m:naryPr>
                              <m:chr m:val="∑"/>
                              <m:limLoc m:val="undOvr"/>
                              <m:subHide m:val="on"/>
                              <m:supHide m:val="on"/>
                              <m:ctrlPr>
                                <a:rPr lang="en-GB" sz="2000" i="1" smtClean="0">
                                  <a:solidFill>
                                    <a:srgbClr val="179FAD"/>
                                  </a:solidFill>
                                  <a:latin typeface="Cambria Math" panose="02040503050406030204" pitchFamily="18" charset="0"/>
                                  <a:cs typeface="Times New Roman" panose="02020603050405020304" pitchFamily="18" charset="0"/>
                                </a:rPr>
                              </m:ctrlPr>
                            </m:naryPr>
                            <m:sub/>
                            <m:sup/>
                            <m:e>
                              <m:d>
                                <m:dPr>
                                  <m:ctrlPr>
                                    <a:rPr lang="en-GB" sz="2000" i="1">
                                      <a:solidFill>
                                        <a:srgbClr val="179FAD"/>
                                      </a:solidFill>
                                      <a:latin typeface="Cambria Math" panose="02040503050406030204" pitchFamily="18" charset="0"/>
                                      <a:cs typeface="Times New Roman" panose="02020603050405020304" pitchFamily="18" charset="0"/>
                                    </a:rPr>
                                  </m:ctrlPr>
                                </m:dPr>
                                <m:e>
                                  <m:sSub>
                                    <m:sSubPr>
                                      <m:ctrlPr>
                                        <a:rPr lang="en-GB" sz="2000" i="1">
                                          <a:solidFill>
                                            <a:srgbClr val="179FAD"/>
                                          </a:solidFill>
                                          <a:latin typeface="Cambria Math" panose="02040503050406030204" pitchFamily="18" charset="0"/>
                                          <a:cs typeface="Times New Roman" panose="02020603050405020304" pitchFamily="18" charset="0"/>
                                        </a:rPr>
                                      </m:ctrlPr>
                                    </m:sSubPr>
                                    <m:e>
                                      <m:r>
                                        <a:rPr lang="en-GB" sz="2000" i="1">
                                          <a:solidFill>
                                            <a:srgbClr val="179FAD"/>
                                          </a:solidFill>
                                          <a:latin typeface="Cambria Math" panose="02040503050406030204" pitchFamily="18" charset="0"/>
                                          <a:ea typeface="Calibri" panose="020F0502020204030204" pitchFamily="34" charset="0"/>
                                          <a:cs typeface="Times New Roman" panose="02020603050405020304" pitchFamily="18" charset="0"/>
                                        </a:rPr>
                                        <m:t>𝑤</m:t>
                                      </m:r>
                                    </m:e>
                                    <m:sub>
                                      <m:r>
                                        <a:rPr lang="en-GB" sz="2000" i="1">
                                          <a:solidFill>
                                            <a:srgbClr val="179FAD"/>
                                          </a:solidFill>
                                          <a:latin typeface="Cambria Math" panose="02040503050406030204" pitchFamily="18" charset="0"/>
                                          <a:ea typeface="Calibri" panose="020F0502020204030204" pitchFamily="34" charset="0"/>
                                          <a:cs typeface="Times New Roman" panose="02020603050405020304" pitchFamily="18" charset="0"/>
                                        </a:rPr>
                                        <m:t>𝑅𝑒𝑓</m:t>
                                      </m:r>
                                    </m:sub>
                                  </m:sSub>
                                  <m:sSub>
                                    <m:sSubPr>
                                      <m:ctrlPr>
                                        <a:rPr lang="en-GB" sz="2000" i="1">
                                          <a:solidFill>
                                            <a:srgbClr val="179FAD"/>
                                          </a:solidFill>
                                          <a:latin typeface="Cambria Math" panose="02040503050406030204" pitchFamily="18" charset="0"/>
                                          <a:cs typeface="Times New Roman" panose="02020603050405020304" pitchFamily="18" charset="0"/>
                                        </a:rPr>
                                      </m:ctrlPr>
                                    </m:sSubPr>
                                    <m:e>
                                      <m:r>
                                        <a:rPr lang="en-GB" sz="2000" i="1">
                                          <a:solidFill>
                                            <a:srgbClr val="179FAD"/>
                                          </a:solidFill>
                                          <a:latin typeface="Cambria Math" panose="02040503050406030204" pitchFamily="18" charset="0"/>
                                          <a:ea typeface="Calibri" panose="020F0502020204030204" pitchFamily="34" charset="0"/>
                                          <a:cs typeface="Times New Roman" panose="02020603050405020304" pitchFamily="18" charset="0"/>
                                        </a:rPr>
                                        <m:t>𝑆</m:t>
                                      </m:r>
                                    </m:e>
                                    <m:sub>
                                      <m:r>
                                        <a:rPr lang="en-GB" sz="2000" i="1">
                                          <a:solidFill>
                                            <a:srgbClr val="179FAD"/>
                                          </a:solidFill>
                                          <a:latin typeface="Cambria Math" panose="02040503050406030204" pitchFamily="18" charset="0"/>
                                          <a:ea typeface="Calibri" panose="020F0502020204030204" pitchFamily="34" charset="0"/>
                                          <a:cs typeface="Times New Roman" panose="02020603050405020304" pitchFamily="18" charset="0"/>
                                        </a:rPr>
                                        <m:t>𝑅𝑒𝑓</m:t>
                                      </m:r>
                                    </m:sub>
                                  </m:sSub>
                                </m:e>
                              </m:d>
                            </m:e>
                          </m:nary>
                        </m:den>
                      </m:f>
                      <m:r>
                        <a:rPr lang="en-GB" sz="2000" b="0" i="1" smtClean="0">
                          <a:latin typeface="Cambria Math" panose="02040503050406030204" pitchFamily="18" charset="0"/>
                          <a:ea typeface="Calibri" panose="020F0502020204030204" pitchFamily="34" charset="0"/>
                          <a:cs typeface="Times New Roman" panose="02020603050405020304" pitchFamily="18" charset="0"/>
                        </a:rPr>
                        <m:t>=</m:t>
                      </m:r>
                      <m:f>
                        <m:fPr>
                          <m:ctrlPr>
                            <a:rPr lang="en-GB" sz="2000" i="1" smtClean="0">
                              <a:latin typeface="Cambria Math" panose="02040503050406030204" pitchFamily="18" charset="0"/>
                              <a:cs typeface="Times New Roman" panose="02020603050405020304" pitchFamily="18" charset="0"/>
                            </a:rPr>
                          </m:ctrlPr>
                        </m:fPr>
                        <m:num>
                          <m:sSub>
                            <m:sSubPr>
                              <m:ctrlPr>
                                <a:rPr lang="en-GB" sz="2000" i="1">
                                  <a:latin typeface="Cambria Math" panose="02040503050406030204" pitchFamily="18" charset="0"/>
                                  <a:cs typeface="Times New Roman" panose="02020603050405020304" pitchFamily="18" charset="0"/>
                                </a:rPr>
                              </m:ctrlPr>
                            </m:sSubPr>
                            <m:e>
                              <m:r>
                                <a:rPr lang="en-GB" sz="200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𝑆</m:t>
                              </m:r>
                            </m:e>
                            <m:sub>
                              <m:r>
                                <a:rPr lang="en-GB" sz="200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𝑀𝑂𝐼</m:t>
                              </m:r>
                            </m:sub>
                          </m:sSub>
                        </m:num>
                        <m:den>
                          <m:sSub>
                            <m:sSubPr>
                              <m:ctrlPr>
                                <a:rPr lang="en-GB" sz="2000" i="1" smtClean="0">
                                  <a:solidFill>
                                    <a:srgbClr val="16AABA"/>
                                  </a:solidFill>
                                  <a:latin typeface="Cambria Math" panose="02040503050406030204" pitchFamily="18" charset="0"/>
                                  <a:cs typeface="Times New Roman" panose="02020603050405020304" pitchFamily="18" charset="0"/>
                                </a:rPr>
                              </m:ctrlPr>
                            </m:sSubPr>
                            <m:e>
                              <m:r>
                                <a:rPr lang="en-GB" sz="2000" b="0" i="1" smtClean="0">
                                  <a:solidFill>
                                    <a:srgbClr val="16AABA"/>
                                  </a:solidFill>
                                  <a:latin typeface="Cambria Math" panose="02040503050406030204" pitchFamily="18" charset="0"/>
                                  <a:cs typeface="Times New Roman" panose="02020603050405020304" pitchFamily="18" charset="0"/>
                                </a:rPr>
                                <m:t>𝐶</m:t>
                              </m:r>
                            </m:e>
                            <m:sub>
                              <m:r>
                                <a:rPr lang="en-GB" sz="2000" i="1" smtClean="0">
                                  <a:solidFill>
                                    <a:srgbClr val="16AABA"/>
                                  </a:solidFill>
                                  <a:latin typeface="Cambria Math" panose="02040503050406030204" pitchFamily="18" charset="0"/>
                                  <a:ea typeface="Calibri" panose="020F0502020204030204" pitchFamily="34" charset="0"/>
                                  <a:cs typeface="Times New Roman" panose="02020603050405020304" pitchFamily="18" charset="0"/>
                                </a:rPr>
                                <m:t>𝑅𝑒𝑓</m:t>
                              </m:r>
                            </m:sub>
                          </m:sSub>
                        </m:den>
                      </m:f>
                    </m:oMath>
                  </m:oMathPara>
                </a14:m>
                <a:endParaRPr lang="en-GB" sz="2000"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3DC78947-0B55-864C-A0FE-A5AB49EE6DB8}"/>
                  </a:ext>
                </a:extLst>
              </p:cNvPr>
              <p:cNvSpPr txBox="1">
                <a:spLocks noRot="1" noChangeAspect="1" noMove="1" noResize="1" noEditPoints="1" noAdjustHandles="1" noChangeArrowheads="1" noChangeShapeType="1" noTextEdit="1"/>
              </p:cNvSpPr>
              <p:nvPr/>
            </p:nvSpPr>
            <p:spPr>
              <a:xfrm>
                <a:off x="7780109" y="5891859"/>
                <a:ext cx="4592413" cy="781496"/>
              </a:xfrm>
              <a:prstGeom prst="rect">
                <a:avLst/>
              </a:prstGeom>
              <a:blipFill>
                <a:blip r:embed="rId3"/>
                <a:stretch>
                  <a:fillRect t="-16129" b="-90323"/>
                </a:stretch>
              </a:blipFill>
              <a:ln>
                <a:noFill/>
              </a:ln>
            </p:spPr>
            <p:txBody>
              <a:bodyPr/>
              <a:lstStyle/>
              <a:p>
                <a:r>
                  <a:rPr lang="en-US">
                    <a:noFill/>
                  </a:rPr>
                  <a:t> </a:t>
                </a:r>
              </a:p>
            </p:txBody>
          </p:sp>
        </mc:Fallback>
      </mc:AlternateContent>
      <p:pic>
        <p:nvPicPr>
          <p:cNvPr id="12" name="Picture 11">
            <a:extLst>
              <a:ext uri="{FF2B5EF4-FFF2-40B4-BE49-F238E27FC236}">
                <a16:creationId xmlns:a16="http://schemas.microsoft.com/office/drawing/2014/main" id="{9C8936A3-16EC-B949-9167-3094A9854608}"/>
              </a:ext>
            </a:extLst>
          </p:cNvPr>
          <p:cNvPicPr>
            <a:picLocks noChangeAspect="1"/>
          </p:cNvPicPr>
          <p:nvPr/>
        </p:nvPicPr>
        <p:blipFill>
          <a:blip r:embed="rId4"/>
          <a:stretch>
            <a:fillRect/>
          </a:stretch>
        </p:blipFill>
        <p:spPr>
          <a:xfrm>
            <a:off x="0" y="-11925"/>
            <a:ext cx="12215434" cy="496800"/>
          </a:xfrm>
          <a:prstGeom prst="rect">
            <a:avLst/>
          </a:prstGeom>
        </p:spPr>
      </p:pic>
      <p:pic>
        <p:nvPicPr>
          <p:cNvPr id="13" name="Picture 12">
            <a:extLst>
              <a:ext uri="{FF2B5EF4-FFF2-40B4-BE49-F238E27FC236}">
                <a16:creationId xmlns:a16="http://schemas.microsoft.com/office/drawing/2014/main" id="{5E0921F1-1C05-6647-9028-18203DCE5A3F}"/>
              </a:ext>
            </a:extLst>
          </p:cNvPr>
          <p:cNvPicPr>
            <a:picLocks noChangeAspect="1"/>
          </p:cNvPicPr>
          <p:nvPr/>
        </p:nvPicPr>
        <p:blipFill>
          <a:blip r:embed="rId5"/>
          <a:stretch>
            <a:fillRect/>
          </a:stretch>
        </p:blipFill>
        <p:spPr>
          <a:xfrm>
            <a:off x="10723040" y="584598"/>
            <a:ext cx="1395084" cy="296826"/>
          </a:xfrm>
          <a:prstGeom prst="rect">
            <a:avLst/>
          </a:prstGeom>
          <a:ln w="28575">
            <a:noFill/>
          </a:ln>
        </p:spPr>
      </p:pic>
      <p:grpSp>
        <p:nvGrpSpPr>
          <p:cNvPr id="7" name="Group 6">
            <a:extLst>
              <a:ext uri="{FF2B5EF4-FFF2-40B4-BE49-F238E27FC236}">
                <a16:creationId xmlns:a16="http://schemas.microsoft.com/office/drawing/2014/main" id="{6350D4DB-AB1D-1B4F-BAA2-5AFB4CEB28F5}"/>
              </a:ext>
            </a:extLst>
          </p:cNvPr>
          <p:cNvGrpSpPr/>
          <p:nvPr/>
        </p:nvGrpSpPr>
        <p:grpSpPr>
          <a:xfrm>
            <a:off x="291549" y="1140308"/>
            <a:ext cx="2345634" cy="5754268"/>
            <a:chOff x="291549" y="1255776"/>
            <a:chExt cx="2345634" cy="5754268"/>
          </a:xfrm>
        </p:grpSpPr>
        <p:grpSp>
          <p:nvGrpSpPr>
            <p:cNvPr id="3" name="Group 2">
              <a:extLst>
                <a:ext uri="{FF2B5EF4-FFF2-40B4-BE49-F238E27FC236}">
                  <a16:creationId xmlns:a16="http://schemas.microsoft.com/office/drawing/2014/main" id="{BF0A4548-BC91-0E4C-8AB3-A0F74410FB4D}"/>
                </a:ext>
              </a:extLst>
            </p:cNvPr>
            <p:cNvGrpSpPr/>
            <p:nvPr/>
          </p:nvGrpSpPr>
          <p:grpSpPr>
            <a:xfrm>
              <a:off x="671497" y="1670764"/>
              <a:ext cx="1369338" cy="3146402"/>
              <a:chOff x="552227" y="1379217"/>
              <a:chExt cx="1369338" cy="3146402"/>
            </a:xfrm>
          </p:grpSpPr>
          <p:pic>
            <p:nvPicPr>
              <p:cNvPr id="20" name="Picture 19">
                <a:extLst>
                  <a:ext uri="{FF2B5EF4-FFF2-40B4-BE49-F238E27FC236}">
                    <a16:creationId xmlns:a16="http://schemas.microsoft.com/office/drawing/2014/main" id="{73E161FD-DC85-CC40-8622-184C19B0A8A1}"/>
                  </a:ext>
                </a:extLst>
              </p:cNvPr>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rcRect l="20857" t="4413" r="11033" b="26875"/>
              <a:stretch/>
            </p:blipFill>
            <p:spPr>
              <a:xfrm>
                <a:off x="598610" y="1379217"/>
                <a:ext cx="1322955" cy="661619"/>
              </a:xfrm>
              <a:prstGeom prst="rect">
                <a:avLst/>
              </a:prstGeom>
              <a:ln w="38100">
                <a:noFill/>
              </a:ln>
            </p:spPr>
          </p:pic>
          <p:pic>
            <p:nvPicPr>
              <p:cNvPr id="25" name="Picture 24">
                <a:extLst>
                  <a:ext uri="{FF2B5EF4-FFF2-40B4-BE49-F238E27FC236}">
                    <a16:creationId xmlns:a16="http://schemas.microsoft.com/office/drawing/2014/main" id="{BCFBE06A-1E83-C54E-9469-C0A8D8E7A785}"/>
                  </a:ext>
                </a:extLst>
              </p:cNvPr>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rcRect l="20857" t="4413" r="11033" b="26875"/>
              <a:stretch/>
            </p:blipFill>
            <p:spPr>
              <a:xfrm>
                <a:off x="552227" y="3864000"/>
                <a:ext cx="1322955" cy="661619"/>
              </a:xfrm>
              <a:prstGeom prst="rect">
                <a:avLst/>
              </a:prstGeom>
              <a:ln w="38100">
                <a:noFill/>
              </a:ln>
            </p:spPr>
          </p:pic>
          <p:pic>
            <p:nvPicPr>
              <p:cNvPr id="26" name="Picture 25">
                <a:extLst>
                  <a:ext uri="{FF2B5EF4-FFF2-40B4-BE49-F238E27FC236}">
                    <a16:creationId xmlns:a16="http://schemas.microsoft.com/office/drawing/2014/main" id="{209A65D8-58A7-A740-B9AE-7A0A68168BA4}"/>
                  </a:ext>
                </a:extLst>
              </p:cNvPr>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rcRect l="20857" t="4413" r="11033" b="26875"/>
              <a:stretch/>
            </p:blipFill>
            <p:spPr>
              <a:xfrm>
                <a:off x="585358" y="2267113"/>
                <a:ext cx="1322955" cy="661619"/>
              </a:xfrm>
              <a:prstGeom prst="rect">
                <a:avLst/>
              </a:prstGeom>
              <a:ln w="38100">
                <a:noFill/>
              </a:ln>
            </p:spPr>
          </p:pic>
          <p:sp>
            <p:nvSpPr>
              <p:cNvPr id="2" name="TextBox 1">
                <a:extLst>
                  <a:ext uri="{FF2B5EF4-FFF2-40B4-BE49-F238E27FC236}">
                    <a16:creationId xmlns:a16="http://schemas.microsoft.com/office/drawing/2014/main" id="{1C69532B-D124-4F4E-93E4-096D7E40C60F}"/>
                  </a:ext>
                </a:extLst>
              </p:cNvPr>
              <p:cNvSpPr txBox="1"/>
              <p:nvPr/>
            </p:nvSpPr>
            <p:spPr>
              <a:xfrm>
                <a:off x="1046923" y="2955234"/>
                <a:ext cx="526106" cy="923330"/>
              </a:xfrm>
              <a:prstGeom prst="rect">
                <a:avLst/>
              </a:prstGeom>
              <a:noFill/>
            </p:spPr>
            <p:txBody>
              <a:bodyPr wrap="none" rtlCol="0">
                <a:spAutoFit/>
              </a:bodyPr>
              <a:lstStyle/>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p>
            </p:txBody>
          </p:sp>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FFF05BD-B8AD-5C4A-864E-6183D44479DE}"/>
                    </a:ext>
                  </a:extLst>
                </p:cNvPr>
                <p:cNvSpPr txBox="1"/>
                <p:nvPr/>
              </p:nvSpPr>
              <p:spPr>
                <a:xfrm>
                  <a:off x="291549" y="1255776"/>
                  <a:ext cx="2345634" cy="5754268"/>
                </a:xfrm>
                <a:prstGeom prst="rect">
                  <a:avLst/>
                </a:prstGeom>
                <a:noFill/>
              </p:spPr>
              <p:txBody>
                <a:bodyPr wrap="square" rtlCol="0">
                  <a:spAutoFit/>
                </a:bodyPr>
                <a:lstStyle/>
                <a:p>
                  <a:pPr algn="ctr"/>
                  <a:r>
                    <a:rPr lang="en-US" b="1" dirty="0"/>
                    <a:t>Spectra from Cohort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Standard Deviation of the signal from each metabolite calculated.  These are: </a:t>
                  </a:r>
                </a:p>
                <a:p>
                  <a:endParaRPr lang="en-US" sz="1000" dirty="0"/>
                </a:p>
                <a:p>
                  <a:pPr algn="ctr"/>
                  <a14:m>
                    <m:oMath xmlns:m="http://schemas.openxmlformats.org/officeDocument/2006/math">
                      <m:sSub>
                        <m:sSubPr>
                          <m:ctrlPr>
                            <a:rPr lang="en-GB" sz="2400" i="1">
                              <a:latin typeface="Cambria Math" panose="02040503050406030204" pitchFamily="18" charset="0"/>
                              <a:cs typeface="Times New Roman" panose="02020603050405020304" pitchFamily="18" charset="0"/>
                            </a:rPr>
                          </m:ctrlPr>
                        </m:sSubPr>
                        <m:e>
                          <m:r>
                            <a:rPr lang="en-GB" sz="2400" i="1">
                              <a:latin typeface="Cambria Math" panose="02040503050406030204" pitchFamily="18" charset="0"/>
                              <a:ea typeface="Calibri" panose="020F0502020204030204" pitchFamily="34" charset="0"/>
                              <a:cs typeface="Times New Roman" panose="02020603050405020304" pitchFamily="18" charset="0"/>
                            </a:rPr>
                            <m:t>𝑆</m:t>
                          </m:r>
                        </m:e>
                        <m:sub>
                          <m:r>
                            <a:rPr lang="en-GB" sz="2400" i="1">
                              <a:latin typeface="Cambria Math" panose="02040503050406030204" pitchFamily="18" charset="0"/>
                              <a:ea typeface="Calibri" panose="020F0502020204030204" pitchFamily="34" charset="0"/>
                              <a:cs typeface="Times New Roman" panose="02020603050405020304" pitchFamily="18" charset="0"/>
                            </a:rPr>
                            <m:t>𝑅𝑒𝑓</m:t>
                          </m:r>
                          <m:r>
                            <a:rPr lang="en-GB" sz="2400" i="1">
                              <a:latin typeface="Cambria Math" panose="02040503050406030204" pitchFamily="18" charset="0"/>
                              <a:ea typeface="Calibri" panose="020F0502020204030204" pitchFamily="34" charset="0"/>
                              <a:cs typeface="Times New Roman" panose="02020603050405020304" pitchFamily="18" charset="0"/>
                            </a:rPr>
                            <m:t>_</m:t>
                          </m:r>
                          <m:r>
                            <a:rPr lang="en-GB" sz="2400" i="1">
                              <a:latin typeface="Cambria Math" panose="02040503050406030204" pitchFamily="18" charset="0"/>
                              <a:ea typeface="Calibri" panose="020F0502020204030204" pitchFamily="34" charset="0"/>
                              <a:cs typeface="Times New Roman" panose="02020603050405020304" pitchFamily="18" charset="0"/>
                            </a:rPr>
                            <m:t>𝑆𝐷</m:t>
                          </m:r>
                        </m:sub>
                      </m:sSub>
                    </m:oMath>
                  </a14:m>
                  <a:r>
                    <a:rPr lang="en-GB" sz="2400" dirty="0">
                      <a:latin typeface="Times New Roman" panose="02020603050405020304" pitchFamily="18" charset="0"/>
                      <a:cs typeface="Times New Roman" panose="02020603050405020304" pitchFamily="18" charset="0"/>
                    </a:rPr>
                    <a:t> </a:t>
                  </a:r>
                  <a:endParaRPr lang="en-GB" sz="2400" dirty="0"/>
                </a:p>
              </p:txBody>
            </p:sp>
          </mc:Choice>
          <mc:Fallback>
            <p:sp>
              <p:nvSpPr>
                <p:cNvPr id="4" name="TextBox 3">
                  <a:extLst>
                    <a:ext uri="{FF2B5EF4-FFF2-40B4-BE49-F238E27FC236}">
                      <a16:creationId xmlns:a16="http://schemas.microsoft.com/office/drawing/2014/main" id="{BFFF05BD-B8AD-5C4A-864E-6183D44479DE}"/>
                    </a:ext>
                  </a:extLst>
                </p:cNvPr>
                <p:cNvSpPr txBox="1">
                  <a:spLocks noRot="1" noChangeAspect="1" noMove="1" noResize="1" noEditPoints="1" noAdjustHandles="1" noChangeArrowheads="1" noChangeShapeType="1" noTextEdit="1"/>
                </p:cNvSpPr>
                <p:nvPr/>
              </p:nvSpPr>
              <p:spPr>
                <a:xfrm>
                  <a:off x="291549" y="1255776"/>
                  <a:ext cx="2345634" cy="5754268"/>
                </a:xfrm>
                <a:prstGeom prst="rect">
                  <a:avLst/>
                </a:prstGeom>
                <a:blipFill>
                  <a:blip r:embed="rId8"/>
                  <a:stretch>
                    <a:fillRect l="-2703" t="-441" r="-2703"/>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604FF8C6-8FA1-BF40-A318-5F5760513EED}"/>
                </a:ext>
              </a:extLst>
            </p:cNvPr>
            <p:cNvSpPr/>
            <p:nvPr/>
          </p:nvSpPr>
          <p:spPr>
            <a:xfrm>
              <a:off x="1550504" y="1616765"/>
              <a:ext cx="198783" cy="3313044"/>
            </a:xfrm>
            <a:prstGeom prst="rect">
              <a:avLst/>
            </a:prstGeom>
            <a:noFill/>
            <a:ln w="28575">
              <a:solidFill>
                <a:srgbClr val="179F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DCE61BD-484A-574A-B846-825ECAD148D4}"/>
              </a:ext>
            </a:extLst>
          </p:cNvPr>
          <p:cNvGrpSpPr/>
          <p:nvPr/>
        </p:nvGrpSpPr>
        <p:grpSpPr>
          <a:xfrm>
            <a:off x="8301691" y="2030330"/>
            <a:ext cx="3268518" cy="1712614"/>
            <a:chOff x="7911546" y="1408538"/>
            <a:chExt cx="3922643" cy="2129792"/>
          </a:xfrm>
        </p:grpSpPr>
        <p:pic>
          <p:nvPicPr>
            <p:cNvPr id="38" name="Picture 37">
              <a:extLst>
                <a:ext uri="{FF2B5EF4-FFF2-40B4-BE49-F238E27FC236}">
                  <a16:creationId xmlns:a16="http://schemas.microsoft.com/office/drawing/2014/main" id="{626DE862-4735-B043-8EF6-1AA4EBCD76FB}"/>
                </a:ext>
              </a:extLst>
            </p:cNvPr>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rcRect l="20857" t="4413" r="11033" b="26875"/>
            <a:stretch/>
          </p:blipFill>
          <p:spPr>
            <a:xfrm>
              <a:off x="7911546" y="1457739"/>
              <a:ext cx="3922643" cy="2080591"/>
            </a:xfrm>
            <a:prstGeom prst="rect">
              <a:avLst/>
            </a:prstGeom>
            <a:ln w="38100">
              <a:noFill/>
            </a:ln>
          </p:spPr>
        </p:pic>
        <p:sp>
          <p:nvSpPr>
            <p:cNvPr id="39" name="Rectangle 38">
              <a:extLst>
                <a:ext uri="{FF2B5EF4-FFF2-40B4-BE49-F238E27FC236}">
                  <a16:creationId xmlns:a16="http://schemas.microsoft.com/office/drawing/2014/main" id="{9FB1C4D9-B091-734C-AF7E-93C894667EFF}"/>
                </a:ext>
              </a:extLst>
            </p:cNvPr>
            <p:cNvSpPr/>
            <p:nvPr/>
          </p:nvSpPr>
          <p:spPr>
            <a:xfrm>
              <a:off x="8978349" y="1428410"/>
              <a:ext cx="192156" cy="2096668"/>
            </a:xfrm>
            <a:prstGeom prst="rect">
              <a:avLst/>
            </a:prstGeom>
            <a:noFill/>
            <a:ln w="28575">
              <a:solidFill>
                <a:srgbClr val="179F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48490FB-A73D-E84B-819A-84DF08CB4B18}"/>
                </a:ext>
              </a:extLst>
            </p:cNvPr>
            <p:cNvSpPr/>
            <p:nvPr/>
          </p:nvSpPr>
          <p:spPr>
            <a:xfrm>
              <a:off x="9236765" y="1421786"/>
              <a:ext cx="192156" cy="2096668"/>
            </a:xfrm>
            <a:prstGeom prst="rect">
              <a:avLst/>
            </a:prstGeom>
            <a:noFill/>
            <a:ln w="28575">
              <a:solidFill>
                <a:srgbClr val="179F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61DCC5F-A64E-A544-AB41-51F33723ECAA}"/>
                </a:ext>
              </a:extLst>
            </p:cNvPr>
            <p:cNvSpPr/>
            <p:nvPr/>
          </p:nvSpPr>
          <p:spPr>
            <a:xfrm>
              <a:off x="10634869" y="1415162"/>
              <a:ext cx="192156" cy="2096668"/>
            </a:xfrm>
            <a:prstGeom prst="rect">
              <a:avLst/>
            </a:prstGeom>
            <a:noFill/>
            <a:ln w="28575">
              <a:solidFill>
                <a:srgbClr val="179F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767EFEB-278E-8F47-AFD0-81FF4C81A055}"/>
                </a:ext>
              </a:extLst>
            </p:cNvPr>
            <p:cNvSpPr/>
            <p:nvPr/>
          </p:nvSpPr>
          <p:spPr>
            <a:xfrm>
              <a:off x="8229599" y="1408538"/>
              <a:ext cx="192156" cy="2096668"/>
            </a:xfrm>
            <a:prstGeom prst="rect">
              <a:avLst/>
            </a:prstGeom>
            <a:noFill/>
            <a:ln w="28575">
              <a:solidFill>
                <a:srgbClr val="179F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95E491A6-9192-BB4D-B2AA-0E31A922D946}"/>
              </a:ext>
            </a:extLst>
          </p:cNvPr>
          <p:cNvSpPr txBox="1"/>
          <p:nvPr/>
        </p:nvSpPr>
        <p:spPr>
          <a:xfrm>
            <a:off x="8135778" y="3974066"/>
            <a:ext cx="3873342" cy="1785104"/>
          </a:xfrm>
          <a:prstGeom prst="rect">
            <a:avLst/>
          </a:prstGeom>
          <a:noFill/>
        </p:spPr>
        <p:txBody>
          <a:bodyPr wrap="square" rtlCol="0">
            <a:spAutoFit/>
          </a:bodyPr>
          <a:lstStyle/>
          <a:p>
            <a:r>
              <a:rPr lang="en-US" i="1" dirty="0"/>
              <a:t>Calculated for each metabolite in </a:t>
            </a:r>
            <a:r>
              <a:rPr lang="en-US" i="1" dirty="0" err="1"/>
              <a:t>C</a:t>
            </a:r>
            <a:r>
              <a:rPr lang="en-US" i="1" baseline="-25000" dirty="0" err="1"/>
              <a:t>ref</a:t>
            </a:r>
            <a:endParaRPr lang="en-US" i="1" baseline="-25000" dirty="0"/>
          </a:p>
          <a:p>
            <a:r>
              <a:rPr lang="en-US" dirty="0" err="1">
                <a:solidFill>
                  <a:srgbClr val="16AABA"/>
                </a:solidFill>
              </a:rPr>
              <a:t>W</a:t>
            </a:r>
            <a:r>
              <a:rPr lang="en-US" baseline="-25000" dirty="0" err="1">
                <a:solidFill>
                  <a:srgbClr val="16AABA"/>
                </a:solidFill>
              </a:rPr>
              <a:t>Ref</a:t>
            </a:r>
            <a:r>
              <a:rPr lang="en-US" dirty="0">
                <a:solidFill>
                  <a:srgbClr val="16AABA"/>
                </a:solidFill>
              </a:rPr>
              <a:t> = Weighting</a:t>
            </a:r>
          </a:p>
          <a:p>
            <a:r>
              <a:rPr lang="en-US" dirty="0" err="1">
                <a:solidFill>
                  <a:srgbClr val="16AABA"/>
                </a:solidFill>
              </a:rPr>
              <a:t>S</a:t>
            </a:r>
            <a:r>
              <a:rPr lang="en-US" baseline="-25000" dirty="0" err="1">
                <a:solidFill>
                  <a:srgbClr val="16AABA"/>
                </a:solidFill>
              </a:rPr>
              <a:t>Ref</a:t>
            </a:r>
            <a:r>
              <a:rPr lang="en-US" dirty="0">
                <a:solidFill>
                  <a:srgbClr val="16AABA"/>
                </a:solidFill>
              </a:rPr>
              <a:t> = Signal Amplitude</a:t>
            </a:r>
          </a:p>
          <a:p>
            <a:endParaRPr lang="en-US" sz="1000" b="1" dirty="0">
              <a:solidFill>
                <a:srgbClr val="16AABA"/>
              </a:solidFill>
            </a:endParaRPr>
          </a:p>
          <a:p>
            <a:r>
              <a:rPr lang="en-US" i="1" dirty="0"/>
              <a:t>Calculated for Metabolite of Interest</a:t>
            </a:r>
          </a:p>
          <a:p>
            <a:r>
              <a:rPr lang="en-US" dirty="0">
                <a:solidFill>
                  <a:srgbClr val="FF0000"/>
                </a:solidFill>
              </a:rPr>
              <a:t>S</a:t>
            </a:r>
            <a:r>
              <a:rPr lang="en-US" baseline="-25000" dirty="0">
                <a:solidFill>
                  <a:srgbClr val="FF0000"/>
                </a:solidFill>
              </a:rPr>
              <a:t>MOI</a:t>
            </a:r>
            <a:r>
              <a:rPr lang="en-US" dirty="0">
                <a:solidFill>
                  <a:srgbClr val="FF0000"/>
                </a:solidFill>
              </a:rPr>
              <a:t> = signal amplitude</a:t>
            </a:r>
          </a:p>
          <a:p>
            <a:endParaRPr lang="en-US" sz="1000" b="1" dirty="0">
              <a:solidFill>
                <a:srgbClr val="16AABA"/>
              </a:solidFill>
            </a:endParaRPr>
          </a:p>
        </p:txBody>
      </p:sp>
      <p:sp>
        <p:nvSpPr>
          <p:cNvPr id="10" name="Rectangle 9">
            <a:extLst>
              <a:ext uri="{FF2B5EF4-FFF2-40B4-BE49-F238E27FC236}">
                <a16:creationId xmlns:a16="http://schemas.microsoft.com/office/drawing/2014/main" id="{6031C178-6DF0-DF49-9AC8-A9E57EC02DE7}"/>
              </a:ext>
            </a:extLst>
          </p:cNvPr>
          <p:cNvSpPr/>
          <p:nvPr/>
        </p:nvSpPr>
        <p:spPr>
          <a:xfrm>
            <a:off x="292608" y="1109472"/>
            <a:ext cx="2292096" cy="5693664"/>
          </a:xfrm>
          <a:prstGeom prst="rect">
            <a:avLst/>
          </a:prstGeom>
          <a:noFill/>
          <a:ln w="28575">
            <a:solidFill>
              <a:srgbClr val="179F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F1AD22CB-04F1-7747-BF87-F2E689EDA2B6}"/>
              </a:ext>
            </a:extLst>
          </p:cNvPr>
          <p:cNvGrpSpPr/>
          <p:nvPr/>
        </p:nvGrpSpPr>
        <p:grpSpPr>
          <a:xfrm>
            <a:off x="2895600" y="1469136"/>
            <a:ext cx="4748784" cy="1908048"/>
            <a:chOff x="2822448" y="1103376"/>
            <a:chExt cx="4748784" cy="1908048"/>
          </a:xfrm>
        </p:grpSpPr>
        <p:sp>
          <p:nvSpPr>
            <p:cNvPr id="31" name="TextBox 30">
              <a:extLst>
                <a:ext uri="{FF2B5EF4-FFF2-40B4-BE49-F238E27FC236}">
                  <a16:creationId xmlns:a16="http://schemas.microsoft.com/office/drawing/2014/main" id="{D28217BB-0FD8-C643-9B5C-D037B8DC5B93}"/>
                </a:ext>
              </a:extLst>
            </p:cNvPr>
            <p:cNvSpPr txBox="1"/>
            <p:nvPr/>
          </p:nvSpPr>
          <p:spPr>
            <a:xfrm>
              <a:off x="2927939" y="1143667"/>
              <a:ext cx="4552118" cy="1754326"/>
            </a:xfrm>
            <a:prstGeom prst="rect">
              <a:avLst/>
            </a:prstGeom>
            <a:noFill/>
          </p:spPr>
          <p:txBody>
            <a:bodyPr wrap="square" rtlCol="0">
              <a:spAutoFit/>
            </a:bodyPr>
            <a:lstStyle/>
            <a:p>
              <a:pPr algn="ctr"/>
              <a:r>
                <a:rPr lang="en-US" b="1" dirty="0"/>
                <a:t>Test for Normality</a:t>
              </a:r>
            </a:p>
            <a:p>
              <a:pPr algn="ctr"/>
              <a:endParaRPr lang="en-US" b="1" dirty="0"/>
            </a:p>
            <a:p>
              <a:r>
                <a:rPr lang="en-US" dirty="0"/>
                <a:t>Metabolite with signals that are normally distributed within the cohort are included in the combined reference, </a:t>
              </a:r>
              <a:r>
                <a:rPr lang="en-US" dirty="0" err="1"/>
                <a:t>C</a:t>
              </a:r>
              <a:r>
                <a:rPr lang="en-US" baseline="-25000" dirty="0" err="1"/>
                <a:t>ref</a:t>
              </a:r>
              <a:endParaRPr lang="en-US" dirty="0"/>
            </a:p>
            <a:p>
              <a:r>
                <a:rPr lang="en-US" dirty="0"/>
                <a:t>(Tested using Shapiro-Wilks)</a:t>
              </a:r>
            </a:p>
          </p:txBody>
        </p:sp>
        <p:sp>
          <p:nvSpPr>
            <p:cNvPr id="44" name="Rectangle 43">
              <a:extLst>
                <a:ext uri="{FF2B5EF4-FFF2-40B4-BE49-F238E27FC236}">
                  <a16:creationId xmlns:a16="http://schemas.microsoft.com/office/drawing/2014/main" id="{14716C64-4945-8A4B-AD9A-10E5BA6008C8}"/>
                </a:ext>
              </a:extLst>
            </p:cNvPr>
            <p:cNvSpPr/>
            <p:nvPr/>
          </p:nvSpPr>
          <p:spPr>
            <a:xfrm>
              <a:off x="2822448" y="1103376"/>
              <a:ext cx="4748784" cy="1908048"/>
            </a:xfrm>
            <a:prstGeom prst="rect">
              <a:avLst/>
            </a:prstGeom>
            <a:noFill/>
            <a:ln w="28575">
              <a:solidFill>
                <a:srgbClr val="179F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158D5B87-6744-8740-82B2-3D274E3FC095}"/>
              </a:ext>
            </a:extLst>
          </p:cNvPr>
          <p:cNvGrpSpPr/>
          <p:nvPr/>
        </p:nvGrpSpPr>
        <p:grpSpPr>
          <a:xfrm>
            <a:off x="2901696" y="3681984"/>
            <a:ext cx="4748784" cy="2991800"/>
            <a:chOff x="2828544" y="3352800"/>
            <a:chExt cx="4748784" cy="2991800"/>
          </a:xfrm>
        </p:grpSpPr>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CA8907E5-D2BF-984A-96F0-6D3A0B68BABC}"/>
                    </a:ext>
                  </a:extLst>
                </p:cNvPr>
                <p:cNvSpPr txBox="1"/>
                <p:nvPr/>
              </p:nvSpPr>
              <p:spPr>
                <a:xfrm>
                  <a:off x="2915482" y="3414824"/>
                  <a:ext cx="4552118" cy="2929776"/>
                </a:xfrm>
                <a:prstGeom prst="rect">
                  <a:avLst/>
                </a:prstGeom>
                <a:noFill/>
              </p:spPr>
              <p:txBody>
                <a:bodyPr wrap="square" rtlCol="0">
                  <a:spAutoFit/>
                </a:bodyPr>
                <a:lstStyle/>
                <a:p>
                  <a:pPr algn="ctr"/>
                  <a:r>
                    <a:rPr lang="en-US" b="1" dirty="0"/>
                    <a:t>Calculate Weightings</a:t>
                  </a:r>
                </a:p>
                <a:p>
                  <a:pPr algn="ctr"/>
                  <a:endParaRPr lang="en-US" b="1" dirty="0"/>
                </a:p>
                <a:p>
                  <a:r>
                    <a:rPr lang="en-US" dirty="0"/>
                    <a:t>The weighting for each metabolite in the combined reference is calculated as the sum of the SDs of all included metabolites divided by the SD of the individual metabolite</a:t>
                  </a:r>
                </a:p>
                <a:p>
                  <a:endParaRPr lang="en-US" dirty="0"/>
                </a:p>
                <a:p>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𝑤</m:t>
                            </m:r>
                          </m:e>
                          <m:sub>
                            <m:r>
                              <a:rPr lang="en-GB" i="1">
                                <a:latin typeface="Cambria Math" panose="02040503050406030204" pitchFamily="18" charset="0"/>
                                <a:ea typeface="Calibri" panose="020F0502020204030204" pitchFamily="34" charset="0"/>
                                <a:cs typeface="Times New Roman" panose="02020603050405020304" pitchFamily="18" charset="0"/>
                              </a:rPr>
                              <m:t>𝑅𝑒𝑓</m:t>
                            </m:r>
                          </m:sub>
                        </m:sSub>
                        <m:r>
                          <a:rPr lang="en-GB" i="1">
                            <a:latin typeface="Cambria Math" panose="02040503050406030204" pitchFamily="18" charset="0"/>
                            <a:ea typeface="Calibri" panose="020F0502020204030204" pitchFamily="34" charset="0"/>
                            <a:cs typeface="Times New Roman" panose="02020603050405020304" pitchFamily="18" charset="0"/>
                          </a:rPr>
                          <m:t>=</m:t>
                        </m:r>
                        <m:f>
                          <m:fPr>
                            <m:ctrlPr>
                              <a:rPr lang="en-GB" i="1">
                                <a:latin typeface="Cambria Math" panose="02040503050406030204" pitchFamily="18" charset="0"/>
                                <a:cs typeface="Times New Roman" panose="02020603050405020304" pitchFamily="18" charset="0"/>
                              </a:rPr>
                            </m:ctrlPr>
                          </m:fPr>
                          <m:num>
                            <m:nary>
                              <m:naryPr>
                                <m:chr m:val="∑"/>
                                <m:limLoc m:val="undOvr"/>
                                <m:subHide m:val="on"/>
                                <m:supHide m:val="on"/>
                                <m:ctrlPr>
                                  <a:rPr lang="en-GB" i="1">
                                    <a:latin typeface="Cambria Math" panose="02040503050406030204" pitchFamily="18" charset="0"/>
                                    <a:cs typeface="Times New Roman" panose="02020603050405020304" pitchFamily="18" charset="0"/>
                                  </a:rPr>
                                </m:ctrlPr>
                              </m:naryPr>
                              <m:sub/>
                              <m:sup/>
                              <m:e>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libri" panose="020F0502020204030204" pitchFamily="34" charset="0"/>
                                        <a:cs typeface="Times New Roman" panose="02020603050405020304" pitchFamily="18" charset="0"/>
                                      </a:rPr>
                                      <m:t>𝑆</m:t>
                                    </m:r>
                                  </m:e>
                                  <m:sub>
                                    <m:r>
                                      <a:rPr lang="en-GB" i="1">
                                        <a:latin typeface="Cambria Math" panose="02040503050406030204" pitchFamily="18" charset="0"/>
                                        <a:ea typeface="Calibri" panose="020F0502020204030204" pitchFamily="34" charset="0"/>
                                        <a:cs typeface="Times New Roman" panose="02020603050405020304" pitchFamily="18" charset="0"/>
                                      </a:rPr>
                                      <m:t>𝑅𝑒𝑓</m:t>
                                    </m:r>
                                    <m:r>
                                      <a:rPr lang="en-GB" i="1">
                                        <a:latin typeface="Cambria Math" panose="02040503050406030204" pitchFamily="18" charset="0"/>
                                        <a:ea typeface="Calibri" panose="020F0502020204030204" pitchFamily="34" charset="0"/>
                                        <a:cs typeface="Times New Roman" panose="02020603050405020304" pitchFamily="18" charset="0"/>
                                      </a:rPr>
                                      <m:t>_</m:t>
                                    </m:r>
                                    <m:r>
                                      <a:rPr lang="en-GB" i="1">
                                        <a:latin typeface="Cambria Math" panose="02040503050406030204" pitchFamily="18" charset="0"/>
                                        <a:ea typeface="Calibri" panose="020F0502020204030204" pitchFamily="34" charset="0"/>
                                        <a:cs typeface="Times New Roman" panose="02020603050405020304" pitchFamily="18" charset="0"/>
                                      </a:rPr>
                                      <m:t>𝑆𝐷</m:t>
                                    </m:r>
                                  </m:sub>
                                </m:sSub>
                              </m:e>
                            </m:nary>
                          </m:num>
                          <m:den>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libri" panose="020F0502020204030204" pitchFamily="34" charset="0"/>
                                    <a:cs typeface="Times New Roman" panose="02020603050405020304" pitchFamily="18" charset="0"/>
                                  </a:rPr>
                                  <m:t>𝑆</m:t>
                                </m:r>
                              </m:e>
                              <m:sub>
                                <m:r>
                                  <a:rPr lang="en-GB" i="1">
                                    <a:latin typeface="Cambria Math" panose="02040503050406030204" pitchFamily="18" charset="0"/>
                                    <a:ea typeface="Calibri" panose="020F0502020204030204" pitchFamily="34" charset="0"/>
                                    <a:cs typeface="Times New Roman" panose="02020603050405020304" pitchFamily="18" charset="0"/>
                                  </a:rPr>
                                  <m:t>𝑅𝑒𝑓</m:t>
                                </m:r>
                                <m:r>
                                  <a:rPr lang="en-GB" i="1">
                                    <a:latin typeface="Cambria Math" panose="02040503050406030204" pitchFamily="18" charset="0"/>
                                    <a:ea typeface="Calibri" panose="020F0502020204030204" pitchFamily="34" charset="0"/>
                                    <a:cs typeface="Times New Roman" panose="02020603050405020304" pitchFamily="18" charset="0"/>
                                  </a:rPr>
                                  <m:t>_</m:t>
                                </m:r>
                                <m:r>
                                  <a:rPr lang="en-GB" i="1">
                                    <a:latin typeface="Cambria Math" panose="02040503050406030204" pitchFamily="18" charset="0"/>
                                    <a:ea typeface="Calibri" panose="020F0502020204030204" pitchFamily="34" charset="0"/>
                                    <a:cs typeface="Times New Roman" panose="02020603050405020304" pitchFamily="18" charset="0"/>
                                  </a:rPr>
                                  <m:t>𝑆𝐷</m:t>
                                </m:r>
                              </m:sub>
                            </m:sSub>
                          </m:den>
                        </m:f>
                      </m:oMath>
                    </m:oMathPara>
                  </a14:m>
                  <a:endParaRPr lang="en-US" dirty="0"/>
                </a:p>
                <a:p>
                  <a:endParaRPr lang="en-US" dirty="0"/>
                </a:p>
              </p:txBody>
            </p:sp>
          </mc:Choice>
          <mc:Fallback>
            <p:sp>
              <p:nvSpPr>
                <p:cNvPr id="37" name="TextBox 36">
                  <a:extLst>
                    <a:ext uri="{FF2B5EF4-FFF2-40B4-BE49-F238E27FC236}">
                      <a16:creationId xmlns:a16="http://schemas.microsoft.com/office/drawing/2014/main" id="{CA8907E5-D2BF-984A-96F0-6D3A0B68BABC}"/>
                    </a:ext>
                  </a:extLst>
                </p:cNvPr>
                <p:cNvSpPr txBox="1">
                  <a:spLocks noRot="1" noChangeAspect="1" noMove="1" noResize="1" noEditPoints="1" noAdjustHandles="1" noChangeArrowheads="1" noChangeShapeType="1" noTextEdit="1"/>
                </p:cNvSpPr>
                <p:nvPr/>
              </p:nvSpPr>
              <p:spPr>
                <a:xfrm>
                  <a:off x="2915482" y="3414824"/>
                  <a:ext cx="4552118" cy="2929776"/>
                </a:xfrm>
                <a:prstGeom prst="rect">
                  <a:avLst/>
                </a:prstGeom>
                <a:blipFill>
                  <a:blip r:embed="rId9"/>
                  <a:stretch>
                    <a:fillRect l="-1114" t="-862" r="-1950"/>
                  </a:stretch>
                </a:blipFill>
              </p:spPr>
              <p:txBody>
                <a:bodyPr/>
                <a:lstStyle/>
                <a:p>
                  <a:r>
                    <a:rPr lang="en-US">
                      <a:noFill/>
                    </a:rPr>
                    <a:t> </a:t>
                  </a:r>
                </a:p>
              </p:txBody>
            </p:sp>
          </mc:Fallback>
        </mc:AlternateContent>
        <p:sp>
          <p:nvSpPr>
            <p:cNvPr id="45" name="Rectangle 44">
              <a:extLst>
                <a:ext uri="{FF2B5EF4-FFF2-40B4-BE49-F238E27FC236}">
                  <a16:creationId xmlns:a16="http://schemas.microsoft.com/office/drawing/2014/main" id="{BE9DC2C6-A24A-1144-AAE3-E6E75BBC519D}"/>
                </a:ext>
              </a:extLst>
            </p:cNvPr>
            <p:cNvSpPr/>
            <p:nvPr/>
          </p:nvSpPr>
          <p:spPr>
            <a:xfrm>
              <a:off x="2828544" y="3352800"/>
              <a:ext cx="4748784" cy="2791968"/>
            </a:xfrm>
            <a:prstGeom prst="rect">
              <a:avLst/>
            </a:prstGeom>
            <a:noFill/>
            <a:ln w="28575">
              <a:solidFill>
                <a:srgbClr val="179F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8F54E781-F3CB-8B42-9442-DF253E4EFF00}"/>
              </a:ext>
            </a:extLst>
          </p:cNvPr>
          <p:cNvSpPr/>
          <p:nvPr/>
        </p:nvSpPr>
        <p:spPr>
          <a:xfrm>
            <a:off x="7997952" y="1097280"/>
            <a:ext cx="4011168" cy="5669280"/>
          </a:xfrm>
          <a:prstGeom prst="rect">
            <a:avLst/>
          </a:prstGeom>
          <a:noFill/>
          <a:ln w="28575">
            <a:solidFill>
              <a:srgbClr val="179F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1CC8315-D2F3-C044-982D-6963B0FC873C}"/>
              </a:ext>
            </a:extLst>
          </p:cNvPr>
          <p:cNvSpPr txBox="1"/>
          <p:nvPr/>
        </p:nvSpPr>
        <p:spPr>
          <a:xfrm>
            <a:off x="8141874" y="1151618"/>
            <a:ext cx="3873342" cy="646331"/>
          </a:xfrm>
          <a:prstGeom prst="rect">
            <a:avLst/>
          </a:prstGeom>
          <a:noFill/>
        </p:spPr>
        <p:txBody>
          <a:bodyPr wrap="square" rtlCol="0">
            <a:spAutoFit/>
          </a:bodyPr>
          <a:lstStyle/>
          <a:p>
            <a:r>
              <a:rPr lang="en-US" b="1" dirty="0"/>
              <a:t>Calculate Combined Reference ratio, </a:t>
            </a:r>
            <a:r>
              <a:rPr lang="en-US" b="1" dirty="0" err="1"/>
              <a:t>R</a:t>
            </a:r>
            <a:r>
              <a:rPr lang="en-US" b="1" baseline="-25000" dirty="0" err="1"/>
              <a:t>CRef</a:t>
            </a:r>
            <a:r>
              <a:rPr lang="en-US" b="1" dirty="0"/>
              <a:t> for each metabolite of interest</a:t>
            </a:r>
            <a:endParaRPr lang="en-US" b="1" baseline="-25000" dirty="0"/>
          </a:p>
        </p:txBody>
      </p:sp>
      <p:sp>
        <p:nvSpPr>
          <p:cNvPr id="48" name="Rectangle 47">
            <a:extLst>
              <a:ext uri="{FF2B5EF4-FFF2-40B4-BE49-F238E27FC236}">
                <a16:creationId xmlns:a16="http://schemas.microsoft.com/office/drawing/2014/main" id="{F7E9F5E5-941A-AE48-924B-C2C8479EEE71}"/>
              </a:ext>
            </a:extLst>
          </p:cNvPr>
          <p:cNvSpPr/>
          <p:nvPr/>
        </p:nvSpPr>
        <p:spPr>
          <a:xfrm>
            <a:off x="10491635" y="1962912"/>
            <a:ext cx="298285" cy="18257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0C2EB537-7C96-EA44-8397-99D03B3F5305}"/>
              </a:ext>
            </a:extLst>
          </p:cNvPr>
          <p:cNvSpPr/>
          <p:nvPr/>
        </p:nvSpPr>
        <p:spPr>
          <a:xfrm>
            <a:off x="2584704" y="2255520"/>
            <a:ext cx="304800" cy="292608"/>
          </a:xfrm>
          <a:prstGeom prst="rightArrow">
            <a:avLst/>
          </a:prstGeom>
          <a:solidFill>
            <a:srgbClr val="179F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a:extLst>
              <a:ext uri="{FF2B5EF4-FFF2-40B4-BE49-F238E27FC236}">
                <a16:creationId xmlns:a16="http://schemas.microsoft.com/office/drawing/2014/main" id="{D1B9209F-DD64-2847-AB91-BAD28A3A93D2}"/>
              </a:ext>
            </a:extLst>
          </p:cNvPr>
          <p:cNvSpPr/>
          <p:nvPr/>
        </p:nvSpPr>
        <p:spPr>
          <a:xfrm>
            <a:off x="7662672" y="4956048"/>
            <a:ext cx="304800" cy="292608"/>
          </a:xfrm>
          <a:prstGeom prst="rightArrow">
            <a:avLst/>
          </a:prstGeom>
          <a:solidFill>
            <a:srgbClr val="179F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127A7DC8-C916-D84B-8682-A24608105C1E}"/>
              </a:ext>
            </a:extLst>
          </p:cNvPr>
          <p:cNvSpPr/>
          <p:nvPr/>
        </p:nvSpPr>
        <p:spPr>
          <a:xfrm rot="5400000">
            <a:off x="5132832" y="3389376"/>
            <a:ext cx="304800" cy="292608"/>
          </a:xfrm>
          <a:prstGeom prst="rightArrow">
            <a:avLst/>
          </a:prstGeom>
          <a:solidFill>
            <a:srgbClr val="179F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13557A0-CB39-0044-A5EA-4F4694EB0003}"/>
              </a:ext>
            </a:extLst>
          </p:cNvPr>
          <p:cNvSpPr txBox="1"/>
          <p:nvPr/>
        </p:nvSpPr>
        <p:spPr>
          <a:xfrm>
            <a:off x="9954932" y="0"/>
            <a:ext cx="2779886" cy="169277"/>
          </a:xfrm>
          <a:prstGeom prst="rect">
            <a:avLst/>
          </a:prstGeom>
          <a:noFill/>
        </p:spPr>
        <p:txBody>
          <a:bodyPr wrap="square" rtlCol="0">
            <a:spAutoFit/>
          </a:bodyPr>
          <a:lstStyle/>
          <a:p>
            <a:pPr algn="ctr"/>
            <a:r>
              <a:rPr lang="pl-PL" sz="500" b="1" dirty="0">
                <a:solidFill>
                  <a:schemeClr val="bg1"/>
                </a:solidFill>
                <a:latin typeface="Times New Roman" panose="02020603050405020304" pitchFamily="18" charset="0"/>
                <a:cs typeface="Times New Roman" panose="02020603050405020304" pitchFamily="18" charset="0"/>
              </a:rPr>
              <a:t>UCL </a:t>
            </a:r>
            <a:r>
              <a:rPr lang="en-GB" sz="500" b="1" dirty="0">
                <a:solidFill>
                  <a:schemeClr val="bg1"/>
                </a:solidFill>
                <a:latin typeface="Times New Roman" panose="02020603050405020304" pitchFamily="18" charset="0"/>
                <a:cs typeface="Times New Roman" panose="02020603050405020304" pitchFamily="18" charset="0"/>
              </a:rPr>
              <a:t>Institute For Women’s Health</a:t>
            </a:r>
          </a:p>
        </p:txBody>
      </p:sp>
    </p:spTree>
    <p:extLst>
      <p:ext uri="{BB962C8B-B14F-4D97-AF65-F5344CB8AC3E}">
        <p14:creationId xmlns:p14="http://schemas.microsoft.com/office/powerpoint/2010/main" val="182865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0BC9D-4779-7942-8175-51B4DC686854}"/>
              </a:ext>
            </a:extLst>
          </p:cNvPr>
          <p:cNvSpPr>
            <a:spLocks noGrp="1"/>
          </p:cNvSpPr>
          <p:nvPr>
            <p:ph idx="1"/>
          </p:nvPr>
        </p:nvSpPr>
        <p:spPr>
          <a:xfrm>
            <a:off x="390145" y="5427897"/>
            <a:ext cx="5364480" cy="1143591"/>
          </a:xfrm>
          <a:ln w="38100">
            <a:noFill/>
          </a:ln>
        </p:spPr>
        <p:txBody>
          <a:bodyPr>
            <a:normAutofit/>
          </a:bodyPr>
          <a:lstStyle/>
          <a:p>
            <a:pPr marL="0" indent="0" algn="just">
              <a:buNone/>
            </a:pPr>
            <a:r>
              <a:rPr lang="en-GB" sz="1800" dirty="0">
                <a:cs typeface="Times New Roman" panose="02020603050405020304" pitchFamily="18" charset="0"/>
              </a:rPr>
              <a:t>* Total seizure burden in the seizure cohort ranged from 1.92 mins to 614.95 mins (mean=162.91 mins; SD=147.48 mins).  </a:t>
            </a:r>
          </a:p>
        </p:txBody>
      </p:sp>
      <p:sp>
        <p:nvSpPr>
          <p:cNvPr id="5" name="Title 1">
            <a:extLst>
              <a:ext uri="{FF2B5EF4-FFF2-40B4-BE49-F238E27FC236}">
                <a16:creationId xmlns:a16="http://schemas.microsoft.com/office/drawing/2014/main" id="{7612F003-0E53-E846-94DF-D31802B44870}"/>
              </a:ext>
            </a:extLst>
          </p:cNvPr>
          <p:cNvSpPr txBox="1">
            <a:spLocks/>
          </p:cNvSpPr>
          <p:nvPr/>
        </p:nvSpPr>
        <p:spPr>
          <a:xfrm>
            <a:off x="270768" y="346673"/>
            <a:ext cx="9898294" cy="101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rgbClr val="16AABA"/>
                </a:solidFill>
                <a:latin typeface="+mn-lt"/>
                <a:cs typeface="Times New Roman" panose="02020603050405020304" pitchFamily="18" charset="0"/>
              </a:rPr>
              <a:t>Results</a:t>
            </a:r>
          </a:p>
        </p:txBody>
      </p:sp>
      <p:graphicFrame>
        <p:nvGraphicFramePr>
          <p:cNvPr id="8" name="Content Placeholder 3">
            <a:extLst>
              <a:ext uri="{FF2B5EF4-FFF2-40B4-BE49-F238E27FC236}">
                <a16:creationId xmlns:a16="http://schemas.microsoft.com/office/drawing/2014/main" id="{34009B7F-281A-9A4E-9820-772E5AD7AD39}"/>
              </a:ext>
            </a:extLst>
          </p:cNvPr>
          <p:cNvGraphicFramePr>
            <a:graphicFrameLocks/>
          </p:cNvGraphicFramePr>
          <p:nvPr>
            <p:extLst>
              <p:ext uri="{D42A27DB-BD31-4B8C-83A1-F6EECF244321}">
                <p14:modId xmlns:p14="http://schemas.microsoft.com/office/powerpoint/2010/main" val="2242450058"/>
              </p:ext>
            </p:extLst>
          </p:nvPr>
        </p:nvGraphicFramePr>
        <p:xfrm>
          <a:off x="398768" y="1351618"/>
          <a:ext cx="11427472" cy="3946934"/>
        </p:xfrm>
        <a:graphic>
          <a:graphicData uri="http://schemas.openxmlformats.org/drawingml/2006/table">
            <a:tbl>
              <a:tblPr firstRow="1" firstCol="1" bandRow="1">
                <a:noFill/>
                <a:tableStyleId>{7DF18680-E054-41AD-8BC1-D1AEF772440D}</a:tableStyleId>
              </a:tblPr>
              <a:tblGrid>
                <a:gridCol w="2761541">
                  <a:extLst>
                    <a:ext uri="{9D8B030D-6E8A-4147-A177-3AD203B41FA5}">
                      <a16:colId xmlns:a16="http://schemas.microsoft.com/office/drawing/2014/main" val="1347324660"/>
                    </a:ext>
                  </a:extLst>
                </a:gridCol>
                <a:gridCol w="2581951">
                  <a:extLst>
                    <a:ext uri="{9D8B030D-6E8A-4147-A177-3AD203B41FA5}">
                      <a16:colId xmlns:a16="http://schemas.microsoft.com/office/drawing/2014/main" val="166960786"/>
                    </a:ext>
                  </a:extLst>
                </a:gridCol>
                <a:gridCol w="2947640">
                  <a:extLst>
                    <a:ext uri="{9D8B030D-6E8A-4147-A177-3AD203B41FA5}">
                      <a16:colId xmlns:a16="http://schemas.microsoft.com/office/drawing/2014/main" val="2897411070"/>
                    </a:ext>
                  </a:extLst>
                </a:gridCol>
                <a:gridCol w="3136340">
                  <a:extLst>
                    <a:ext uri="{9D8B030D-6E8A-4147-A177-3AD203B41FA5}">
                      <a16:colId xmlns:a16="http://schemas.microsoft.com/office/drawing/2014/main" val="1081514309"/>
                    </a:ext>
                  </a:extLst>
                </a:gridCol>
              </a:tblGrid>
              <a:tr h="692462">
                <a:tc>
                  <a:txBody>
                    <a:bodyPr/>
                    <a:lstStyle/>
                    <a:p>
                      <a:r>
                        <a:rPr lang="en-GB" sz="1600" dirty="0">
                          <a:solidFill>
                            <a:schemeClr val="bg1"/>
                          </a:solidFill>
                          <a:effectLst/>
                          <a:latin typeface="+mn-lt"/>
                          <a:cs typeface="Times New Roman" panose="02020603050405020304" pitchFamily="18" charset="0"/>
                        </a:rPr>
                        <a:t>Metabolite peak area ratios</a:t>
                      </a:r>
                      <a:endParaRPr lang="en-GB" sz="16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9FAD"/>
                    </a:solidFill>
                  </a:tcPr>
                </a:tc>
                <a:tc>
                  <a:txBody>
                    <a:bodyPr/>
                    <a:lstStyle/>
                    <a:p>
                      <a:r>
                        <a:rPr lang="en-GB" sz="1600" dirty="0">
                          <a:solidFill>
                            <a:schemeClr val="bg1"/>
                          </a:solidFill>
                          <a:effectLst/>
                          <a:latin typeface="+mn-lt"/>
                          <a:cs typeface="Times New Roman" panose="02020603050405020304" pitchFamily="18" charset="0"/>
                        </a:rPr>
                        <a:t>Seizures (n = 25) *</a:t>
                      </a:r>
                    </a:p>
                    <a:p>
                      <a:r>
                        <a:rPr lang="en-GB" sz="1600" dirty="0">
                          <a:solidFill>
                            <a:schemeClr val="bg1"/>
                          </a:solidFill>
                          <a:effectLst/>
                          <a:latin typeface="+mn-lt"/>
                          <a:cs typeface="Times New Roman" panose="02020603050405020304" pitchFamily="18" charset="0"/>
                        </a:rPr>
                        <a:t>(Mean + SD)</a:t>
                      </a:r>
                      <a:endParaRPr lang="en-GB" sz="16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9FAD"/>
                    </a:solidFill>
                  </a:tcPr>
                </a:tc>
                <a:tc>
                  <a:txBody>
                    <a:bodyPr/>
                    <a:lstStyle/>
                    <a:p>
                      <a:r>
                        <a:rPr lang="en-GB" sz="1600" dirty="0">
                          <a:solidFill>
                            <a:schemeClr val="bg1"/>
                          </a:solidFill>
                          <a:effectLst/>
                          <a:latin typeface="+mn-lt"/>
                          <a:cs typeface="Times New Roman" panose="02020603050405020304" pitchFamily="18" charset="0"/>
                        </a:rPr>
                        <a:t>Non-Seizures (N=30)</a:t>
                      </a:r>
                    </a:p>
                    <a:p>
                      <a:r>
                        <a:rPr lang="en-GB" sz="1600" dirty="0">
                          <a:solidFill>
                            <a:schemeClr val="bg1"/>
                          </a:solidFill>
                          <a:effectLst/>
                          <a:latin typeface="+mn-lt"/>
                          <a:cs typeface="Times New Roman" panose="02020603050405020304" pitchFamily="18" charset="0"/>
                        </a:rPr>
                        <a:t>(Mean + SD)</a:t>
                      </a:r>
                      <a:endParaRPr lang="en-GB" sz="16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9FAD"/>
                    </a:solidFill>
                  </a:tcPr>
                </a:tc>
                <a:tc>
                  <a:txBody>
                    <a:bodyPr/>
                    <a:lstStyle/>
                    <a:p>
                      <a:r>
                        <a:rPr lang="en-GB" sz="1600" dirty="0">
                          <a:solidFill>
                            <a:schemeClr val="bg1"/>
                          </a:solidFill>
                          <a:effectLst/>
                          <a:latin typeface="+mn-lt"/>
                          <a:cs typeface="Times New Roman" panose="02020603050405020304" pitchFamily="18" charset="0"/>
                        </a:rPr>
                        <a:t>P value (t test – </a:t>
                      </a:r>
                    </a:p>
                    <a:p>
                      <a:r>
                        <a:rPr lang="en-GB" sz="1600" dirty="0">
                          <a:solidFill>
                            <a:schemeClr val="bg1"/>
                          </a:solidFill>
                          <a:effectLst/>
                          <a:latin typeface="+mn-lt"/>
                          <a:cs typeface="Times New Roman" panose="02020603050405020304" pitchFamily="18" charset="0"/>
                        </a:rPr>
                        <a:t>Bonferroni corrected)</a:t>
                      </a:r>
                      <a:endParaRPr lang="en-GB" sz="16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9FAD"/>
                    </a:solidFill>
                  </a:tcPr>
                </a:tc>
                <a:extLst>
                  <a:ext uri="{0D108BD9-81ED-4DB2-BD59-A6C34878D82A}">
                    <a16:rowId xmlns:a16="http://schemas.microsoft.com/office/drawing/2014/main" val="643803950"/>
                  </a:ext>
                </a:extLst>
              </a:tr>
              <a:tr h="346230">
                <a:tc>
                  <a:txBody>
                    <a:bodyPr/>
                    <a:lstStyle/>
                    <a:p>
                      <a:r>
                        <a:rPr lang="en-GB" sz="1600" dirty="0">
                          <a:solidFill>
                            <a:schemeClr val="tx1"/>
                          </a:solidFill>
                          <a:effectLst/>
                          <a:latin typeface="+mn-lt"/>
                          <a:cs typeface="Times New Roman" panose="02020603050405020304" pitchFamily="18" charset="0"/>
                        </a:rPr>
                        <a:t>(Lac + </a:t>
                      </a:r>
                      <a:r>
                        <a:rPr lang="en-GB" sz="1600" dirty="0" err="1">
                          <a:solidFill>
                            <a:schemeClr val="tx1"/>
                          </a:solidFill>
                          <a:effectLst/>
                          <a:latin typeface="+mn-lt"/>
                          <a:cs typeface="Times New Roman" panose="02020603050405020304" pitchFamily="18" charset="0"/>
                        </a:rPr>
                        <a:t>Thr</a:t>
                      </a:r>
                      <a:r>
                        <a:rPr lang="en-GB" sz="1600" dirty="0">
                          <a:solidFill>
                            <a:schemeClr val="tx1"/>
                          </a:solidFill>
                          <a:effectLst/>
                          <a:latin typeface="+mn-lt"/>
                          <a:cs typeface="Times New Roman" panose="02020603050405020304" pitchFamily="18" charset="0"/>
                        </a:rPr>
                        <a:t>) / </a:t>
                      </a:r>
                      <a:r>
                        <a:rPr lang="en-GB" sz="1600" dirty="0" err="1">
                          <a:solidFill>
                            <a:schemeClr val="tx1"/>
                          </a:solidFill>
                          <a:effectLst/>
                          <a:latin typeface="+mn-lt"/>
                          <a:cs typeface="Times New Roman" panose="02020603050405020304" pitchFamily="18" charset="0"/>
                        </a:rPr>
                        <a:t>tNaa</a:t>
                      </a:r>
                      <a:endParaRPr lang="en-GB"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effectLst/>
                          <a:latin typeface="+mn-lt"/>
                          <a:cs typeface="Times New Roman" panose="02020603050405020304" pitchFamily="18" charset="0"/>
                        </a:rPr>
                        <a:t>1.1 (1.3)</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a:effectLst/>
                          <a:latin typeface="+mn-lt"/>
                          <a:cs typeface="Times New Roman" panose="02020603050405020304" pitchFamily="18" charset="0"/>
                        </a:rPr>
                        <a:t>0.2 (0.1)</a:t>
                      </a:r>
                      <a:endParaRPr lang="en-GB"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effectLst/>
                          <a:latin typeface="+mn-lt"/>
                          <a:cs typeface="Times New Roman" panose="02020603050405020304" pitchFamily="18" charset="0"/>
                        </a:rPr>
                        <a:t>0.00036</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3303371"/>
                  </a:ext>
                </a:extLst>
              </a:tr>
              <a:tr h="346230">
                <a:tc>
                  <a:txBody>
                    <a:bodyPr/>
                    <a:lstStyle/>
                    <a:p>
                      <a:r>
                        <a:rPr lang="en-GB" sz="1600" dirty="0">
                          <a:solidFill>
                            <a:schemeClr val="tx1"/>
                          </a:solidFill>
                          <a:effectLst/>
                          <a:latin typeface="+mn-lt"/>
                          <a:cs typeface="Times New Roman" panose="02020603050405020304" pitchFamily="18" charset="0"/>
                        </a:rPr>
                        <a:t>(Lac + </a:t>
                      </a:r>
                      <a:r>
                        <a:rPr lang="en-GB" sz="1600" dirty="0" err="1">
                          <a:solidFill>
                            <a:schemeClr val="tx1"/>
                          </a:solidFill>
                          <a:effectLst/>
                          <a:latin typeface="+mn-lt"/>
                          <a:cs typeface="Times New Roman" panose="02020603050405020304" pitchFamily="18" charset="0"/>
                        </a:rPr>
                        <a:t>Thr</a:t>
                      </a:r>
                      <a:r>
                        <a:rPr lang="en-GB" sz="1600" dirty="0">
                          <a:solidFill>
                            <a:schemeClr val="tx1"/>
                          </a:solidFill>
                          <a:effectLst/>
                          <a:latin typeface="+mn-lt"/>
                          <a:cs typeface="Times New Roman" panose="02020603050405020304" pitchFamily="18" charset="0"/>
                        </a:rPr>
                        <a:t>) / </a:t>
                      </a:r>
                      <a:r>
                        <a:rPr lang="en-GB" sz="1600" dirty="0" err="1">
                          <a:solidFill>
                            <a:schemeClr val="tx1"/>
                          </a:solidFill>
                          <a:effectLst/>
                          <a:latin typeface="+mn-lt"/>
                          <a:cs typeface="Times New Roman" panose="02020603050405020304" pitchFamily="18" charset="0"/>
                        </a:rPr>
                        <a:t>tCho</a:t>
                      </a:r>
                      <a:endParaRPr lang="en-GB"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r>
                        <a:rPr lang="en-GB" sz="1600" dirty="0">
                          <a:effectLst/>
                          <a:latin typeface="+mn-lt"/>
                          <a:cs typeface="Times New Roman" panose="02020603050405020304" pitchFamily="18" charset="0"/>
                        </a:rPr>
                        <a:t>1.6 (1.5)</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r>
                        <a:rPr lang="en-GB" sz="1600" dirty="0">
                          <a:effectLst/>
                          <a:latin typeface="+mn-lt"/>
                          <a:cs typeface="Times New Roman" panose="02020603050405020304" pitchFamily="18" charset="0"/>
                        </a:rPr>
                        <a:t>0.4 (0.2)</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tabLst>
                          <a:tab pos="806450" algn="l"/>
                        </a:tabLst>
                      </a:pPr>
                      <a:r>
                        <a:rPr lang="en-GB" sz="1600" dirty="0">
                          <a:effectLst/>
                          <a:latin typeface="+mn-lt"/>
                          <a:cs typeface="Times New Roman" panose="02020603050405020304" pitchFamily="18" charset="0"/>
                        </a:rPr>
                        <a:t>0.00026</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extLst>
                  <a:ext uri="{0D108BD9-81ED-4DB2-BD59-A6C34878D82A}">
                    <a16:rowId xmlns:a16="http://schemas.microsoft.com/office/drawing/2014/main" val="4020648199"/>
                  </a:ext>
                </a:extLst>
              </a:tr>
              <a:tr h="346230">
                <a:tc>
                  <a:txBody>
                    <a:bodyPr/>
                    <a:lstStyle/>
                    <a:p>
                      <a:r>
                        <a:rPr lang="en-GB" sz="1600" dirty="0">
                          <a:solidFill>
                            <a:schemeClr val="tx1"/>
                          </a:solidFill>
                          <a:effectLst/>
                          <a:latin typeface="+mn-lt"/>
                          <a:cs typeface="Times New Roman" panose="02020603050405020304" pitchFamily="18" charset="0"/>
                        </a:rPr>
                        <a:t>(Lac + </a:t>
                      </a:r>
                      <a:r>
                        <a:rPr lang="en-GB" sz="1600" dirty="0" err="1">
                          <a:solidFill>
                            <a:schemeClr val="tx1"/>
                          </a:solidFill>
                          <a:effectLst/>
                          <a:latin typeface="+mn-lt"/>
                          <a:cs typeface="Times New Roman" panose="02020603050405020304" pitchFamily="18" charset="0"/>
                        </a:rPr>
                        <a:t>Thr</a:t>
                      </a:r>
                      <a:r>
                        <a:rPr lang="en-GB" sz="1600" dirty="0">
                          <a:solidFill>
                            <a:schemeClr val="tx1"/>
                          </a:solidFill>
                          <a:effectLst/>
                          <a:latin typeface="+mn-lt"/>
                          <a:cs typeface="Times New Roman" panose="02020603050405020304" pitchFamily="18" charset="0"/>
                        </a:rPr>
                        <a:t>) / Cr</a:t>
                      </a:r>
                      <a:endParaRPr lang="en-GB"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effectLst/>
                          <a:latin typeface="+mn-lt"/>
                          <a:cs typeface="Times New Roman" panose="02020603050405020304" pitchFamily="18" charset="0"/>
                        </a:rPr>
                        <a:t>0.8 (0.8)</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effectLst/>
                          <a:latin typeface="+mn-lt"/>
                          <a:cs typeface="Times New Roman" panose="02020603050405020304" pitchFamily="18" charset="0"/>
                        </a:rPr>
                        <a:t>0.2 (0.1)</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effectLst/>
                          <a:latin typeface="+mn-lt"/>
                          <a:cs typeface="Times New Roman" panose="02020603050405020304" pitchFamily="18" charset="0"/>
                        </a:rPr>
                        <a:t>0.001</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9105796"/>
                  </a:ext>
                </a:extLst>
              </a:tr>
              <a:tr h="346230">
                <a:tc>
                  <a:txBody>
                    <a:bodyPr/>
                    <a:lstStyle/>
                    <a:p>
                      <a:r>
                        <a:rPr lang="en-GB" sz="1600" dirty="0" err="1">
                          <a:solidFill>
                            <a:schemeClr val="tx1"/>
                          </a:solidFill>
                          <a:effectLst/>
                          <a:latin typeface="+mn-lt"/>
                          <a:cs typeface="Times New Roman" panose="02020603050405020304" pitchFamily="18" charset="0"/>
                        </a:rPr>
                        <a:t>tNaa</a:t>
                      </a:r>
                      <a:r>
                        <a:rPr lang="en-GB" sz="1600" dirty="0">
                          <a:solidFill>
                            <a:schemeClr val="tx1"/>
                          </a:solidFill>
                          <a:effectLst/>
                          <a:latin typeface="+mn-lt"/>
                          <a:cs typeface="Times New Roman" panose="02020603050405020304" pitchFamily="18" charset="0"/>
                        </a:rPr>
                        <a:t> / Cr</a:t>
                      </a:r>
                      <a:endParaRPr lang="en-GB"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r>
                        <a:rPr lang="en-GB" sz="1600">
                          <a:effectLst/>
                          <a:latin typeface="+mn-lt"/>
                          <a:cs typeface="Times New Roman" panose="02020603050405020304" pitchFamily="18" charset="0"/>
                        </a:rPr>
                        <a:t>1.0 (0.2)</a:t>
                      </a:r>
                      <a:endParaRPr lang="en-GB"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r>
                        <a:rPr lang="en-GB" sz="1600" dirty="0">
                          <a:effectLst/>
                          <a:latin typeface="+mn-lt"/>
                          <a:cs typeface="Times New Roman" panose="02020603050405020304" pitchFamily="18" charset="0"/>
                        </a:rPr>
                        <a:t>1.3 (0.2)</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r>
                        <a:rPr lang="en-GB" sz="1600" dirty="0">
                          <a:effectLst/>
                          <a:latin typeface="+mn-lt"/>
                          <a:cs typeface="Times New Roman" panose="02020603050405020304" pitchFamily="18" charset="0"/>
                        </a:rPr>
                        <a:t>0.00025</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extLst>
                  <a:ext uri="{0D108BD9-81ED-4DB2-BD59-A6C34878D82A}">
                    <a16:rowId xmlns:a16="http://schemas.microsoft.com/office/drawing/2014/main" val="1811000760"/>
                  </a:ext>
                </a:extLst>
              </a:tr>
              <a:tr h="484632">
                <a:tc gridSpan="4">
                  <a:txBody>
                    <a:bodyPr/>
                    <a:lstStyle/>
                    <a:p>
                      <a:r>
                        <a:rPr lang="en-GB" sz="1600" dirty="0" err="1">
                          <a:solidFill>
                            <a:schemeClr val="bg1"/>
                          </a:solidFill>
                          <a:effectLst/>
                          <a:latin typeface="+mn-lt"/>
                          <a:cs typeface="Times New Roman" panose="02020603050405020304" pitchFamily="18" charset="0"/>
                        </a:rPr>
                        <a:t>R</a:t>
                      </a:r>
                      <a:r>
                        <a:rPr lang="en-GB" sz="1600" baseline="-25000" dirty="0" err="1">
                          <a:solidFill>
                            <a:schemeClr val="bg1"/>
                          </a:solidFill>
                          <a:effectLst/>
                          <a:latin typeface="+mn-lt"/>
                          <a:cs typeface="Times New Roman" panose="02020603050405020304" pitchFamily="18" charset="0"/>
                        </a:rPr>
                        <a:t>CRef</a:t>
                      </a:r>
                      <a:r>
                        <a:rPr lang="en-GB" sz="1600" dirty="0">
                          <a:solidFill>
                            <a:schemeClr val="bg1"/>
                          </a:solidFill>
                          <a:effectLst/>
                          <a:latin typeface="+mn-lt"/>
                          <a:cs typeface="Times New Roman" panose="02020603050405020304" pitchFamily="18" charset="0"/>
                        </a:rPr>
                        <a:t>:  Individual metabolites / </a:t>
                      </a:r>
                      <a:r>
                        <a:rPr lang="en-GB" sz="1600" dirty="0" err="1">
                          <a:solidFill>
                            <a:schemeClr val="bg1"/>
                          </a:solidFill>
                          <a:effectLst/>
                          <a:latin typeface="+mn-lt"/>
                          <a:cs typeface="Times New Roman" panose="02020603050405020304" pitchFamily="18" charset="0"/>
                        </a:rPr>
                        <a:t>C</a:t>
                      </a:r>
                      <a:r>
                        <a:rPr lang="en-GB" sz="1600" baseline="-25000" dirty="0" err="1">
                          <a:solidFill>
                            <a:schemeClr val="bg1"/>
                          </a:solidFill>
                          <a:effectLst/>
                          <a:latin typeface="+mn-lt"/>
                          <a:cs typeface="Times New Roman" panose="02020603050405020304" pitchFamily="18" charset="0"/>
                        </a:rPr>
                        <a:t>ref</a:t>
                      </a:r>
                      <a:r>
                        <a:rPr lang="en-GB" sz="1600" dirty="0">
                          <a:solidFill>
                            <a:schemeClr val="bg1"/>
                          </a:solidFill>
                          <a:effectLst/>
                          <a:latin typeface="+mn-lt"/>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9FAD"/>
                    </a:solidFill>
                  </a:tcPr>
                </a:tc>
                <a:tc hMerge="1">
                  <a:txBody>
                    <a:bodyPr/>
                    <a:lstStyle/>
                    <a:p>
                      <a:pPr algn="ctr"/>
                      <a:r>
                        <a:rPr lang="en-GB" sz="1600" dirty="0">
                          <a:effectLst/>
                          <a:latin typeface="+mn-lt"/>
                          <a:cs typeface="Times New Roman" panose="02020603050405020304" pitchFamily="18" charset="0"/>
                        </a:rPr>
                        <a:t> </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GB" sz="1600" dirty="0">
                          <a:effectLst/>
                          <a:latin typeface="+mn-lt"/>
                          <a:cs typeface="Times New Roman" panose="02020603050405020304" pitchFamily="18" charset="0"/>
                        </a:rPr>
                        <a:t> </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GB" sz="1600" dirty="0">
                          <a:effectLst/>
                          <a:latin typeface="+mn-lt"/>
                          <a:cs typeface="Times New Roman" panose="02020603050405020304" pitchFamily="18" charset="0"/>
                        </a:rPr>
                        <a:t> </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4017932"/>
                  </a:ext>
                </a:extLst>
              </a:tr>
              <a:tr h="346230">
                <a:tc>
                  <a:txBody>
                    <a:bodyPr/>
                    <a:lstStyle/>
                    <a:p>
                      <a:r>
                        <a:rPr lang="en-GB" sz="1600" dirty="0">
                          <a:solidFill>
                            <a:schemeClr val="tx1"/>
                          </a:solidFill>
                          <a:effectLst/>
                          <a:latin typeface="+mn-lt"/>
                          <a:cs typeface="Times New Roman" panose="02020603050405020304" pitchFamily="18" charset="0"/>
                        </a:rPr>
                        <a:t>(Lac + </a:t>
                      </a:r>
                      <a:r>
                        <a:rPr lang="en-GB" sz="1600" dirty="0" err="1">
                          <a:solidFill>
                            <a:schemeClr val="tx1"/>
                          </a:solidFill>
                          <a:effectLst/>
                          <a:latin typeface="+mn-lt"/>
                          <a:cs typeface="Times New Roman" panose="02020603050405020304" pitchFamily="18" charset="0"/>
                        </a:rPr>
                        <a:t>Thr</a:t>
                      </a:r>
                      <a:r>
                        <a:rPr lang="en-GB" sz="1600" dirty="0">
                          <a:solidFill>
                            <a:schemeClr val="tx1"/>
                          </a:solidFill>
                          <a:effectLst/>
                          <a:latin typeface="+mn-lt"/>
                          <a:cs typeface="Times New Roman" panose="02020603050405020304" pitchFamily="18" charset="0"/>
                        </a:rPr>
                        <a:t>)</a:t>
                      </a:r>
                      <a:endParaRPr lang="en-GB"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effectLst/>
                          <a:latin typeface="+mn-lt"/>
                          <a:cs typeface="Times New Roman" panose="02020603050405020304" pitchFamily="18" charset="0"/>
                        </a:rPr>
                        <a:t>0.020 (0.020)</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effectLst/>
                          <a:latin typeface="+mn-lt"/>
                          <a:cs typeface="Times New Roman" panose="02020603050405020304" pitchFamily="18" charset="0"/>
                        </a:rPr>
                        <a:t>0.008 (0.002)</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effectLst/>
                          <a:latin typeface="+mn-lt"/>
                          <a:cs typeface="Times New Roman" panose="02020603050405020304" pitchFamily="18" charset="0"/>
                        </a:rPr>
                        <a:t>0.00135</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2564944"/>
                  </a:ext>
                </a:extLst>
              </a:tr>
              <a:tr h="346230">
                <a:tc>
                  <a:txBody>
                    <a:bodyPr/>
                    <a:lstStyle/>
                    <a:p>
                      <a:r>
                        <a:rPr lang="en-GB" sz="1600" dirty="0" err="1">
                          <a:solidFill>
                            <a:schemeClr val="tx1"/>
                          </a:solidFill>
                          <a:effectLst/>
                          <a:latin typeface="+mn-lt"/>
                          <a:cs typeface="Times New Roman" panose="02020603050405020304" pitchFamily="18" charset="0"/>
                        </a:rPr>
                        <a:t>tNaa</a:t>
                      </a:r>
                      <a:endParaRPr lang="en-GB"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r>
                        <a:rPr lang="en-GB" sz="1600" dirty="0">
                          <a:effectLst/>
                          <a:latin typeface="+mn-lt"/>
                          <a:cs typeface="Times New Roman" panose="02020603050405020304" pitchFamily="18" charset="0"/>
                        </a:rPr>
                        <a:t>0.028 (0.010)</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r>
                        <a:rPr lang="en-GB" sz="1600" dirty="0">
                          <a:effectLst/>
                          <a:latin typeface="+mn-lt"/>
                          <a:cs typeface="Times New Roman" panose="02020603050405020304" pitchFamily="18" charset="0"/>
                        </a:rPr>
                        <a:t>0.041 (0.006)</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r>
                        <a:rPr lang="en-GB" sz="1600" dirty="0">
                          <a:effectLst/>
                          <a:latin typeface="+mn-lt"/>
                          <a:cs typeface="Times New Roman" panose="02020603050405020304" pitchFamily="18" charset="0"/>
                        </a:rPr>
                        <a:t>0.00028</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extLst>
                  <a:ext uri="{0D108BD9-81ED-4DB2-BD59-A6C34878D82A}">
                    <a16:rowId xmlns:a16="http://schemas.microsoft.com/office/drawing/2014/main" val="4002478330"/>
                  </a:ext>
                </a:extLst>
              </a:tr>
              <a:tr h="346230">
                <a:tc>
                  <a:txBody>
                    <a:bodyPr/>
                    <a:lstStyle/>
                    <a:p>
                      <a:r>
                        <a:rPr lang="en-GB" sz="1600" dirty="0" err="1">
                          <a:solidFill>
                            <a:schemeClr val="tx1"/>
                          </a:solidFill>
                          <a:effectLst/>
                          <a:latin typeface="+mn-lt"/>
                          <a:cs typeface="Times New Roman" panose="02020603050405020304" pitchFamily="18" charset="0"/>
                        </a:rPr>
                        <a:t>tCho</a:t>
                      </a:r>
                      <a:endParaRPr lang="en-GB"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effectLst/>
                          <a:latin typeface="+mn-lt"/>
                          <a:cs typeface="Times New Roman" panose="02020603050405020304" pitchFamily="18" charset="0"/>
                        </a:rPr>
                        <a:t>0.015 (0.005)</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effectLst/>
                          <a:latin typeface="+mn-lt"/>
                          <a:cs typeface="Times New Roman" panose="02020603050405020304" pitchFamily="18" charset="0"/>
                        </a:rPr>
                        <a:t>0.018 (0.003)</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effectLst/>
                          <a:latin typeface="+mn-lt"/>
                          <a:cs typeface="Times New Roman" panose="02020603050405020304" pitchFamily="18" charset="0"/>
                        </a:rPr>
                        <a:t>0.00626</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4185697"/>
                  </a:ext>
                </a:extLst>
              </a:tr>
              <a:tr h="346230">
                <a:tc>
                  <a:txBody>
                    <a:bodyPr/>
                    <a:lstStyle/>
                    <a:p>
                      <a:r>
                        <a:rPr lang="en-GB" sz="1600" dirty="0">
                          <a:solidFill>
                            <a:schemeClr val="tx1"/>
                          </a:solidFill>
                          <a:effectLst/>
                          <a:latin typeface="+mn-lt"/>
                          <a:cs typeface="Times New Roman" panose="02020603050405020304" pitchFamily="18" charset="0"/>
                        </a:rPr>
                        <a:t>Cr</a:t>
                      </a:r>
                      <a:endParaRPr lang="en-GB"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r>
                        <a:rPr lang="en-GB" sz="1600" dirty="0">
                          <a:effectLst/>
                          <a:latin typeface="+mn-lt"/>
                          <a:cs typeface="Times New Roman" panose="02020603050405020304" pitchFamily="18" charset="0"/>
                        </a:rPr>
                        <a:t>0.028 (0.005)</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r>
                        <a:rPr lang="en-GB" sz="1600" dirty="0">
                          <a:effectLst/>
                          <a:latin typeface="+mn-lt"/>
                          <a:cs typeface="Times New Roman" panose="02020603050405020304" pitchFamily="18" charset="0"/>
                        </a:rPr>
                        <a:t>0.032 (0.003)</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tc>
                  <a:txBody>
                    <a:bodyPr/>
                    <a:lstStyle/>
                    <a:p>
                      <a:pPr algn="ctr"/>
                      <a:r>
                        <a:rPr lang="en-GB" sz="1600" dirty="0">
                          <a:effectLst/>
                          <a:latin typeface="+mn-lt"/>
                          <a:cs typeface="Times New Roman" panose="02020603050405020304" pitchFamily="18" charset="0"/>
                        </a:rPr>
                        <a:t>0.04328</a:t>
                      </a:r>
                      <a:endParaRPr lang="en-GB"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7EF"/>
                    </a:solidFill>
                  </a:tcPr>
                </a:tc>
                <a:extLst>
                  <a:ext uri="{0D108BD9-81ED-4DB2-BD59-A6C34878D82A}">
                    <a16:rowId xmlns:a16="http://schemas.microsoft.com/office/drawing/2014/main" val="1350741550"/>
                  </a:ext>
                </a:extLst>
              </a:tr>
            </a:tbl>
          </a:graphicData>
        </a:graphic>
      </p:graphicFrame>
      <p:pic>
        <p:nvPicPr>
          <p:cNvPr id="7" name="Picture 6">
            <a:extLst>
              <a:ext uri="{FF2B5EF4-FFF2-40B4-BE49-F238E27FC236}">
                <a16:creationId xmlns:a16="http://schemas.microsoft.com/office/drawing/2014/main" id="{08ADCA8F-024B-0D48-AB23-2AAB85EF26FF}"/>
              </a:ext>
            </a:extLst>
          </p:cNvPr>
          <p:cNvPicPr>
            <a:picLocks noChangeAspect="1"/>
          </p:cNvPicPr>
          <p:nvPr/>
        </p:nvPicPr>
        <p:blipFill>
          <a:blip r:embed="rId3"/>
          <a:stretch>
            <a:fillRect/>
          </a:stretch>
        </p:blipFill>
        <p:spPr>
          <a:xfrm>
            <a:off x="0" y="-11925"/>
            <a:ext cx="12215434" cy="496800"/>
          </a:xfrm>
          <a:prstGeom prst="rect">
            <a:avLst/>
          </a:prstGeom>
        </p:spPr>
      </p:pic>
      <p:pic>
        <p:nvPicPr>
          <p:cNvPr id="10" name="Picture 9">
            <a:extLst>
              <a:ext uri="{FF2B5EF4-FFF2-40B4-BE49-F238E27FC236}">
                <a16:creationId xmlns:a16="http://schemas.microsoft.com/office/drawing/2014/main" id="{41FCBDB3-8C6C-F846-ADD2-3FB9C0BB2DB9}"/>
              </a:ext>
            </a:extLst>
          </p:cNvPr>
          <p:cNvPicPr>
            <a:picLocks noChangeAspect="1"/>
          </p:cNvPicPr>
          <p:nvPr/>
        </p:nvPicPr>
        <p:blipFill>
          <a:blip r:embed="rId4"/>
          <a:stretch>
            <a:fillRect/>
          </a:stretch>
        </p:blipFill>
        <p:spPr>
          <a:xfrm>
            <a:off x="10723040" y="584598"/>
            <a:ext cx="1395084" cy="296826"/>
          </a:xfrm>
          <a:prstGeom prst="rect">
            <a:avLst/>
          </a:prstGeom>
          <a:ln w="28575">
            <a:noFill/>
          </a:ln>
        </p:spPr>
      </p:pic>
      <p:sp>
        <p:nvSpPr>
          <p:cNvPr id="12" name="Content Placeholder 2">
            <a:extLst>
              <a:ext uri="{FF2B5EF4-FFF2-40B4-BE49-F238E27FC236}">
                <a16:creationId xmlns:a16="http://schemas.microsoft.com/office/drawing/2014/main" id="{B6C75714-DE01-F849-BA87-784073834F45}"/>
              </a:ext>
            </a:extLst>
          </p:cNvPr>
          <p:cNvSpPr txBox="1">
            <a:spLocks/>
          </p:cNvSpPr>
          <p:nvPr/>
        </p:nvSpPr>
        <p:spPr>
          <a:xfrm>
            <a:off x="6140677" y="5409609"/>
            <a:ext cx="5697755" cy="1222839"/>
          </a:xfrm>
          <a:prstGeom prst="rect">
            <a:avLst/>
          </a:prstGeom>
          <a:ln w="3810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800" dirty="0">
                <a:cs typeface="Times New Roman" panose="02020603050405020304" pitchFamily="18" charset="0"/>
              </a:rPr>
              <a:t>** The metabolites included in </a:t>
            </a:r>
            <a:r>
              <a:rPr lang="en-GB" sz="1800" dirty="0" err="1">
                <a:cs typeface="Times New Roman" panose="02020603050405020304" pitchFamily="18" charset="0"/>
              </a:rPr>
              <a:t>C</a:t>
            </a:r>
            <a:r>
              <a:rPr lang="en-GB" sz="1800" baseline="-25000" dirty="0" err="1">
                <a:cs typeface="Times New Roman" panose="02020603050405020304" pitchFamily="18" charset="0"/>
              </a:rPr>
              <a:t>Ref</a:t>
            </a:r>
            <a:r>
              <a:rPr lang="en-GB" sz="1800" dirty="0">
                <a:cs typeface="Times New Roman" panose="02020603050405020304" pitchFamily="18" charset="0"/>
              </a:rPr>
              <a:t> were Aspartate, Creatine(Cr), total Choline (</a:t>
            </a:r>
            <a:r>
              <a:rPr lang="en-GB" sz="1800" dirty="0" err="1">
                <a:cs typeface="Times New Roman" panose="02020603050405020304" pitchFamily="18" charset="0"/>
              </a:rPr>
              <a:t>tCho</a:t>
            </a:r>
            <a:r>
              <a:rPr lang="en-GB" sz="1800" dirty="0">
                <a:cs typeface="Times New Roman" panose="02020603050405020304" pitchFamily="18" charset="0"/>
              </a:rPr>
              <a:t>), total </a:t>
            </a:r>
            <a:r>
              <a:rPr lang="en-GB" sz="1800" dirty="0" err="1">
                <a:cs typeface="Times New Roman" panose="02020603050405020304" pitchFamily="18" charset="0"/>
              </a:rPr>
              <a:t>Naa</a:t>
            </a:r>
            <a:r>
              <a:rPr lang="en-GB" sz="1800" dirty="0">
                <a:cs typeface="Times New Roman" panose="02020603050405020304" pitchFamily="18" charset="0"/>
              </a:rPr>
              <a:t> (</a:t>
            </a:r>
            <a:r>
              <a:rPr lang="en-GB" sz="1800" dirty="0" err="1">
                <a:cs typeface="Times New Roman" panose="02020603050405020304" pitchFamily="18" charset="0"/>
              </a:rPr>
              <a:t>tNaa</a:t>
            </a:r>
            <a:r>
              <a:rPr lang="en-GB" sz="1800" dirty="0">
                <a:cs typeface="Times New Roman" panose="02020603050405020304" pitchFamily="18" charset="0"/>
              </a:rPr>
              <a:t>), Taurine and </a:t>
            </a:r>
            <a:r>
              <a:rPr lang="en-GB" sz="1800" dirty="0" err="1">
                <a:cs typeface="Times New Roman" panose="02020603050405020304" pitchFamily="18" charset="0"/>
              </a:rPr>
              <a:t>Glutamate+glutamine</a:t>
            </a:r>
            <a:r>
              <a:rPr lang="en-GB" sz="1800" dirty="0">
                <a:cs typeface="Times New Roman" panose="02020603050405020304" pitchFamily="18" charset="0"/>
              </a:rPr>
              <a:t> (</a:t>
            </a:r>
            <a:r>
              <a:rPr lang="en-GB" sz="1800" dirty="0" err="1">
                <a:cs typeface="Times New Roman" panose="02020603050405020304" pitchFamily="18" charset="0"/>
              </a:rPr>
              <a:t>Glx</a:t>
            </a:r>
            <a:r>
              <a:rPr lang="en-GB" sz="1800" dirty="0">
                <a:cs typeface="Times New Roman" panose="02020603050405020304" pitchFamily="18" charset="0"/>
              </a:rPr>
              <a:t>). </a:t>
            </a:r>
          </a:p>
        </p:txBody>
      </p:sp>
      <p:sp>
        <p:nvSpPr>
          <p:cNvPr id="15" name="TextBox 14">
            <a:extLst>
              <a:ext uri="{FF2B5EF4-FFF2-40B4-BE49-F238E27FC236}">
                <a16:creationId xmlns:a16="http://schemas.microsoft.com/office/drawing/2014/main" id="{8B9FBFC3-05D6-C548-B4B9-1C7C325B66CE}"/>
              </a:ext>
            </a:extLst>
          </p:cNvPr>
          <p:cNvSpPr txBox="1"/>
          <p:nvPr/>
        </p:nvSpPr>
        <p:spPr>
          <a:xfrm>
            <a:off x="9954932" y="0"/>
            <a:ext cx="2779886" cy="169277"/>
          </a:xfrm>
          <a:prstGeom prst="rect">
            <a:avLst/>
          </a:prstGeom>
          <a:noFill/>
        </p:spPr>
        <p:txBody>
          <a:bodyPr wrap="square" rtlCol="0">
            <a:spAutoFit/>
          </a:bodyPr>
          <a:lstStyle/>
          <a:p>
            <a:pPr algn="ctr"/>
            <a:r>
              <a:rPr lang="pl-PL" sz="500" b="1" dirty="0">
                <a:solidFill>
                  <a:schemeClr val="bg1"/>
                </a:solidFill>
                <a:latin typeface="Times New Roman" panose="02020603050405020304" pitchFamily="18" charset="0"/>
                <a:cs typeface="Times New Roman" panose="02020603050405020304" pitchFamily="18" charset="0"/>
              </a:rPr>
              <a:t>UCL </a:t>
            </a:r>
            <a:r>
              <a:rPr lang="en-GB" sz="500" b="1" dirty="0">
                <a:solidFill>
                  <a:schemeClr val="bg1"/>
                </a:solidFill>
                <a:latin typeface="Times New Roman" panose="02020603050405020304" pitchFamily="18" charset="0"/>
                <a:cs typeface="Times New Roman" panose="02020603050405020304" pitchFamily="18" charset="0"/>
              </a:rPr>
              <a:t>Institute For Women’s Health</a:t>
            </a:r>
          </a:p>
        </p:txBody>
      </p:sp>
    </p:spTree>
    <p:extLst>
      <p:ext uri="{BB962C8B-B14F-4D97-AF65-F5344CB8AC3E}">
        <p14:creationId xmlns:p14="http://schemas.microsoft.com/office/powerpoint/2010/main" val="83625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pic>
        <p:nvPicPr>
          <p:cNvPr id="4" name="Picture 3" descr="Chart, box and whisker chart&#10;&#10;Description automatically generated">
            <a:extLst>
              <a:ext uri="{FF2B5EF4-FFF2-40B4-BE49-F238E27FC236}">
                <a16:creationId xmlns:a16="http://schemas.microsoft.com/office/drawing/2014/main" id="{104EB19F-2C3F-9444-8A96-772889DE75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103" b="9964"/>
          <a:stretch/>
        </p:blipFill>
        <p:spPr bwMode="auto">
          <a:xfrm>
            <a:off x="1454744" y="1116107"/>
            <a:ext cx="9305945" cy="4095217"/>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1AE1CA3-31B6-F24A-9AA9-33178299509C}"/>
              </a:ext>
            </a:extLst>
          </p:cNvPr>
          <p:cNvSpPr txBox="1"/>
          <p:nvPr/>
        </p:nvSpPr>
        <p:spPr>
          <a:xfrm>
            <a:off x="536448" y="5226551"/>
            <a:ext cx="8314944" cy="1323439"/>
          </a:xfrm>
          <a:prstGeom prst="rect">
            <a:avLst/>
          </a:prstGeom>
          <a:noFill/>
        </p:spPr>
        <p:txBody>
          <a:bodyPr wrap="square">
            <a:spAutoFit/>
          </a:bodyPr>
          <a:lstStyle/>
          <a:p>
            <a:pPr algn="just"/>
            <a:r>
              <a:rPr lang="en-GB" sz="1600" b="1" dirty="0">
                <a:cs typeface="Times New Roman" panose="02020603050405020304" pitchFamily="18" charset="0"/>
              </a:rPr>
              <a:t>Log10 of metabolite ratios plotted for neonates with seizures and non-seizures.</a:t>
            </a:r>
          </a:p>
          <a:p>
            <a:pPr algn="just"/>
            <a:endParaRPr lang="en-GB" sz="1600" b="1" dirty="0">
              <a:cs typeface="Times New Roman" panose="02020603050405020304" pitchFamily="18" charset="0"/>
            </a:endParaRPr>
          </a:p>
          <a:p>
            <a:pPr algn="just"/>
            <a:r>
              <a:rPr lang="en-GB" sz="1600" b="1" dirty="0">
                <a:cs typeface="Times New Roman" panose="02020603050405020304" pitchFamily="18" charset="0"/>
              </a:rPr>
              <a:t>For neonates with Seizures: </a:t>
            </a:r>
          </a:p>
          <a:p>
            <a:pPr marL="285750" indent="-285750" algn="just">
              <a:buFont typeface="Arial" panose="020B0604020202020204" pitchFamily="34" charset="0"/>
              <a:buChar char="•"/>
            </a:pPr>
            <a:r>
              <a:rPr lang="en-GB" sz="1600" dirty="0" err="1">
                <a:cs typeface="Times New Roman" panose="02020603050405020304" pitchFamily="18" charset="0"/>
              </a:rPr>
              <a:t>Lac+Thr</a:t>
            </a:r>
            <a:r>
              <a:rPr lang="en-GB" sz="1600" dirty="0">
                <a:cs typeface="Times New Roman" panose="02020603050405020304" pitchFamily="18" charset="0"/>
              </a:rPr>
              <a:t>/</a:t>
            </a:r>
            <a:r>
              <a:rPr lang="en-GB" sz="1600" dirty="0" err="1">
                <a:cs typeface="Times New Roman" panose="02020603050405020304" pitchFamily="18" charset="0"/>
              </a:rPr>
              <a:t>tNaa</a:t>
            </a:r>
            <a:r>
              <a:rPr lang="en-GB" sz="1600" dirty="0">
                <a:cs typeface="Times New Roman" panose="02020603050405020304" pitchFamily="18" charset="0"/>
              </a:rPr>
              <a:t>, </a:t>
            </a:r>
            <a:r>
              <a:rPr lang="en-GB" sz="1600" dirty="0" err="1">
                <a:cs typeface="Times New Roman" panose="02020603050405020304" pitchFamily="18" charset="0"/>
              </a:rPr>
              <a:t>Lac+Thr</a:t>
            </a:r>
            <a:r>
              <a:rPr lang="en-GB" sz="1600" dirty="0">
                <a:cs typeface="Times New Roman" panose="02020603050405020304" pitchFamily="18" charset="0"/>
              </a:rPr>
              <a:t>/</a:t>
            </a:r>
            <a:r>
              <a:rPr lang="en-GB" sz="1600" dirty="0" err="1">
                <a:cs typeface="Times New Roman" panose="02020603050405020304" pitchFamily="18" charset="0"/>
              </a:rPr>
              <a:t>tCho</a:t>
            </a:r>
            <a:r>
              <a:rPr lang="en-GB" sz="1600" dirty="0">
                <a:cs typeface="Times New Roman" panose="02020603050405020304" pitchFamily="18" charset="0"/>
              </a:rPr>
              <a:t> and </a:t>
            </a:r>
            <a:r>
              <a:rPr lang="en-GB" sz="1600" dirty="0" err="1">
                <a:cs typeface="Times New Roman" panose="02020603050405020304" pitchFamily="18" charset="0"/>
              </a:rPr>
              <a:t>Lac+Thr</a:t>
            </a:r>
            <a:r>
              <a:rPr lang="en-GB" sz="1600" dirty="0">
                <a:cs typeface="Times New Roman" panose="02020603050405020304" pitchFamily="18" charset="0"/>
              </a:rPr>
              <a:t>/Cr were all significantly higher </a:t>
            </a:r>
          </a:p>
          <a:p>
            <a:pPr marL="285750" indent="-285750" algn="just">
              <a:buFont typeface="Arial" panose="020B0604020202020204" pitchFamily="34" charset="0"/>
              <a:buChar char="•"/>
            </a:pPr>
            <a:r>
              <a:rPr lang="en-GB" sz="1600" dirty="0" err="1">
                <a:cs typeface="Times New Roman" panose="02020603050405020304" pitchFamily="18" charset="0"/>
              </a:rPr>
              <a:t>tNaa</a:t>
            </a:r>
            <a:r>
              <a:rPr lang="en-GB" sz="1600" dirty="0">
                <a:cs typeface="Times New Roman" panose="02020603050405020304" pitchFamily="18" charset="0"/>
              </a:rPr>
              <a:t>/Cr was significantly lower</a:t>
            </a:r>
            <a:endParaRPr lang="en-GB" sz="1600" dirty="0">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BD0E7F7-F372-BA4C-924B-54192A7875D5}"/>
              </a:ext>
            </a:extLst>
          </p:cNvPr>
          <p:cNvPicPr>
            <a:picLocks noChangeAspect="1"/>
          </p:cNvPicPr>
          <p:nvPr/>
        </p:nvPicPr>
        <p:blipFill>
          <a:blip r:embed="rId3"/>
          <a:stretch>
            <a:fillRect/>
          </a:stretch>
        </p:blipFill>
        <p:spPr>
          <a:xfrm>
            <a:off x="0" y="-11925"/>
            <a:ext cx="12215434" cy="496800"/>
          </a:xfrm>
          <a:prstGeom prst="rect">
            <a:avLst/>
          </a:prstGeom>
        </p:spPr>
      </p:pic>
      <p:pic>
        <p:nvPicPr>
          <p:cNvPr id="7" name="Picture 6">
            <a:extLst>
              <a:ext uri="{FF2B5EF4-FFF2-40B4-BE49-F238E27FC236}">
                <a16:creationId xmlns:a16="http://schemas.microsoft.com/office/drawing/2014/main" id="{8B012DA3-020A-3342-87AC-47EDACDA58E2}"/>
              </a:ext>
            </a:extLst>
          </p:cNvPr>
          <p:cNvPicPr>
            <a:picLocks noChangeAspect="1"/>
          </p:cNvPicPr>
          <p:nvPr/>
        </p:nvPicPr>
        <p:blipFill>
          <a:blip r:embed="rId4"/>
          <a:stretch>
            <a:fillRect/>
          </a:stretch>
        </p:blipFill>
        <p:spPr>
          <a:xfrm>
            <a:off x="10723040" y="584598"/>
            <a:ext cx="1395084" cy="296826"/>
          </a:xfrm>
          <a:prstGeom prst="rect">
            <a:avLst/>
          </a:prstGeom>
          <a:ln w="28575">
            <a:noFill/>
          </a:ln>
        </p:spPr>
      </p:pic>
      <p:sp>
        <p:nvSpPr>
          <p:cNvPr id="8" name="Title 1">
            <a:extLst>
              <a:ext uri="{FF2B5EF4-FFF2-40B4-BE49-F238E27FC236}">
                <a16:creationId xmlns:a16="http://schemas.microsoft.com/office/drawing/2014/main" id="{930A7ACB-6CE8-084B-B229-04BF983E8DDA}"/>
              </a:ext>
            </a:extLst>
          </p:cNvPr>
          <p:cNvSpPr txBox="1">
            <a:spLocks/>
          </p:cNvSpPr>
          <p:nvPr/>
        </p:nvSpPr>
        <p:spPr>
          <a:xfrm>
            <a:off x="270768" y="346673"/>
            <a:ext cx="9898294" cy="101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rgbClr val="16AABA"/>
                </a:solidFill>
                <a:latin typeface="+mn-lt"/>
                <a:cs typeface="Times New Roman" panose="02020603050405020304" pitchFamily="18" charset="0"/>
              </a:rPr>
              <a:t>Results</a:t>
            </a:r>
          </a:p>
        </p:txBody>
      </p:sp>
      <p:sp>
        <p:nvSpPr>
          <p:cNvPr id="10" name="TextBox 9">
            <a:extLst>
              <a:ext uri="{FF2B5EF4-FFF2-40B4-BE49-F238E27FC236}">
                <a16:creationId xmlns:a16="http://schemas.microsoft.com/office/drawing/2014/main" id="{6C063BFD-D846-3B45-BB93-31282024EAF3}"/>
              </a:ext>
            </a:extLst>
          </p:cNvPr>
          <p:cNvSpPr txBox="1"/>
          <p:nvPr/>
        </p:nvSpPr>
        <p:spPr>
          <a:xfrm>
            <a:off x="9954932" y="0"/>
            <a:ext cx="2779886" cy="169277"/>
          </a:xfrm>
          <a:prstGeom prst="rect">
            <a:avLst/>
          </a:prstGeom>
          <a:noFill/>
        </p:spPr>
        <p:txBody>
          <a:bodyPr wrap="square" rtlCol="0">
            <a:spAutoFit/>
          </a:bodyPr>
          <a:lstStyle/>
          <a:p>
            <a:pPr algn="ctr"/>
            <a:r>
              <a:rPr lang="pl-PL" sz="500" b="1" dirty="0">
                <a:solidFill>
                  <a:schemeClr val="bg1"/>
                </a:solidFill>
                <a:latin typeface="Times New Roman" panose="02020603050405020304" pitchFamily="18" charset="0"/>
                <a:cs typeface="Times New Roman" panose="02020603050405020304" pitchFamily="18" charset="0"/>
              </a:rPr>
              <a:t>UCL </a:t>
            </a:r>
            <a:r>
              <a:rPr lang="en-GB" sz="500" b="1" dirty="0">
                <a:solidFill>
                  <a:schemeClr val="bg1"/>
                </a:solidFill>
                <a:latin typeface="Times New Roman" panose="02020603050405020304" pitchFamily="18" charset="0"/>
                <a:cs typeface="Times New Roman" panose="02020603050405020304" pitchFamily="18" charset="0"/>
              </a:rPr>
              <a:t>Institute For Women’s Health</a:t>
            </a:r>
          </a:p>
        </p:txBody>
      </p:sp>
    </p:spTree>
    <p:extLst>
      <p:ext uri="{BB962C8B-B14F-4D97-AF65-F5344CB8AC3E}">
        <p14:creationId xmlns:p14="http://schemas.microsoft.com/office/powerpoint/2010/main" val="41530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pic>
        <p:nvPicPr>
          <p:cNvPr id="4" name="Picture 3" descr="Chart, diagram, box and whisker chart&#10;&#10;Description automatically generated">
            <a:extLst>
              <a:ext uri="{FF2B5EF4-FFF2-40B4-BE49-F238E27FC236}">
                <a16:creationId xmlns:a16="http://schemas.microsoft.com/office/drawing/2014/main" id="{72C485AE-42A1-724E-BB9A-42195D4540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98" t="8639" b="10256"/>
          <a:stretch/>
        </p:blipFill>
        <p:spPr bwMode="auto">
          <a:xfrm>
            <a:off x="580091" y="1274624"/>
            <a:ext cx="11055252" cy="360169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C24F6462-9A90-1D4B-ADBB-0293F8C52980}"/>
              </a:ext>
            </a:extLst>
          </p:cNvPr>
          <p:cNvPicPr>
            <a:picLocks noChangeAspect="1"/>
          </p:cNvPicPr>
          <p:nvPr/>
        </p:nvPicPr>
        <p:blipFill>
          <a:blip r:embed="rId3"/>
          <a:stretch>
            <a:fillRect/>
          </a:stretch>
        </p:blipFill>
        <p:spPr>
          <a:xfrm>
            <a:off x="0" y="-11925"/>
            <a:ext cx="12215434" cy="496800"/>
          </a:xfrm>
          <a:prstGeom prst="rect">
            <a:avLst/>
          </a:prstGeom>
        </p:spPr>
      </p:pic>
      <p:pic>
        <p:nvPicPr>
          <p:cNvPr id="7" name="Picture 6">
            <a:extLst>
              <a:ext uri="{FF2B5EF4-FFF2-40B4-BE49-F238E27FC236}">
                <a16:creationId xmlns:a16="http://schemas.microsoft.com/office/drawing/2014/main" id="{A9189798-2E8E-DD4E-B659-58E365DFAA36}"/>
              </a:ext>
            </a:extLst>
          </p:cNvPr>
          <p:cNvPicPr>
            <a:picLocks noChangeAspect="1"/>
          </p:cNvPicPr>
          <p:nvPr/>
        </p:nvPicPr>
        <p:blipFill>
          <a:blip r:embed="rId4"/>
          <a:stretch>
            <a:fillRect/>
          </a:stretch>
        </p:blipFill>
        <p:spPr>
          <a:xfrm>
            <a:off x="10723040" y="584598"/>
            <a:ext cx="1395084" cy="296826"/>
          </a:xfrm>
          <a:prstGeom prst="rect">
            <a:avLst/>
          </a:prstGeom>
          <a:ln w="28575">
            <a:solidFill>
              <a:srgbClr val="16AABA"/>
            </a:solidFill>
          </a:ln>
        </p:spPr>
      </p:pic>
      <p:sp>
        <p:nvSpPr>
          <p:cNvPr id="9" name="Title 1">
            <a:extLst>
              <a:ext uri="{FF2B5EF4-FFF2-40B4-BE49-F238E27FC236}">
                <a16:creationId xmlns:a16="http://schemas.microsoft.com/office/drawing/2014/main" id="{C6D8FEF4-AB7F-E74C-AA4A-30CD9C2765D6}"/>
              </a:ext>
            </a:extLst>
          </p:cNvPr>
          <p:cNvSpPr txBox="1">
            <a:spLocks/>
          </p:cNvSpPr>
          <p:nvPr/>
        </p:nvSpPr>
        <p:spPr>
          <a:xfrm>
            <a:off x="270768" y="346673"/>
            <a:ext cx="9898294" cy="101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rgbClr val="16AABA"/>
                </a:solidFill>
                <a:latin typeface="+mn-lt"/>
                <a:cs typeface="Times New Roman" panose="02020603050405020304" pitchFamily="18" charset="0"/>
              </a:rPr>
              <a:t>Results</a:t>
            </a:r>
          </a:p>
        </p:txBody>
      </p:sp>
      <p:sp>
        <p:nvSpPr>
          <p:cNvPr id="10" name="TextBox 9">
            <a:extLst>
              <a:ext uri="{FF2B5EF4-FFF2-40B4-BE49-F238E27FC236}">
                <a16:creationId xmlns:a16="http://schemas.microsoft.com/office/drawing/2014/main" id="{F60E6B91-48BF-C74F-99E9-308977A4F47B}"/>
              </a:ext>
            </a:extLst>
          </p:cNvPr>
          <p:cNvSpPr txBox="1"/>
          <p:nvPr/>
        </p:nvSpPr>
        <p:spPr>
          <a:xfrm>
            <a:off x="536448" y="5226551"/>
            <a:ext cx="8924544" cy="1323439"/>
          </a:xfrm>
          <a:prstGeom prst="rect">
            <a:avLst/>
          </a:prstGeom>
          <a:noFill/>
        </p:spPr>
        <p:txBody>
          <a:bodyPr wrap="square">
            <a:spAutoFit/>
          </a:bodyPr>
          <a:lstStyle/>
          <a:p>
            <a:pPr algn="just"/>
            <a:r>
              <a:rPr lang="en-GB" sz="1600" b="1" dirty="0">
                <a:cs typeface="Times New Roman" panose="02020603050405020304" pitchFamily="18" charset="0"/>
              </a:rPr>
              <a:t>Log10 of metabolite Combined Reference Ratio plotted for neonates with seizures and non-seizures.</a:t>
            </a:r>
          </a:p>
          <a:p>
            <a:pPr algn="just"/>
            <a:endParaRPr lang="en-GB" sz="1600" b="1" dirty="0">
              <a:cs typeface="Times New Roman" panose="02020603050405020304" pitchFamily="18" charset="0"/>
            </a:endParaRPr>
          </a:p>
          <a:p>
            <a:pPr algn="just"/>
            <a:r>
              <a:rPr lang="en-GB" sz="1600" b="1" dirty="0">
                <a:cs typeface="Times New Roman" panose="02020603050405020304" pitchFamily="18" charset="0"/>
              </a:rPr>
              <a:t>For neonates with Seizures: </a:t>
            </a:r>
          </a:p>
          <a:p>
            <a:pPr marL="285750" indent="-285750" algn="just">
              <a:buFont typeface="Arial" panose="020B0604020202020204" pitchFamily="34" charset="0"/>
              <a:buChar char="•"/>
            </a:pPr>
            <a:r>
              <a:rPr lang="en-GB" sz="1600" dirty="0" err="1">
                <a:cs typeface="Times New Roman" panose="02020603050405020304" pitchFamily="18" charset="0"/>
              </a:rPr>
              <a:t>Lac+Thr</a:t>
            </a:r>
            <a:r>
              <a:rPr lang="en-GB" sz="1600" dirty="0">
                <a:cs typeface="Times New Roman" panose="02020603050405020304" pitchFamily="18" charset="0"/>
              </a:rPr>
              <a:t> was significantly higher </a:t>
            </a:r>
          </a:p>
          <a:p>
            <a:pPr marL="285750" indent="-285750" algn="just">
              <a:buFont typeface="Arial" panose="020B0604020202020204" pitchFamily="34" charset="0"/>
              <a:buChar char="•"/>
            </a:pPr>
            <a:r>
              <a:rPr lang="en-GB" sz="1600" dirty="0" err="1">
                <a:cs typeface="Times New Roman" panose="02020603050405020304" pitchFamily="18" charset="0"/>
              </a:rPr>
              <a:t>tNaa</a:t>
            </a:r>
            <a:r>
              <a:rPr lang="en-GB" sz="1600" dirty="0">
                <a:cs typeface="Times New Roman" panose="02020603050405020304" pitchFamily="18" charset="0"/>
              </a:rPr>
              <a:t> and </a:t>
            </a:r>
            <a:r>
              <a:rPr lang="en-GB" sz="1600" dirty="0" err="1">
                <a:cs typeface="Times New Roman" panose="02020603050405020304" pitchFamily="18" charset="0"/>
              </a:rPr>
              <a:t>Tcho</a:t>
            </a:r>
            <a:r>
              <a:rPr lang="en-GB" sz="1600" dirty="0">
                <a:cs typeface="Times New Roman" panose="02020603050405020304" pitchFamily="18" charset="0"/>
              </a:rPr>
              <a:t> were significantly lower</a:t>
            </a:r>
            <a:endParaRPr lang="en-GB" sz="1600" dirty="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2A42864C-A016-B34A-BB59-366EC5818866}"/>
              </a:ext>
            </a:extLst>
          </p:cNvPr>
          <p:cNvSpPr txBox="1"/>
          <p:nvPr/>
        </p:nvSpPr>
        <p:spPr>
          <a:xfrm>
            <a:off x="9954932" y="0"/>
            <a:ext cx="2779886" cy="169277"/>
          </a:xfrm>
          <a:prstGeom prst="rect">
            <a:avLst/>
          </a:prstGeom>
          <a:noFill/>
        </p:spPr>
        <p:txBody>
          <a:bodyPr wrap="square" rtlCol="0">
            <a:spAutoFit/>
          </a:bodyPr>
          <a:lstStyle/>
          <a:p>
            <a:pPr algn="ctr"/>
            <a:r>
              <a:rPr lang="pl-PL" sz="500" b="1" dirty="0">
                <a:solidFill>
                  <a:schemeClr val="bg1"/>
                </a:solidFill>
                <a:latin typeface="Times New Roman" panose="02020603050405020304" pitchFamily="18" charset="0"/>
                <a:cs typeface="Times New Roman" panose="02020603050405020304" pitchFamily="18" charset="0"/>
              </a:rPr>
              <a:t>UCL </a:t>
            </a:r>
            <a:r>
              <a:rPr lang="en-GB" sz="500" b="1" dirty="0">
                <a:solidFill>
                  <a:schemeClr val="bg1"/>
                </a:solidFill>
                <a:latin typeface="Times New Roman" panose="02020603050405020304" pitchFamily="18" charset="0"/>
                <a:cs typeface="Times New Roman" panose="02020603050405020304" pitchFamily="18" charset="0"/>
              </a:rPr>
              <a:t>Institute For Women’s Health</a:t>
            </a:r>
          </a:p>
        </p:txBody>
      </p:sp>
    </p:spTree>
    <p:extLst>
      <p:ext uri="{BB962C8B-B14F-4D97-AF65-F5344CB8AC3E}">
        <p14:creationId xmlns:p14="http://schemas.microsoft.com/office/powerpoint/2010/main" val="420951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E2C06-A8D7-694D-BBD3-DBE8F134DDD8}"/>
              </a:ext>
            </a:extLst>
          </p:cNvPr>
          <p:cNvSpPr>
            <a:spLocks noGrp="1"/>
          </p:cNvSpPr>
          <p:nvPr>
            <p:ph idx="1"/>
          </p:nvPr>
        </p:nvSpPr>
        <p:spPr>
          <a:xfrm>
            <a:off x="360880" y="1383312"/>
            <a:ext cx="6856784" cy="4627343"/>
          </a:xfrm>
        </p:spPr>
        <p:txBody>
          <a:bodyPr>
            <a:normAutofit fontScale="92500" lnSpcReduction="10000"/>
          </a:bodyPr>
          <a:lstStyle/>
          <a:p>
            <a:pPr algn="just"/>
            <a:r>
              <a:rPr lang="en-GB" sz="2000" dirty="0">
                <a:cs typeface="Times New Roman" panose="02020603050405020304" pitchFamily="18" charset="0"/>
              </a:rPr>
              <a:t>Neonatal seizures induce significant changes in cerebral metabolism.</a:t>
            </a:r>
          </a:p>
          <a:p>
            <a:pPr algn="just"/>
            <a:endParaRPr lang="en-GB" sz="800" dirty="0">
              <a:cs typeface="Times New Roman" panose="02020603050405020304" pitchFamily="18" charset="0"/>
            </a:endParaRPr>
          </a:p>
          <a:p>
            <a:pPr algn="just"/>
            <a:r>
              <a:rPr lang="en-GB" sz="2000" dirty="0">
                <a:cs typeface="Times New Roman" panose="02020603050405020304" pitchFamily="18" charset="0"/>
              </a:rPr>
              <a:t>The C</a:t>
            </a:r>
            <a:r>
              <a:rPr lang="en-GB" sz="2000" baseline="-25000" dirty="0">
                <a:cs typeface="Times New Roman" panose="02020603050405020304" pitchFamily="18" charset="0"/>
              </a:rPr>
              <a:t>Ref</a:t>
            </a:r>
            <a:r>
              <a:rPr lang="en-GB" sz="2000" dirty="0">
                <a:cs typeface="Times New Roman" panose="02020603050405020304" pitchFamily="18" charset="0"/>
              </a:rPr>
              <a:t> method shows better the relationship of individual metabolites to the presence of seizures. </a:t>
            </a:r>
          </a:p>
          <a:p>
            <a:pPr algn="just"/>
            <a:r>
              <a:rPr lang="en-GB" sz="800" dirty="0">
                <a:cs typeface="Times New Roman" panose="02020603050405020304" pitchFamily="18" charset="0"/>
              </a:rPr>
              <a:t> </a:t>
            </a:r>
          </a:p>
          <a:p>
            <a:pPr algn="just"/>
            <a:r>
              <a:rPr lang="en-GB" sz="2000" dirty="0">
                <a:cs typeface="Times New Roman" panose="02020603050405020304" pitchFamily="18" charset="0"/>
              </a:rPr>
              <a:t>Our study supports previous finding*</a:t>
            </a:r>
            <a:r>
              <a:rPr lang="en-GB" sz="2000" baseline="30000" dirty="0">
                <a:cs typeface="Times New Roman" panose="02020603050405020304" pitchFamily="18" charset="0"/>
              </a:rPr>
              <a:t> </a:t>
            </a:r>
            <a:r>
              <a:rPr lang="en-GB" sz="2000" dirty="0">
                <a:cs typeface="Times New Roman" panose="02020603050405020304" pitchFamily="18" charset="0"/>
              </a:rPr>
              <a:t>of </a:t>
            </a:r>
            <a:r>
              <a:rPr lang="en-GB" sz="2000" b="1" dirty="0">
                <a:cs typeface="Times New Roman" panose="02020603050405020304" pitchFamily="18" charset="0"/>
              </a:rPr>
              <a:t>↑</a:t>
            </a:r>
            <a:r>
              <a:rPr lang="en-GB" sz="2000" b="1" dirty="0" err="1">
                <a:cs typeface="Times New Roman" panose="02020603050405020304" pitchFamily="18" charset="0"/>
              </a:rPr>
              <a:t>Lac+Thr</a:t>
            </a:r>
            <a:r>
              <a:rPr lang="en-GB" sz="2000" b="1" dirty="0">
                <a:cs typeface="Times New Roman" panose="02020603050405020304" pitchFamily="18" charset="0"/>
              </a:rPr>
              <a:t>/Cho </a:t>
            </a:r>
            <a:r>
              <a:rPr lang="en-GB" sz="2000" dirty="0">
                <a:cs typeface="Times New Roman" panose="02020603050405020304" pitchFamily="18" charset="0"/>
              </a:rPr>
              <a:t>in neonates with seizures and identify changes in individual metabolites. </a:t>
            </a:r>
          </a:p>
          <a:p>
            <a:pPr algn="just"/>
            <a:endParaRPr lang="en-GB" sz="800" dirty="0">
              <a:cs typeface="Times New Roman" panose="02020603050405020304" pitchFamily="18" charset="0"/>
            </a:endParaRPr>
          </a:p>
          <a:p>
            <a:pPr algn="just"/>
            <a:r>
              <a:rPr lang="en-GB" sz="2000" dirty="0">
                <a:cs typeface="Times New Roman" panose="02020603050405020304" pitchFamily="18" charset="0"/>
              </a:rPr>
              <a:t>Changes in ratios are driven both by </a:t>
            </a:r>
            <a:r>
              <a:rPr lang="en-GB" sz="2000" b="1" dirty="0">
                <a:cs typeface="Times New Roman" panose="02020603050405020304" pitchFamily="18" charset="0"/>
              </a:rPr>
              <a:t>↑(</a:t>
            </a:r>
            <a:r>
              <a:rPr lang="en-GB" sz="2000" b="1" dirty="0" err="1">
                <a:cs typeface="Times New Roman" panose="02020603050405020304" pitchFamily="18" charset="0"/>
              </a:rPr>
              <a:t>Lac+Thr</a:t>
            </a:r>
            <a:r>
              <a:rPr lang="en-GB" sz="2000" b="1" dirty="0">
                <a:cs typeface="Times New Roman" panose="02020603050405020304" pitchFamily="18" charset="0"/>
              </a:rPr>
              <a:t>) </a:t>
            </a:r>
            <a:r>
              <a:rPr lang="en-GB" sz="2000" dirty="0">
                <a:cs typeface="Times New Roman" panose="02020603050405020304" pitchFamily="18" charset="0"/>
              </a:rPr>
              <a:t>(increased anaerobic state) and </a:t>
            </a:r>
            <a:r>
              <a:rPr lang="en-GB" sz="2000" b="1" dirty="0">
                <a:cs typeface="Times New Roman" panose="02020603050405020304" pitchFamily="18" charset="0"/>
              </a:rPr>
              <a:t>↓</a:t>
            </a:r>
            <a:r>
              <a:rPr lang="en-GB" sz="2000" b="1" dirty="0" err="1">
                <a:cs typeface="Times New Roman" panose="02020603050405020304" pitchFamily="18" charset="0"/>
              </a:rPr>
              <a:t>tCho</a:t>
            </a:r>
            <a:r>
              <a:rPr lang="en-GB" sz="2000" b="1" dirty="0">
                <a:cs typeface="Times New Roman" panose="02020603050405020304" pitchFamily="18" charset="0"/>
              </a:rPr>
              <a:t> </a:t>
            </a:r>
            <a:r>
              <a:rPr lang="en-GB" sz="2000" dirty="0">
                <a:cs typeface="Times New Roman" panose="02020603050405020304" pitchFamily="18" charset="0"/>
              </a:rPr>
              <a:t>in neonates with seizures (deranged phospholipid metabolism).  </a:t>
            </a:r>
          </a:p>
          <a:p>
            <a:pPr algn="just"/>
            <a:endParaRPr lang="en-GB" sz="900" dirty="0">
              <a:cs typeface="Times New Roman" panose="02020603050405020304" pitchFamily="18" charset="0"/>
            </a:endParaRPr>
          </a:p>
          <a:p>
            <a:pPr algn="just"/>
            <a:r>
              <a:rPr lang="en-GB" sz="2000" b="1" dirty="0">
                <a:cs typeface="Times New Roman" panose="02020603050405020304" pitchFamily="18" charset="0"/>
              </a:rPr>
              <a:t>↓</a:t>
            </a:r>
            <a:r>
              <a:rPr lang="en-GB" sz="2000" b="1" dirty="0" err="1">
                <a:cs typeface="Times New Roman" panose="02020603050405020304" pitchFamily="18" charset="0"/>
              </a:rPr>
              <a:t>tNaa</a:t>
            </a:r>
            <a:r>
              <a:rPr lang="en-GB" sz="2000" dirty="0">
                <a:cs typeface="Times New Roman" panose="02020603050405020304" pitchFamily="18" charset="0"/>
              </a:rPr>
              <a:t> in neonates with seizures likely indicates further neuronal injury and may explain seizure induced neurological deficits.  </a:t>
            </a:r>
          </a:p>
          <a:p>
            <a:endParaRPr lang="en-GB" dirty="0"/>
          </a:p>
        </p:txBody>
      </p:sp>
      <p:sp>
        <p:nvSpPr>
          <p:cNvPr id="7" name="Title 1">
            <a:extLst>
              <a:ext uri="{FF2B5EF4-FFF2-40B4-BE49-F238E27FC236}">
                <a16:creationId xmlns:a16="http://schemas.microsoft.com/office/drawing/2014/main" id="{FB25B258-0245-E84C-A7BB-A088013815B0}"/>
              </a:ext>
            </a:extLst>
          </p:cNvPr>
          <p:cNvSpPr txBox="1">
            <a:spLocks/>
          </p:cNvSpPr>
          <p:nvPr/>
        </p:nvSpPr>
        <p:spPr>
          <a:xfrm>
            <a:off x="305362" y="367055"/>
            <a:ext cx="9898294" cy="101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rgbClr val="16AABA"/>
                </a:solidFill>
                <a:latin typeface="+mn-lt"/>
                <a:cs typeface="Times New Roman" panose="02020603050405020304" pitchFamily="18" charset="0"/>
              </a:rPr>
              <a:t>Conclusions</a:t>
            </a:r>
          </a:p>
        </p:txBody>
      </p:sp>
      <p:pic>
        <p:nvPicPr>
          <p:cNvPr id="8" name="Picture 7">
            <a:extLst>
              <a:ext uri="{FF2B5EF4-FFF2-40B4-BE49-F238E27FC236}">
                <a16:creationId xmlns:a16="http://schemas.microsoft.com/office/drawing/2014/main" id="{2C9A981A-A578-F74A-A318-758FF6B70CF3}"/>
              </a:ext>
            </a:extLst>
          </p:cNvPr>
          <p:cNvPicPr>
            <a:picLocks noChangeAspect="1"/>
          </p:cNvPicPr>
          <p:nvPr/>
        </p:nvPicPr>
        <p:blipFill>
          <a:blip r:embed="rId3"/>
          <a:stretch>
            <a:fillRect/>
          </a:stretch>
        </p:blipFill>
        <p:spPr>
          <a:xfrm>
            <a:off x="0" y="-11925"/>
            <a:ext cx="12215434" cy="496800"/>
          </a:xfrm>
          <a:prstGeom prst="rect">
            <a:avLst/>
          </a:prstGeom>
        </p:spPr>
      </p:pic>
      <p:pic>
        <p:nvPicPr>
          <p:cNvPr id="9" name="Picture 8">
            <a:extLst>
              <a:ext uri="{FF2B5EF4-FFF2-40B4-BE49-F238E27FC236}">
                <a16:creationId xmlns:a16="http://schemas.microsoft.com/office/drawing/2014/main" id="{1CB3575B-C649-234A-993C-985ED377E280}"/>
              </a:ext>
            </a:extLst>
          </p:cNvPr>
          <p:cNvPicPr>
            <a:picLocks noChangeAspect="1"/>
          </p:cNvPicPr>
          <p:nvPr/>
        </p:nvPicPr>
        <p:blipFill>
          <a:blip r:embed="rId4"/>
          <a:stretch>
            <a:fillRect/>
          </a:stretch>
        </p:blipFill>
        <p:spPr>
          <a:xfrm>
            <a:off x="10723040" y="584598"/>
            <a:ext cx="1395084" cy="296826"/>
          </a:xfrm>
          <a:prstGeom prst="rect">
            <a:avLst/>
          </a:prstGeom>
          <a:ln w="28575">
            <a:noFill/>
          </a:ln>
        </p:spPr>
      </p:pic>
      <p:sp>
        <p:nvSpPr>
          <p:cNvPr id="13" name="Title 1">
            <a:extLst>
              <a:ext uri="{FF2B5EF4-FFF2-40B4-BE49-F238E27FC236}">
                <a16:creationId xmlns:a16="http://schemas.microsoft.com/office/drawing/2014/main" id="{2F201D2E-2F0D-DD4A-8E6B-9BD57CF0CF90}"/>
              </a:ext>
            </a:extLst>
          </p:cNvPr>
          <p:cNvSpPr txBox="1">
            <a:spLocks/>
          </p:cNvSpPr>
          <p:nvPr/>
        </p:nvSpPr>
        <p:spPr>
          <a:xfrm>
            <a:off x="413659" y="6206819"/>
            <a:ext cx="3280517" cy="4561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400" dirty="0">
                <a:solidFill>
                  <a:srgbClr val="16AABA"/>
                </a:solidFill>
                <a:latin typeface="+mn-lt"/>
                <a:cs typeface="Times New Roman" panose="02020603050405020304" pitchFamily="18" charset="0"/>
              </a:rPr>
              <a:t>Reference: </a:t>
            </a:r>
            <a:r>
              <a:rPr lang="en-GB" sz="1400" dirty="0">
                <a:latin typeface="+mn-lt"/>
                <a:cs typeface="Times New Roman" panose="02020603050405020304" pitchFamily="18" charset="0"/>
              </a:rPr>
              <a:t>* Miller et al. Neurology. 2002</a:t>
            </a:r>
            <a:endParaRPr lang="en-GB" sz="1400" dirty="0">
              <a:solidFill>
                <a:srgbClr val="16AABA"/>
              </a:solidFill>
              <a:latin typeface="+mn-lt"/>
              <a:cs typeface="Times New Roman" panose="02020603050405020304" pitchFamily="18" charset="0"/>
            </a:endParaRPr>
          </a:p>
        </p:txBody>
      </p:sp>
      <p:sp>
        <p:nvSpPr>
          <p:cNvPr id="10" name="TextBox 9">
            <a:extLst>
              <a:ext uri="{FF2B5EF4-FFF2-40B4-BE49-F238E27FC236}">
                <a16:creationId xmlns:a16="http://schemas.microsoft.com/office/drawing/2014/main" id="{D732219F-5A8B-5642-967C-4F7122E16123}"/>
              </a:ext>
            </a:extLst>
          </p:cNvPr>
          <p:cNvSpPr txBox="1"/>
          <p:nvPr/>
        </p:nvSpPr>
        <p:spPr>
          <a:xfrm>
            <a:off x="7680960" y="1130039"/>
            <a:ext cx="4376928" cy="1384995"/>
          </a:xfrm>
          <a:prstGeom prst="rect">
            <a:avLst/>
          </a:prstGeom>
          <a:noFill/>
        </p:spPr>
        <p:txBody>
          <a:bodyPr wrap="square">
            <a:spAutoFit/>
          </a:bodyPr>
          <a:lstStyle/>
          <a:p>
            <a:pPr algn="ctr"/>
            <a:r>
              <a:rPr lang="en-GB" sz="2800" dirty="0">
                <a:solidFill>
                  <a:srgbClr val="179FAD"/>
                </a:solidFill>
                <a:cs typeface="Times New Roman" panose="02020603050405020304" pitchFamily="18" charset="0"/>
              </a:rPr>
              <a:t>Acknowledgements</a:t>
            </a:r>
          </a:p>
          <a:p>
            <a:pPr algn="ctr"/>
            <a:endParaRPr lang="en-GB" sz="2800" dirty="0">
              <a:solidFill>
                <a:srgbClr val="179FAD"/>
              </a:solidFill>
              <a:effectLst/>
              <a:ea typeface="Calibri" panose="020F0502020204030204" pitchFamily="34" charset="0"/>
              <a:cs typeface="Times New Roman" panose="02020603050405020304" pitchFamily="18" charset="0"/>
            </a:endParaRPr>
          </a:p>
          <a:p>
            <a:pPr algn="ctr"/>
            <a:endParaRPr lang="en-GB" sz="2800" dirty="0">
              <a:solidFill>
                <a:srgbClr val="179FAD"/>
              </a:solidFill>
              <a:effectLst/>
              <a:ea typeface="Calibri" panose="020F0502020204030204" pitchFamily="34" charset="0"/>
              <a:cs typeface="Times New Roman" panose="02020603050405020304" pitchFamily="18" charset="0"/>
            </a:endParaRPr>
          </a:p>
        </p:txBody>
      </p:sp>
      <p:pic>
        <p:nvPicPr>
          <p:cNvPr id="1026" name="Picture 2" descr="Image result for wellcome trust logo">
            <a:extLst>
              <a:ext uri="{FF2B5EF4-FFF2-40B4-BE49-F238E27FC236}">
                <a16:creationId xmlns:a16="http://schemas.microsoft.com/office/drawing/2014/main" id="{1EB6430F-1B8F-0445-AB80-529498DB72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5610" y="1718818"/>
            <a:ext cx="1689100" cy="1689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 | EGA Institute for Women's Health - UCL – University College London">
            <a:extLst>
              <a:ext uri="{FF2B5EF4-FFF2-40B4-BE49-F238E27FC236}">
                <a16:creationId xmlns:a16="http://schemas.microsoft.com/office/drawing/2014/main" id="{3F9B1FFA-C325-B34C-9A36-E798659936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5312" y="3456178"/>
            <a:ext cx="3056128" cy="14994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CLH - University College London Hospitals NHS Foundation Trust - Home |  Facebook">
            <a:extLst>
              <a:ext uri="{FF2B5EF4-FFF2-40B4-BE49-F238E27FC236}">
                <a16:creationId xmlns:a16="http://schemas.microsoft.com/office/drawing/2014/main" id="{ADCEF6B7-C0EE-A045-9F7A-A248DE50D8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57816" y="1719072"/>
            <a:ext cx="1697736" cy="16977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CL Queen Square Institute of Neurology appoints new Deputy Directors | UCL  Queen Square Institute of Neurology - UCL – University College London">
            <a:extLst>
              <a:ext uri="{FF2B5EF4-FFF2-40B4-BE49-F238E27FC236}">
                <a16:creationId xmlns:a16="http://schemas.microsoft.com/office/drawing/2014/main" id="{5191D553-02E4-6F48-B7F0-58EA3EF2DDB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1294" b="20000"/>
          <a:stretch/>
        </p:blipFill>
        <p:spPr bwMode="auto">
          <a:xfrm>
            <a:off x="8378952" y="5084063"/>
            <a:ext cx="2727960" cy="11245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0A7E3DA-68CE-9E4C-BF7E-073312647196}"/>
              </a:ext>
            </a:extLst>
          </p:cNvPr>
          <p:cNvSpPr txBox="1"/>
          <p:nvPr/>
        </p:nvSpPr>
        <p:spPr>
          <a:xfrm>
            <a:off x="9954932" y="0"/>
            <a:ext cx="2779886" cy="169277"/>
          </a:xfrm>
          <a:prstGeom prst="rect">
            <a:avLst/>
          </a:prstGeom>
          <a:noFill/>
        </p:spPr>
        <p:txBody>
          <a:bodyPr wrap="square" rtlCol="0">
            <a:spAutoFit/>
          </a:bodyPr>
          <a:lstStyle/>
          <a:p>
            <a:pPr algn="ctr"/>
            <a:r>
              <a:rPr lang="pl-PL" sz="500" b="1" dirty="0">
                <a:solidFill>
                  <a:schemeClr val="bg1"/>
                </a:solidFill>
                <a:latin typeface="Times New Roman" panose="02020603050405020304" pitchFamily="18" charset="0"/>
                <a:cs typeface="Times New Roman" panose="02020603050405020304" pitchFamily="18" charset="0"/>
              </a:rPr>
              <a:t>UCL </a:t>
            </a:r>
            <a:r>
              <a:rPr lang="en-GB" sz="500" b="1" dirty="0">
                <a:solidFill>
                  <a:schemeClr val="bg1"/>
                </a:solidFill>
                <a:latin typeface="Times New Roman" panose="02020603050405020304" pitchFamily="18" charset="0"/>
                <a:cs typeface="Times New Roman" panose="02020603050405020304" pitchFamily="18" charset="0"/>
              </a:rPr>
              <a:t>Institute For Women’s Health</a:t>
            </a:r>
          </a:p>
        </p:txBody>
      </p:sp>
    </p:spTree>
    <p:extLst>
      <p:ext uri="{BB962C8B-B14F-4D97-AF65-F5344CB8AC3E}">
        <p14:creationId xmlns:p14="http://schemas.microsoft.com/office/powerpoint/2010/main" val="2681954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4562</TotalTime>
  <Words>1375</Words>
  <Application>Microsoft Macintosh PowerPoint</Application>
  <PresentationFormat>Widescreen</PresentationFormat>
  <Paragraphs>195</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Times New Roman</vt:lpstr>
      <vt:lpstr>Office Theme</vt:lpstr>
      <vt:lpstr>Neonatal Seizures Induce Significant Changes In Cerebral Oxidative Metabolism</vt:lpstr>
      <vt:lpstr>Background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Neonatal seizures induce significant changes in cerebral oxidative metabolism</dc:title>
  <dc:creator>Sierhej, Agnieszka</dc:creator>
  <cp:lastModifiedBy>Alan Bainbridge</cp:lastModifiedBy>
  <cp:revision>17</cp:revision>
  <dcterms:created xsi:type="dcterms:W3CDTF">2022-04-06T12:46:22Z</dcterms:created>
  <dcterms:modified xsi:type="dcterms:W3CDTF">2022-04-11T11:46:23Z</dcterms:modified>
</cp:coreProperties>
</file>