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057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42C8C57-33F9-4259-AC4F-0E3F5BEC9B94}"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2097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748772B-8FA2-401F-A0A1-A59855EDBC3E}"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801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3DD5BDE-5A90-4611-82E9-0FC5746D30C5}"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9374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786BE5-D2A3-4BF0-8B30-D7403E61B3DC}"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97448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786BE5-D2A3-4BF0-8B30-D7403E61B3DC}"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21946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80674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2004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7416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09472EB-AC54-4713-BFC2-BEB621108C63}"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9816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447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4208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987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7402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6ED06B6-C816-4861-964D-15A98395707D}"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8688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0B1A8AB-EA7C-4B1B-9D73-E2551851FABE}"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0099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786BE5-D2A3-4BF0-8B30-D7403E61B3DC}" type="datetimeFigureOut">
              <a:rPr lang="en-US" smtClean="0"/>
              <a:t>11/20/2022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4287803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30309" y="1081825"/>
            <a:ext cx="9800823" cy="1119781"/>
          </a:xfrm>
        </p:spPr>
        <p:txBody>
          <a:bodyPr>
            <a:normAutofit fontScale="90000"/>
          </a:bodyPr>
          <a:lstStyle/>
          <a:p>
            <a:pPr algn="ctr"/>
            <a:r>
              <a:rPr lang="fr-FR" sz="8800" b="1" dirty="0" smtClean="0">
                <a:latin typeface="Cooper Black" panose="0208090404030B020404" pitchFamily="18" charset="0"/>
              </a:rPr>
              <a:t>MongoDB et SQL</a:t>
            </a:r>
            <a:endParaRPr lang="fr-FR" sz="8800" b="1" dirty="0">
              <a:latin typeface="Cooper Black" panose="0208090404030B020404" pitchFamily="18" charset="0"/>
            </a:endParaRPr>
          </a:p>
        </p:txBody>
      </p:sp>
      <p:sp>
        <p:nvSpPr>
          <p:cNvPr id="3" name="Sous-titre 2"/>
          <p:cNvSpPr>
            <a:spLocks noGrp="1"/>
          </p:cNvSpPr>
          <p:nvPr>
            <p:ph type="subTitle" idx="1"/>
          </p:nvPr>
        </p:nvSpPr>
        <p:spPr>
          <a:xfrm>
            <a:off x="1712891" y="3309190"/>
            <a:ext cx="10650314" cy="1868118"/>
          </a:xfrm>
        </p:spPr>
        <p:txBody>
          <a:bodyPr>
            <a:normAutofit/>
          </a:bodyPr>
          <a:lstStyle/>
          <a:p>
            <a:r>
              <a:rPr lang="fr-FR" sz="3600" b="1" dirty="0" smtClean="0">
                <a:latin typeface="Times New Roman" panose="02020603050405020304" pitchFamily="18" charset="0"/>
                <a:cs typeface="Times New Roman" panose="02020603050405020304" pitchFamily="18" charset="0"/>
              </a:rPr>
              <a:t>1°) Présentatio</a:t>
            </a:r>
            <a:r>
              <a:rPr lang="fr-FR" sz="3600" b="1" dirty="0" smtClean="0">
                <a:latin typeface="Times New Roman" panose="02020603050405020304" pitchFamily="18" charset="0"/>
                <a:cs typeface="Times New Roman" panose="02020603050405020304" pitchFamily="18" charset="0"/>
              </a:rPr>
              <a:t>n de MongoDB</a:t>
            </a:r>
            <a:br>
              <a:rPr lang="fr-FR" sz="3600" b="1" dirty="0" smtClean="0">
                <a:latin typeface="Times New Roman" panose="02020603050405020304" pitchFamily="18" charset="0"/>
                <a:cs typeface="Times New Roman" panose="02020603050405020304" pitchFamily="18" charset="0"/>
              </a:rPr>
            </a:br>
            <a:r>
              <a:rPr lang="fr-FR" sz="3600" b="1" dirty="0" smtClean="0">
                <a:latin typeface="Times New Roman" panose="02020603050405020304" pitchFamily="18" charset="0"/>
                <a:cs typeface="Times New Roman" panose="02020603050405020304" pitchFamily="18" charset="0"/>
              </a:rPr>
              <a:t>2°) Présentation de SQL</a:t>
            </a:r>
            <a:br>
              <a:rPr lang="fr-FR" sz="3600" b="1" dirty="0" smtClean="0">
                <a:latin typeface="Times New Roman" panose="02020603050405020304" pitchFamily="18" charset="0"/>
                <a:cs typeface="Times New Roman" panose="02020603050405020304" pitchFamily="18" charset="0"/>
              </a:rPr>
            </a:br>
            <a:r>
              <a:rPr lang="fr-FR" sz="3600" b="1" dirty="0" smtClean="0">
                <a:latin typeface="Times New Roman" panose="02020603050405020304" pitchFamily="18" charset="0"/>
                <a:cs typeface="Times New Roman" panose="02020603050405020304" pitchFamily="18" charset="0"/>
              </a:rPr>
              <a:t>3°) Différence entre MongoDB et SQL</a:t>
            </a:r>
            <a:endParaRPr lang="fr-F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92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7460" y="430927"/>
            <a:ext cx="8911687" cy="1280890"/>
          </a:xfrm>
        </p:spPr>
        <p:txBody>
          <a:bodyPr/>
          <a:lstStyle/>
          <a:p>
            <a:pPr algn="ctr"/>
            <a:r>
              <a:rPr lang="fr-FR" b="1" dirty="0" smtClean="0">
                <a:latin typeface="Times New Roman" panose="02020603050405020304" pitchFamily="18" charset="0"/>
                <a:cs typeface="Times New Roman" panose="02020603050405020304" pitchFamily="18" charset="0"/>
              </a:rPr>
              <a:t>Présentation </a:t>
            </a:r>
            <a:r>
              <a:rPr lang="fr-FR" b="1" dirty="0">
                <a:latin typeface="Times New Roman" panose="02020603050405020304" pitchFamily="18" charset="0"/>
                <a:cs typeface="Times New Roman" panose="02020603050405020304" pitchFamily="18" charset="0"/>
              </a:rPr>
              <a:t>de MongoDB</a:t>
            </a:r>
            <a:endParaRPr lang="fr-FR" dirty="0"/>
          </a:p>
        </p:txBody>
      </p:sp>
      <p:sp>
        <p:nvSpPr>
          <p:cNvPr id="3" name="Espace réservé du contenu 2"/>
          <p:cNvSpPr>
            <a:spLocks noGrp="1"/>
          </p:cNvSpPr>
          <p:nvPr>
            <p:ph idx="1"/>
          </p:nvPr>
        </p:nvSpPr>
        <p:spPr>
          <a:xfrm>
            <a:off x="695459" y="1609860"/>
            <a:ext cx="10959921" cy="4713668"/>
          </a:xfrm>
        </p:spPr>
        <p:txBody>
          <a:bodyPr>
            <a:noAutofit/>
          </a:bodyPr>
          <a:lstStyle/>
          <a:p>
            <a:r>
              <a:rPr lang="fr-FR" sz="2000" b="1" dirty="0"/>
              <a:t>MongoDB</a:t>
            </a:r>
            <a:r>
              <a:rPr lang="fr-FR" sz="2000" dirty="0"/>
              <a:t> est une base de données NoSQL orientée document. Elle se distingue des bases de données relationnelles par sa flexibilité et ses </a:t>
            </a:r>
            <a:r>
              <a:rPr lang="fr-FR" sz="2000" dirty="0" smtClean="0"/>
              <a:t>performances.</a:t>
            </a:r>
            <a:r>
              <a:rPr lang="fr-FR" sz="2000" dirty="0"/>
              <a:t> Elle est utilisée pour le stockage de volumes massifs de données. </a:t>
            </a:r>
            <a:r>
              <a:rPr lang="fr-FR" sz="2000" dirty="0" smtClean="0"/>
              <a:t>MongoDB </a:t>
            </a:r>
            <a:r>
              <a:rPr lang="fr-FR" sz="2000" dirty="0"/>
              <a:t>ne repose pas sur des tableaux et des colonnes. Les données sont stockées sous forme de </a:t>
            </a:r>
            <a:r>
              <a:rPr lang="fr-FR" sz="2000" b="1" dirty="0"/>
              <a:t>collections</a:t>
            </a:r>
            <a:r>
              <a:rPr lang="fr-FR" sz="2000" dirty="0"/>
              <a:t> et de </a:t>
            </a:r>
            <a:r>
              <a:rPr lang="fr-FR" sz="2000" b="1" dirty="0" smtClean="0"/>
              <a:t>documents.</a:t>
            </a:r>
            <a:endParaRPr lang="fr-FR" sz="2000" b="1" dirty="0"/>
          </a:p>
          <a:p>
            <a:r>
              <a:rPr lang="fr-FR" sz="2000" dirty="0"/>
              <a:t>Chaque base de données MongoDB contient des collections, contenant </a:t>
            </a:r>
            <a:r>
              <a:rPr lang="fr-FR" sz="2000" dirty="0" smtClean="0"/>
              <a:t>elles-mêmes </a:t>
            </a:r>
            <a:r>
              <a:rPr lang="fr-FR" sz="2000" dirty="0"/>
              <a:t>des documents. Chaque document est différent et peut comporter un nombre de champs variable. La taille et le contenu de chaque document varient </a:t>
            </a:r>
            <a:r>
              <a:rPr lang="fr-FR" sz="2000" dirty="0" smtClean="0"/>
              <a:t>également.</a:t>
            </a:r>
          </a:p>
          <a:p>
            <a:r>
              <a:rPr lang="fr-FR" sz="2000" dirty="0"/>
              <a:t>Les documents n’ont pas de schéma prédéfini et des champs peuvent être ajoutés à volonté. Le modèle de données disponible au sein de MongoDB permet de représenter des relations hiérarchiques ou autre structure complexe plus facilement</a:t>
            </a:r>
            <a:r>
              <a:rPr lang="fr-FR" sz="2000" dirty="0" smtClean="0"/>
              <a:t>.</a:t>
            </a:r>
          </a:p>
          <a:p>
            <a:r>
              <a:rPr lang="fr-FR" sz="2000" dirty="0"/>
              <a:t>Une autre caractéristique majeure de MongoDB est </a:t>
            </a:r>
            <a:r>
              <a:rPr lang="fr-FR" sz="2000" b="1" dirty="0"/>
              <a:t>l’élasticité de ses environnements</a:t>
            </a:r>
            <a:r>
              <a:rPr lang="fr-FR" sz="2000" dirty="0"/>
              <a:t>. </a:t>
            </a:r>
            <a:endParaRPr lang="fr-FR" sz="2000" dirty="0"/>
          </a:p>
        </p:txBody>
      </p:sp>
    </p:spTree>
    <p:extLst>
      <p:ext uri="{BB962C8B-B14F-4D97-AF65-F5344CB8AC3E}">
        <p14:creationId xmlns:p14="http://schemas.microsoft.com/office/powerpoint/2010/main" val="420170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791" y="572595"/>
            <a:ext cx="8911687" cy="1280890"/>
          </a:xfrm>
        </p:spPr>
        <p:txBody>
          <a:bodyPr/>
          <a:lstStyle/>
          <a:p>
            <a:pPr algn="ctr"/>
            <a:r>
              <a:rPr lang="fr-FR" b="1" dirty="0">
                <a:latin typeface="Times New Roman" panose="02020603050405020304" pitchFamily="18" charset="0"/>
                <a:cs typeface="Times New Roman" panose="02020603050405020304" pitchFamily="18" charset="0"/>
              </a:rPr>
              <a:t>Présentation de SQL</a:t>
            </a:r>
            <a:endParaRPr lang="fr-FR" dirty="0"/>
          </a:p>
        </p:txBody>
      </p:sp>
      <p:sp>
        <p:nvSpPr>
          <p:cNvPr id="3" name="Espace réservé du contenu 2"/>
          <p:cNvSpPr>
            <a:spLocks noGrp="1"/>
          </p:cNvSpPr>
          <p:nvPr>
            <p:ph idx="1"/>
          </p:nvPr>
        </p:nvSpPr>
        <p:spPr>
          <a:xfrm>
            <a:off x="734095" y="2185116"/>
            <a:ext cx="10908405" cy="4099774"/>
          </a:xfrm>
        </p:spPr>
        <p:txBody>
          <a:bodyPr/>
          <a:lstStyle/>
          <a:p>
            <a:r>
              <a:rPr lang="fr-FR" dirty="0"/>
              <a:t>Le </a:t>
            </a:r>
            <a:r>
              <a:rPr lang="fr-FR" b="1" dirty="0" smtClean="0"/>
              <a:t>SQL</a:t>
            </a:r>
            <a:r>
              <a:rPr lang="fr-FR" dirty="0" smtClean="0"/>
              <a:t>, </a:t>
            </a:r>
            <a:r>
              <a:rPr lang="fr-FR" dirty="0"/>
              <a:t>ou </a:t>
            </a:r>
            <a:r>
              <a:rPr lang="fr-FR" b="1" i="1" dirty="0"/>
              <a:t>Structured Query Language</a:t>
            </a:r>
            <a:r>
              <a:rPr lang="fr-FR" i="1" dirty="0"/>
              <a:t>,</a:t>
            </a:r>
            <a:r>
              <a:rPr lang="fr-FR" dirty="0"/>
              <a:t> est un langage de programmation qui est aujourd’hui un des outils les plus utilisés par les Data Analysts</a:t>
            </a:r>
            <a:r>
              <a:rPr lang="fr-FR" b="1" dirty="0"/>
              <a:t>. </a:t>
            </a:r>
            <a:r>
              <a:rPr lang="fr-FR" dirty="0"/>
              <a:t>Ce langage représente aussi l’outil de communication majeur avec les systèmes de bases de données relationnelles (SGBDR</a:t>
            </a:r>
            <a:r>
              <a:rPr lang="fr-FR" dirty="0" smtClean="0"/>
              <a:t>).</a:t>
            </a:r>
          </a:p>
          <a:p>
            <a:r>
              <a:rPr lang="fr-FR" dirty="0"/>
              <a:t>Ces bases de données relationnelles se composent de 3 parties :</a:t>
            </a:r>
          </a:p>
          <a:p>
            <a:pPr lvl="1">
              <a:buFont typeface="Wingdings" panose="05000000000000000000" pitchFamily="2" charset="2"/>
              <a:buChar char="§"/>
            </a:pPr>
            <a:r>
              <a:rPr lang="fr-FR" b="1" dirty="0"/>
              <a:t>Les Tables </a:t>
            </a:r>
            <a:r>
              <a:rPr lang="fr-FR" dirty="0"/>
              <a:t>: Un tableau de colonnes et de lignes. L’ensemble des tables composent la base de données (BDD).</a:t>
            </a:r>
          </a:p>
          <a:p>
            <a:pPr lvl="1">
              <a:buFont typeface="Wingdings" panose="05000000000000000000" pitchFamily="2" charset="2"/>
              <a:buChar char="§"/>
            </a:pPr>
            <a:r>
              <a:rPr lang="fr-FR" b="1" dirty="0"/>
              <a:t>Les Colonnes </a:t>
            </a:r>
            <a:r>
              <a:rPr lang="fr-FR" dirty="0"/>
              <a:t>définissent les différentes catégories qui composent les informations d’une donnée.</a:t>
            </a:r>
          </a:p>
          <a:p>
            <a:pPr lvl="1">
              <a:buFont typeface="Wingdings" panose="05000000000000000000" pitchFamily="2" charset="2"/>
              <a:buChar char="§"/>
            </a:pPr>
            <a:r>
              <a:rPr lang="fr-FR" b="1" dirty="0" smtClean="0"/>
              <a:t>La clé primaire</a:t>
            </a:r>
            <a:r>
              <a:rPr lang="fr-FR" b="1" dirty="0"/>
              <a:t> et la clé étrangère </a:t>
            </a:r>
            <a:r>
              <a:rPr lang="fr-FR" dirty="0"/>
              <a:t>permettent de mettre en relation différentes tables</a:t>
            </a:r>
          </a:p>
          <a:p>
            <a:r>
              <a:rPr lang="fr-FR" dirty="0"/>
              <a:t>Les bases de données relationnelles sont très utiles pour les entreprises qui manipulent des données </a:t>
            </a:r>
            <a:r>
              <a:rPr lang="fr-FR" b="1" dirty="0"/>
              <a:t>structurées</a:t>
            </a:r>
            <a:r>
              <a:rPr lang="fr-FR" dirty="0"/>
              <a:t> ou fortement </a:t>
            </a:r>
            <a:r>
              <a:rPr lang="fr-FR" b="1" dirty="0"/>
              <a:t>codifiées.</a:t>
            </a:r>
            <a:endParaRPr lang="fr-FR" dirty="0"/>
          </a:p>
        </p:txBody>
      </p:sp>
    </p:spTree>
    <p:extLst>
      <p:ext uri="{BB962C8B-B14F-4D97-AF65-F5344CB8AC3E}">
        <p14:creationId xmlns:p14="http://schemas.microsoft.com/office/powerpoint/2010/main" val="170824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9280" y="392290"/>
            <a:ext cx="8911687" cy="1280890"/>
          </a:xfrm>
        </p:spPr>
        <p:txBody>
          <a:bodyPr/>
          <a:lstStyle/>
          <a:p>
            <a:pPr algn="ctr"/>
            <a:r>
              <a:rPr lang="fr-FR" b="1" dirty="0">
                <a:latin typeface="Times New Roman" panose="02020603050405020304" pitchFamily="18" charset="0"/>
                <a:cs typeface="Times New Roman" panose="02020603050405020304" pitchFamily="18" charset="0"/>
              </a:rPr>
              <a:t>Différence entre MongoDB et </a:t>
            </a:r>
            <a:r>
              <a:rPr lang="fr-FR" b="1" dirty="0" smtClean="0">
                <a:latin typeface="Times New Roman" panose="02020603050405020304" pitchFamily="18" charset="0"/>
                <a:cs typeface="Times New Roman" panose="02020603050405020304" pitchFamily="18" charset="0"/>
              </a:rPr>
              <a:t>SQL</a:t>
            </a:r>
            <a:endParaRPr lang="fr-FR" dirty="0"/>
          </a:p>
        </p:txBody>
      </p:sp>
      <p:sp>
        <p:nvSpPr>
          <p:cNvPr id="3" name="Espace réservé du contenu 2"/>
          <p:cNvSpPr>
            <a:spLocks noGrp="1"/>
          </p:cNvSpPr>
          <p:nvPr>
            <p:ph idx="1"/>
          </p:nvPr>
        </p:nvSpPr>
        <p:spPr>
          <a:xfrm>
            <a:off x="1017989" y="1803042"/>
            <a:ext cx="10740421" cy="4610637"/>
          </a:xfrm>
        </p:spPr>
        <p:txBody>
          <a:bodyPr>
            <a:noAutofit/>
          </a:bodyPr>
          <a:lstStyle/>
          <a:p>
            <a:pPr lvl="0"/>
            <a:r>
              <a:rPr lang="fr-FR" sz="2000" dirty="0"/>
              <a:t>Dans MongoDB, les données sont représentées comme une collection de documents JSON tandis que dans MySQL, les données sont dans des tables et des lignes</a:t>
            </a:r>
            <a:r>
              <a:rPr lang="fr-FR" sz="2000" dirty="0" smtClean="0"/>
              <a:t>.</a:t>
            </a:r>
          </a:p>
          <a:p>
            <a:pPr marL="0" lvl="0" indent="0">
              <a:buNone/>
            </a:pPr>
            <a:endParaRPr lang="fr-FR" sz="2000" dirty="0" smtClean="0"/>
          </a:p>
          <a:p>
            <a:pPr lvl="0"/>
            <a:r>
              <a:rPr lang="fr-FR" sz="2000" dirty="0"/>
              <a:t>Quand il s'agit d'interroger, nous devons mettre une chaîne dans le langage de requête que le système DB analyse. Le langage de requête est appelé langage de requête structuré. D'un autre côté, l'interrogation de MongoDB est orientée objet, ce qui signifie que vous transmettez à MongoDB un document expliquant ce que vous interrogez et qu'il n'y a pas d'analyse.</a:t>
            </a:r>
          </a:p>
          <a:p>
            <a:pPr lvl="0"/>
            <a:r>
              <a:rPr lang="fr-FR" sz="2000" dirty="0"/>
              <a:t>Un grand avantage de SQL est l'instruction Join qui permet d'interroger plusieurs tables. MongoDB, d'autre part, ne prend pas en charge JOINS mais prend en charge à la place des types de données multidimensionnels tels que des documents et des tableaux.</a:t>
            </a:r>
          </a:p>
          <a:p>
            <a:endParaRPr lang="fr-FR" sz="2000" dirty="0"/>
          </a:p>
        </p:txBody>
      </p:sp>
    </p:spTree>
    <p:extLst>
      <p:ext uri="{BB962C8B-B14F-4D97-AF65-F5344CB8AC3E}">
        <p14:creationId xmlns:p14="http://schemas.microsoft.com/office/powerpoint/2010/main" val="210605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62130" y="369193"/>
            <a:ext cx="10650827" cy="6263427"/>
          </a:xfrm>
        </p:spPr>
        <p:txBody>
          <a:bodyPr>
            <a:noAutofit/>
          </a:bodyPr>
          <a:lstStyle/>
          <a:p>
            <a:r>
              <a:rPr lang="fr-FR" sz="2000" dirty="0"/>
              <a:t>En SQL, nous pouvons avoir un document à l'intérieur d'un autre. Dans MongoDB, nous avons un tableau de commentaires et une collection de messages dans un </a:t>
            </a:r>
            <a:r>
              <a:rPr lang="fr-FR" sz="2000" dirty="0" smtClean="0"/>
              <a:t>message</a:t>
            </a:r>
          </a:p>
          <a:p>
            <a:endParaRPr lang="fr-FR" sz="2000" dirty="0"/>
          </a:p>
          <a:p>
            <a:r>
              <a:rPr lang="fr-FR" sz="2000" dirty="0"/>
              <a:t>Dans MongoDB, nous n'avons pas besoin de définir le schéma. Nous pouvons simplement déposer les documents. Dans le cas de SQL, nous devons définir les tables et les colonnes avant le </a:t>
            </a:r>
            <a:r>
              <a:rPr lang="fr-FR" sz="2000" dirty="0" smtClean="0"/>
              <a:t>stockage</a:t>
            </a:r>
          </a:p>
          <a:p>
            <a:endParaRPr lang="fr-FR" sz="2000" dirty="0"/>
          </a:p>
          <a:p>
            <a:r>
              <a:rPr lang="fr-FR" sz="2000" dirty="0"/>
              <a:t>MongoDB peut accepter de grandes quantités de données non structurées beaucoup plus rapidement que MySQL grâce à la réplication primaire-secondaire</a:t>
            </a:r>
            <a:r>
              <a:rPr lang="fr-FR" sz="2000" dirty="0" smtClean="0"/>
              <a:t>.</a:t>
            </a:r>
          </a:p>
          <a:p>
            <a:pPr marL="0" indent="0">
              <a:buNone/>
            </a:pPr>
            <a:endParaRPr lang="fr-FR" sz="2000" dirty="0" smtClean="0"/>
          </a:p>
          <a:p>
            <a:r>
              <a:rPr lang="fr-FR" sz="2000" dirty="0"/>
              <a:t>SQL prend en charge les transactions atomiques. Vous pouvez avoir plusieurs opérations dans une transaction et vous pouvez annuler comme si vous n'aviez qu'une seule opération. Il n'y a pas de prise en charge des transactions dans MongoDB et l'opération unique est atomique</a:t>
            </a:r>
            <a:endParaRPr lang="fr-FR" sz="2000" dirty="0"/>
          </a:p>
        </p:txBody>
      </p:sp>
    </p:spTree>
    <p:extLst>
      <p:ext uri="{BB962C8B-B14F-4D97-AF65-F5344CB8AC3E}">
        <p14:creationId xmlns:p14="http://schemas.microsoft.com/office/powerpoint/2010/main" val="222522489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433</Words>
  <Application>Microsoft Office PowerPoint</Application>
  <PresentationFormat>Grand écran</PresentationFormat>
  <Paragraphs>26</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Century Gothic</vt:lpstr>
      <vt:lpstr>Cooper Black</vt:lpstr>
      <vt:lpstr>Times New Roman</vt:lpstr>
      <vt:lpstr>Wingdings</vt:lpstr>
      <vt:lpstr>Wingdings 3</vt:lpstr>
      <vt:lpstr>Brin</vt:lpstr>
      <vt:lpstr>MongoDB et SQL</vt:lpstr>
      <vt:lpstr>Présentation de MongoDB</vt:lpstr>
      <vt:lpstr>Présentation de SQL</vt:lpstr>
      <vt:lpstr>Différence entre MongoDB et SQL</vt:lpstr>
      <vt:lpstr>Présentation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Ibn Amadou Diallo</dc:creator>
  <cp:lastModifiedBy>Ibn Amadou Diallo</cp:lastModifiedBy>
  <cp:revision>11</cp:revision>
  <dcterms:created xsi:type="dcterms:W3CDTF">2022-11-16T23:28:27Z</dcterms:created>
  <dcterms:modified xsi:type="dcterms:W3CDTF">2022-11-20T21:29:12Z</dcterms:modified>
</cp:coreProperties>
</file>