
<file path=[Content_Types].xml><?xml version="1.0" encoding="utf-8"?>
<Types xmlns="http://schemas.openxmlformats.org/package/2006/content-types"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heme/theme3.xml" ContentType="application/vnd.openxmlformats-officedocument.theme+xml"/>
  <Override PartName="/ppt/presProps.xml" ContentType="application/vnd.openxmlformats-officedocument.presentationml.presProps+xml"/>
  <Default Extension="jpeg" ContentType="image/jpeg"/>
  <Override PartName="/ppt/commentAuthors.xml" ContentType="application/vnd.openxmlformats-officedocument.presentationml.commentAuthors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3.xml" ContentType="application/vnd.openxmlformats-officedocument.presentationml.slideLayout+xml"/>
  <Default Extension="png" ContentType="image/png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viewProps.xml" ContentType="application/vnd.openxmlformats-officedocument.presentationml.viewProps+xml"/>
  <Default Extension="bin" ContentType="application/vnd.openxmlformats-officedocument.presentationml.printerSettings"/>
  <Default Extension="rels" ContentType="application/vnd.openxmlformats-package.relationships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howSpecialPlsOnTitleSld="0" saveSubsetFonts="1">
  <p:sldMasterIdLst>
    <p:sldMasterId r:id="rId1"/>
  </p:sldMasterIdLst>
  <p:notesMasterIdLst>
    <p:notesMasterId r:id="rId16"/>
  </p:notesMasterIdLst>
  <p:handoutMasterIdLst>
    <p:handoutMasterId r:id="rId17"/>
  </p:handoutMasterIdLst>
  <p:sldIdLst>
    <p:sldId id="318" r:id="rId2"/>
    <p:sldId id="342" r:id="rId3"/>
    <p:sldId id="305" r:id="rId4"/>
    <p:sldId id="333" r:id="rId5"/>
    <p:sldId id="340" r:id="rId6"/>
    <p:sldId id="332" r:id="rId7"/>
    <p:sldId id="331" r:id="rId8"/>
    <p:sldId id="334" r:id="rId9"/>
    <p:sldId id="335" r:id="rId10"/>
    <p:sldId id="336" r:id="rId11"/>
    <p:sldId id="341" r:id="rId12"/>
    <p:sldId id="337" r:id="rId13"/>
    <p:sldId id="338" r:id="rId14"/>
    <p:sldId id="339" r:id="rId15"/>
  </p:sldIdLst>
  <p:sldSz cx="9906000" cy="6858000" type="A4"/>
  <p:notesSz cx="7099300" cy="10234613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51581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103162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5474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2063252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579065" algn="l" defTabSz="515813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3094878" algn="l" defTabSz="515813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610691" algn="l" defTabSz="515813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4126504" algn="l" defTabSz="515813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mAuthor id="0" name="Rosane Ushirobira" initials="R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prnPr scaleToFitPaper="1"/>
  <p:clrMru>
    <a:srgbClr val="4C4C4C"/>
    <a:srgbClr val="000000"/>
    <a:srgbClr val="CCFFFF"/>
    <a:srgbClr val="99FF99"/>
    <a:srgbClr val="66FF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0909" autoAdjust="0"/>
    <p:restoredTop sz="94686" autoAdjust="0"/>
  </p:normalViewPr>
  <p:slideViewPr>
    <p:cSldViewPr>
      <p:cViewPr>
        <p:scale>
          <a:sx n="110" d="100"/>
          <a:sy n="110" d="100"/>
        </p:scale>
        <p:origin x="-232" y="-88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78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4" Type="http://schemas.openxmlformats.org/officeDocument/2006/relationships/slide" Target="slides/slide13.xml"/><Relationship Id="rId20" Type="http://schemas.openxmlformats.org/officeDocument/2006/relationships/presProps" Target="presProps.xml"/><Relationship Id="rId4" Type="http://schemas.openxmlformats.org/officeDocument/2006/relationships/slide" Target="slides/slide3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7" Type="http://schemas.openxmlformats.org/officeDocument/2006/relationships/slide" Target="slides/slide6.xml"/><Relationship Id="rId11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0" Type="http://schemas.openxmlformats.org/officeDocument/2006/relationships/slide" Target="slides/slide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19" Type="http://schemas.openxmlformats.org/officeDocument/2006/relationships/commentAuthors" Target="commentAuthors.xml"/><Relationship Id="rId2" Type="http://schemas.openxmlformats.org/officeDocument/2006/relationships/slide" Target="slides/slide1.xml"/><Relationship Id="rId9" Type="http://schemas.openxmlformats.org/officeDocument/2006/relationships/slide" Target="slides/slide8.xml"/><Relationship Id="rId3" Type="http://schemas.openxmlformats.org/officeDocument/2006/relationships/slide" Target="slides/slide2.xml"/><Relationship Id="rId18" Type="http://schemas.openxmlformats.org/officeDocument/2006/relationships/printerSettings" Target="printerSettings/printerSettings1.bin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5BC60-D67C-BD4A-B516-E8BC483CABC8}" type="datetimeFigureOut">
              <a:rPr lang="fr-FR" smtClean="0"/>
              <a:pPr/>
              <a:t>5/1/12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7F670-76E9-1C46-B7BC-5E787D52ED66}" type="slidenum">
              <a:rPr lang="fr-FR" smtClean="0"/>
              <a:pPr/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5C8263EF-13A1-8641-BA4C-9E26B211E460}" type="datetimeFigureOut">
              <a:rPr lang="fr-FR"/>
              <a:pPr/>
              <a:t>5/1/12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 lvl="0"/>
            <a:endParaRPr lang="fr-FR" noProof="0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fld id="{DEDB8732-9A2A-4241-BFD9-4B2F734F3842}" type="slidenum">
              <a:rPr lang="fr-FR"/>
              <a:pPr/>
              <a:t>‹Nr.›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15813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1031626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547439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206325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579065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1031626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779463" y="768350"/>
            <a:ext cx="5540375" cy="38369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57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fr-FR" dirty="0" smtClean="0"/>
              <a:t>Mise à jour</a:t>
            </a:r>
            <a:r>
              <a:rPr lang="fr-FR" smtClean="0"/>
              <a:t>: 20/</a:t>
            </a:r>
            <a:r>
              <a:rPr lang="fr-FR" dirty="0" smtClean="0"/>
              <a:t>06/2011</a:t>
            </a:r>
            <a:endParaRPr lang="fr-FR" dirty="0"/>
          </a:p>
        </p:txBody>
      </p:sp>
      <p:sp>
        <p:nvSpPr>
          <p:cNvPr id="512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fld id="{F55CB800-ABC9-9F47-B608-9D1A3ABDD813}" type="slidenum">
              <a:rPr lang="fr-FR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7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6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 userDrawn="1"/>
        </p:nvSpPr>
        <p:spPr>
          <a:xfrm>
            <a:off x="247650" y="2532104"/>
            <a:ext cx="9410700" cy="1253202"/>
          </a:xfrm>
          <a:prstGeom prst="rect">
            <a:avLst/>
          </a:prstGeom>
          <a:noFill/>
        </p:spPr>
        <p:txBody>
          <a:bodyPr wrap="square" lIns="103163" tIns="51581" rIns="103163" bIns="51581" rtlCol="0" anchor="ctr">
            <a:spAutoFit/>
          </a:bodyPr>
          <a:lstStyle/>
          <a:p>
            <a:pPr algn="r">
              <a:spcAft>
                <a:spcPts val="1354"/>
              </a:spcAft>
            </a:pPr>
            <a:r>
              <a:rPr lang="fr-FR" sz="2100" b="1" dirty="0" smtClean="0">
                <a:solidFill>
                  <a:srgbClr val="000000"/>
                </a:solidFill>
                <a:latin typeface="Helvetica Neue"/>
                <a:cs typeface="Helvetica Neue"/>
              </a:rPr>
              <a:t>CENTRE INTERNATIONAL DE MATHÉMATIQUES PURES ET APPLIQUÉES</a:t>
            </a:r>
          </a:p>
          <a:p>
            <a:pPr algn="r">
              <a:spcAft>
                <a:spcPts val="2708"/>
              </a:spcAft>
            </a:pPr>
            <a:r>
              <a:rPr lang="fr-FR" sz="2100" b="1" dirty="0" smtClean="0">
                <a:solidFill>
                  <a:srgbClr val="000000"/>
                </a:solidFill>
                <a:latin typeface="Helvetica Neue"/>
                <a:cs typeface="Helvetica Neue"/>
              </a:rPr>
              <a:t>INTERNATIONAL CENTER FOR PURE AND APPLIED MATHEMATICS</a:t>
            </a:r>
            <a:endParaRPr lang="fr-FR" sz="2100" b="1" dirty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  <p:cxnSp>
        <p:nvCxnSpPr>
          <p:cNvPr id="8" name="Connecteur droit 7"/>
          <p:cNvCxnSpPr/>
          <p:nvPr userDrawn="1"/>
        </p:nvCxnSpPr>
        <p:spPr>
          <a:xfrm>
            <a:off x="2889250" y="781805"/>
            <a:ext cx="7020000" cy="1588"/>
          </a:xfrm>
          <a:prstGeom prst="line">
            <a:avLst/>
          </a:prstGeom>
          <a:ln w="34925" cap="flat" cmpd="sng" algn="ctr">
            <a:solidFill>
              <a:srgbClr val="008000">
                <a:alpha val="5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/>
          <p:cNvSpPr txBox="1"/>
          <p:nvPr userDrawn="1"/>
        </p:nvSpPr>
        <p:spPr>
          <a:xfrm>
            <a:off x="3454100" y="148311"/>
            <a:ext cx="5448300" cy="1268591"/>
          </a:xfrm>
          <a:prstGeom prst="rect">
            <a:avLst/>
          </a:prstGeom>
          <a:noFill/>
        </p:spPr>
        <p:txBody>
          <a:bodyPr wrap="square" lIns="103163" tIns="51581" rIns="103163" bIns="51581" rtlCol="0" anchor="ctr">
            <a:spAutoFit/>
          </a:bodyPr>
          <a:lstStyle/>
          <a:p>
            <a:pPr algn="ctr">
              <a:spcAft>
                <a:spcPts val="1354"/>
              </a:spcAft>
            </a:pPr>
            <a:r>
              <a:rPr lang="fr-FR" sz="3200" b="1" dirty="0" smtClean="0">
                <a:solidFill>
                  <a:srgbClr val="000000"/>
                </a:solidFill>
                <a:latin typeface="Helvetica Neue"/>
                <a:cs typeface="Helvetica Neue"/>
              </a:rPr>
              <a:t>CIMPA</a:t>
            </a:r>
          </a:p>
          <a:p>
            <a:pPr algn="ctr">
              <a:spcAft>
                <a:spcPts val="1354"/>
              </a:spcAft>
            </a:pPr>
            <a:r>
              <a:rPr lang="fr-FR" sz="3200" b="1" dirty="0" smtClean="0">
                <a:solidFill>
                  <a:srgbClr val="000000"/>
                </a:solidFill>
                <a:latin typeface="Helvetica Neue"/>
                <a:cs typeface="Helvetica Neue"/>
              </a:rPr>
              <a:t>ICPAM</a:t>
            </a:r>
            <a:endParaRPr lang="fr-FR" sz="3200" b="1" dirty="0">
              <a:solidFill>
                <a:srgbClr val="000000"/>
              </a:solidFill>
              <a:latin typeface="Helvetica Neue"/>
              <a:cs typeface="Helvetica Neue"/>
            </a:endParaRPr>
          </a:p>
        </p:txBody>
      </p:sp>
      <p:pic>
        <p:nvPicPr>
          <p:cNvPr id="9" name="Image 7" descr="MARMESR_30052.jp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7850" y="6269400"/>
            <a:ext cx="2280508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 8" descr="unesco.jp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442958" y="5909400"/>
            <a:ext cx="678352" cy="72000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2" name="Image 11" descr="logo_unice.gif"/>
          <p:cNvPicPr>
            <a:picLocks noChangeAspect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4670162" y="6269400"/>
            <a:ext cx="928309" cy="360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pic>
        <p:nvPicPr>
          <p:cNvPr id="14" name="Image 13" descr="gobminis_MCI-e-IN.jpg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309369" y="6269400"/>
            <a:ext cx="1422692" cy="360000"/>
          </a:xfrm>
          <a:prstGeom prst="rect">
            <a:avLst/>
          </a:prstGeom>
        </p:spPr>
      </p:pic>
      <p:pic>
        <p:nvPicPr>
          <p:cNvPr id="15" name="Image 14" descr="cnrslogo.png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569257" y="6269400"/>
            <a:ext cx="390000" cy="360000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751" y="304810"/>
            <a:ext cx="1500001" cy="208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r 7"/>
          <p:cNvGrpSpPr/>
          <p:nvPr userDrawn="1"/>
        </p:nvGrpSpPr>
        <p:grpSpPr>
          <a:xfrm>
            <a:off x="247656" y="5943602"/>
            <a:ext cx="7624782" cy="674544"/>
            <a:chOff x="553877" y="5105399"/>
            <a:chExt cx="7038261" cy="674543"/>
          </a:xfrm>
        </p:grpSpPr>
        <p:cxnSp>
          <p:nvCxnSpPr>
            <p:cNvPr id="12" name="Connecteur droit 11"/>
            <p:cNvCxnSpPr/>
            <p:nvPr userDrawn="1"/>
          </p:nvCxnSpPr>
          <p:spPr>
            <a:xfrm>
              <a:off x="581738" y="5404688"/>
              <a:ext cx="7010400" cy="1588"/>
            </a:xfrm>
            <a:prstGeom prst="line">
              <a:avLst/>
            </a:prstGeom>
            <a:ln w="28575" cap="flat" cmpd="sng" algn="ctr">
              <a:solidFill>
                <a:srgbClr val="008000">
                  <a:alpha val="69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 userDrawn="1"/>
          </p:nvSpPr>
          <p:spPr>
            <a:xfrm>
              <a:off x="553877" y="5105399"/>
              <a:ext cx="6799663" cy="674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677"/>
                </a:spcAft>
              </a:pPr>
              <a:r>
                <a:rPr lang="fr-F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rPr>
                <a:t>CENTRE INTERNATIONAL DE MATHÉMATIQUES PURES ET APPLIQUÉES</a:t>
              </a:r>
            </a:p>
            <a:p>
              <a:pPr algn="l">
                <a:spcAft>
                  <a:spcPts val="2708"/>
                </a:spcAft>
              </a:pPr>
              <a:r>
                <a:rPr lang="fr-F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rPr>
                <a:t>INTERNATIONAL CENTER FOR PURE AND APPLIED MATHEMATICS</a:t>
              </a:r>
              <a:endPara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sp>
        <p:nvSpPr>
          <p:cNvPr id="14" name="Titre 13"/>
          <p:cNvSpPr>
            <a:spLocks noGrp="1"/>
          </p:cNvSpPr>
          <p:nvPr userDrawn="1">
            <p:ph type="title"/>
          </p:nvPr>
        </p:nvSpPr>
        <p:spPr>
          <a:xfrm>
            <a:off x="247650" y="228600"/>
            <a:ext cx="9410700" cy="685800"/>
          </a:xfrm>
          <a:prstGeom prst="rect">
            <a:avLst/>
          </a:prstGeom>
        </p:spPr>
        <p:txBody>
          <a:bodyPr lIns="103163" tIns="51581" rIns="103163" bIns="51581"/>
          <a:lstStyle/>
          <a:p>
            <a:r>
              <a:rPr lang="en-US" noProof="0" dirty="0" err="1" smtClean="0"/>
              <a:t>Cliquez</a:t>
            </a:r>
            <a:r>
              <a:rPr lang="en-US" noProof="0" dirty="0" smtClean="0"/>
              <a:t> et </a:t>
            </a:r>
            <a:r>
              <a:rPr lang="en-US" noProof="0" dirty="0" err="1" smtClean="0"/>
              <a:t>modifiez</a:t>
            </a:r>
            <a:r>
              <a:rPr lang="en-US" noProof="0" dirty="0" smtClean="0"/>
              <a:t> le </a:t>
            </a:r>
            <a:r>
              <a:rPr lang="en-US" noProof="0" dirty="0" err="1" smtClean="0"/>
              <a:t>titre</a:t>
            </a:r>
            <a:endParaRPr lang="en-US" noProof="0" dirty="0"/>
          </a:p>
        </p:txBody>
      </p:sp>
      <p:sp>
        <p:nvSpPr>
          <p:cNvPr id="16" name="Espace réservé du contenu 15"/>
          <p:cNvSpPr>
            <a:spLocks noGrp="1"/>
          </p:cNvSpPr>
          <p:nvPr userDrawn="1">
            <p:ph sz="quarter" idx="10" hasCustomPrompt="1"/>
          </p:nvPr>
        </p:nvSpPr>
        <p:spPr>
          <a:xfrm>
            <a:off x="247650" y="1295400"/>
            <a:ext cx="9410700" cy="4495800"/>
          </a:xfrm>
          <a:prstGeom prst="rect">
            <a:avLst/>
          </a:prstGeom>
        </p:spPr>
        <p:txBody>
          <a:bodyPr lIns="103163" tIns="51581" rIns="103163" bIns="51581"/>
          <a:lstStyle>
            <a:lvl1pPr marL="0" indent="0" algn="just">
              <a:buFont typeface="Arial"/>
              <a:buNone/>
              <a:defRPr sz="2500">
                <a:solidFill>
                  <a:srgbClr val="000000"/>
                </a:solidFill>
              </a:defRPr>
            </a:lvl1pPr>
            <a:lvl2pPr algn="just">
              <a:defRPr sz="23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noProof="0" smtClean="0"/>
              <a:t>Cliquez pour modifier les styles du texte du masque (ici un texte super long)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</p:txBody>
      </p:sp>
      <p:cxnSp>
        <p:nvCxnSpPr>
          <p:cNvPr id="23" name="Connecteur droit 11"/>
          <p:cNvCxnSpPr/>
          <p:nvPr userDrawn="1"/>
        </p:nvCxnSpPr>
        <p:spPr>
          <a:xfrm>
            <a:off x="247650" y="914400"/>
            <a:ext cx="9658350" cy="1588"/>
          </a:xfrm>
          <a:prstGeom prst="line">
            <a:avLst/>
          </a:prstGeom>
          <a:ln w="28575" cap="flat" cmpd="sng" algn="ctr">
            <a:solidFill>
              <a:srgbClr val="008000">
                <a:alpha val="69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2650" y="5486400"/>
            <a:ext cx="853439" cy="11879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r 7"/>
          <p:cNvGrpSpPr/>
          <p:nvPr userDrawn="1"/>
        </p:nvGrpSpPr>
        <p:grpSpPr>
          <a:xfrm>
            <a:off x="247656" y="5943602"/>
            <a:ext cx="7624782" cy="674544"/>
            <a:chOff x="553877" y="5105399"/>
            <a:chExt cx="7038261" cy="674543"/>
          </a:xfrm>
        </p:grpSpPr>
        <p:cxnSp>
          <p:nvCxnSpPr>
            <p:cNvPr id="12" name="Connecteur droit 11"/>
            <p:cNvCxnSpPr/>
            <p:nvPr userDrawn="1"/>
          </p:nvCxnSpPr>
          <p:spPr>
            <a:xfrm>
              <a:off x="581738" y="5404688"/>
              <a:ext cx="7010400" cy="1588"/>
            </a:xfrm>
            <a:prstGeom prst="line">
              <a:avLst/>
            </a:prstGeom>
            <a:ln w="28575" cap="flat" cmpd="sng" algn="ctr">
              <a:solidFill>
                <a:srgbClr val="008000">
                  <a:alpha val="69000"/>
                </a:srgb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/>
            <p:cNvSpPr txBox="1"/>
            <p:nvPr userDrawn="1"/>
          </p:nvSpPr>
          <p:spPr>
            <a:xfrm>
              <a:off x="553877" y="5105399"/>
              <a:ext cx="6799663" cy="6745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spcAft>
                  <a:spcPts val="677"/>
                </a:spcAft>
              </a:pPr>
              <a:r>
                <a:rPr lang="fr-F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rPr>
                <a:t>CENTRE INTERNATIONAL DE MATHÉMATIQUES PURES ET APPLIQUÉES</a:t>
              </a:r>
            </a:p>
            <a:p>
              <a:pPr algn="l">
                <a:spcAft>
                  <a:spcPts val="2708"/>
                </a:spcAft>
              </a:pPr>
              <a:r>
                <a:rPr lang="fr-FR" sz="16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Helvetica Neue"/>
                  <a:cs typeface="Helvetica Neue"/>
                </a:rPr>
                <a:t>INTERNATIONAL CENTER FOR PURE AND APPLIED MATHEMATICS</a:t>
              </a:r>
              <a:endPara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/>
                <a:cs typeface="Helvetica Neue"/>
              </a:endParaRPr>
            </a:p>
          </p:txBody>
        </p:sp>
      </p:grpSp>
      <p:pic>
        <p:nvPicPr>
          <p:cNvPr id="15" name="Image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502650" y="5486400"/>
            <a:ext cx="853439" cy="1187998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spcBef>
          <a:spcPct val="0"/>
        </a:spcBef>
        <a:spcAft>
          <a:spcPts val="6092"/>
        </a:spcAft>
        <a:defRPr sz="3400" b="1" kern="1200">
          <a:solidFill>
            <a:schemeClr val="tx1"/>
          </a:solidFill>
          <a:latin typeface="Helvetica Neue"/>
          <a:ea typeface="+mj-ea"/>
          <a:cs typeface="Helvetica Neue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5pPr>
      <a:lvl6pPr marL="515813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6pPr>
      <a:lvl7pPr marL="1031626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7pPr>
      <a:lvl8pPr marL="1547439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8pPr>
      <a:lvl9pPr marL="2063252" algn="ctr" rtl="0" fontAlgn="base">
        <a:spcBef>
          <a:spcPct val="0"/>
        </a:spcBef>
        <a:spcAft>
          <a:spcPct val="0"/>
        </a:spcAft>
        <a:defRPr sz="5000">
          <a:solidFill>
            <a:schemeClr val="tx1"/>
          </a:solidFill>
          <a:latin typeface="Calibri" pitchFamily="34" charset="0"/>
        </a:defRPr>
      </a:lvl9pPr>
    </p:titleStyle>
    <p:bodyStyle>
      <a:lvl1pPr marL="386860" indent="-386860" algn="l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2500" kern="1200">
          <a:solidFill>
            <a:schemeClr val="tx1"/>
          </a:solidFill>
          <a:latin typeface="Helvetica Neue"/>
          <a:ea typeface="+mn-ea"/>
          <a:cs typeface="Helvetica Neue"/>
        </a:defRPr>
      </a:lvl1pPr>
      <a:lvl2pPr marL="838196" indent="-322383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Helvetica Neue"/>
          <a:ea typeface="ＭＳ Ｐゴシック" charset="-128"/>
          <a:cs typeface="Helvetica Neue"/>
        </a:defRPr>
      </a:lvl2pPr>
      <a:lvl3pPr marL="1289533" indent="-25790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300" kern="1200">
          <a:solidFill>
            <a:schemeClr val="tx1"/>
          </a:solidFill>
          <a:latin typeface="Helvetica Neue"/>
          <a:ea typeface="ＭＳ Ｐゴシック" charset="-128"/>
          <a:cs typeface="Helvetica Neue"/>
        </a:defRPr>
      </a:lvl3pPr>
      <a:lvl4pPr marL="1805346" indent="-257907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300" kern="1200">
          <a:solidFill>
            <a:schemeClr val="tx1"/>
          </a:solidFill>
          <a:latin typeface="Helvetica Neue"/>
          <a:ea typeface="ＭＳ Ｐゴシック" charset="-128"/>
          <a:cs typeface="Helvetica Neue"/>
        </a:defRPr>
      </a:lvl4pPr>
      <a:lvl5pPr marL="2321159" indent="-257907" algn="l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2300" kern="1200">
          <a:solidFill>
            <a:schemeClr val="tx1"/>
          </a:solidFill>
          <a:latin typeface="Helvetica Neue"/>
          <a:ea typeface="ＭＳ Ｐゴシック" charset="-128"/>
          <a:cs typeface="Helvetica Neue"/>
        </a:defRPr>
      </a:lvl5pPr>
      <a:lvl6pPr marL="2836972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52785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68598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84411" indent="-257907" algn="l" defTabSz="1031626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15813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31626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47439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63252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79065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94878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10691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26504" algn="l" defTabSz="1031626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://www.cimpa-icpam.org" TargetMode="External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www.math.jussieu.fr/~miw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space réservé du contenu 7"/>
          <p:cNvSpPr txBox="1">
            <a:spLocks/>
          </p:cNvSpPr>
          <p:nvPr/>
        </p:nvSpPr>
        <p:spPr>
          <a:xfrm>
            <a:off x="2682878" y="3657600"/>
            <a:ext cx="4540250" cy="1905000"/>
          </a:xfrm>
          <a:prstGeom prst="rect">
            <a:avLst/>
          </a:prstGeom>
        </p:spPr>
        <p:txBody>
          <a:bodyPr vert="horz" lIns="103163" tIns="51581" rIns="103163" bIns="51581"/>
          <a:lstStyle>
            <a:lvl2pPr>
              <a:defRPr lang="fr-FR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  <a:ea typeface="ＭＳ Ｐゴシック" charset="-128"/>
                <a:cs typeface="Helvetica Neue"/>
              </a:defRPr>
            </a:lvl2pPr>
          </a:lstStyle>
          <a:p>
            <a:pPr marL="386860" indent="-386860" algn="ctr" eaLnBrk="0" hangingPunct="0">
              <a:spcBef>
                <a:spcPct val="20000"/>
              </a:spcBef>
            </a:pPr>
            <a:r>
              <a:rPr lang="fr-FR" b="1" dirty="0" smtClean="0"/>
              <a:t>INDE ET ASIE DE L'OUEST</a:t>
            </a:r>
            <a:endParaRPr lang="fr-FR" sz="1600" dirty="0" smtClean="0">
              <a:latin typeface="Helvetica Neue"/>
              <a:ea typeface="+mn-ea"/>
              <a:cs typeface="Helvetica Neue"/>
            </a:endParaRPr>
          </a:p>
          <a:p>
            <a:pPr marL="386860" indent="-386860" algn="ctr" eaLnBrk="0" hangingPunct="0">
              <a:spcBef>
                <a:spcPct val="20000"/>
              </a:spcBef>
            </a:pPr>
            <a:r>
              <a:rPr lang="fr-FR" sz="1600" dirty="0" smtClean="0">
                <a:latin typeface="Helvetica Neue"/>
                <a:ea typeface="+mn-ea"/>
                <a:cs typeface="Helvetica Neue"/>
              </a:rPr>
              <a:t>Michel  </a:t>
            </a:r>
            <a:r>
              <a:rPr lang="fr-FR" sz="1600" dirty="0" smtClean="0"/>
              <a:t>WALDSCHMIDT</a:t>
            </a:r>
            <a:r>
              <a:rPr lang="fr-FR" sz="1600" dirty="0" smtClean="0">
                <a:latin typeface="Helvetica Neue"/>
                <a:ea typeface="+mn-ea"/>
                <a:cs typeface="Helvetica Neue"/>
              </a:rPr>
              <a:t>,</a:t>
            </a:r>
            <a:r>
              <a:rPr lang="fr-FR" sz="1600" i="1" dirty="0" smtClean="0">
                <a:latin typeface="Helvetica Neue"/>
                <a:ea typeface="Helvetica Neue"/>
                <a:cs typeface="Helvetica Neue"/>
              </a:rPr>
              <a:t>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  <a:ea typeface="+mn-ea"/>
                <a:cs typeface="Helvetica Neue"/>
              </a:rPr>
              <a:t>Université de Paris 6</a:t>
            </a:r>
          </a:p>
          <a:p>
            <a:pPr marL="386860" indent="-386860" algn="ctr" eaLnBrk="0" hangingPunct="0">
              <a:spcBef>
                <a:spcPct val="20000"/>
              </a:spcBef>
            </a:pPr>
            <a:r>
              <a:rPr lang="fr-FR" sz="1400" dirty="0" smtClean="0"/>
              <a:t>Jorge JIMENEZ URROZ, </a:t>
            </a: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  <a:cs typeface="Helvetica Neue"/>
              </a:rPr>
              <a:t>UPC, Barcelona</a:t>
            </a:r>
            <a:r>
              <a:rPr lang="fr-FR" sz="1400" dirty="0" smtClean="0"/>
              <a:t> </a:t>
            </a: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"/>
              <a:ea typeface="+mn-ea"/>
              <a:cs typeface="Helvetica Neue"/>
            </a:endParaRPr>
          </a:p>
          <a:p>
            <a:pPr marL="386860" indent="-386860" algn="ctr" eaLnBrk="0" hangingPunct="0">
              <a:spcBef>
                <a:spcPct val="20000"/>
              </a:spcBef>
            </a:pPr>
            <a:r>
              <a:rPr lang="fr-FR" sz="1400" u="sng" dirty="0" smtClean="0">
                <a:solidFill>
                  <a:schemeClr val="tx1">
                    <a:lumMod val="85000"/>
                    <a:lumOff val="15000"/>
                  </a:schemeClr>
                </a:solidFill>
                <a:hlinkClick r:id="rId3"/>
              </a:rPr>
              <a:t>http://www.math.jussieu.fr/~miw</a:t>
            </a:r>
            <a:r>
              <a:rPr lang="fr-FR" sz="1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Helvetica Neue"/>
                <a:ea typeface="+mn-ea"/>
                <a:cs typeface="Helvetica Neue"/>
              </a:rPr>
              <a:t> </a:t>
            </a:r>
          </a:p>
          <a:p>
            <a:pPr marL="386860" indent="-386860" algn="ctr" eaLnBrk="0" hangingPunct="0">
              <a:spcBef>
                <a:spcPct val="20000"/>
              </a:spcBef>
            </a:pPr>
            <a:r>
              <a:rPr lang="fr-FR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Helvetica Neue"/>
                <a:ea typeface="+mn-ea"/>
                <a:cs typeface="Helvetica Neue"/>
                <a:hlinkClick r:id="rId4"/>
              </a:rPr>
              <a:t>http://www.cimpa-icpam.org</a:t>
            </a: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"/>
              <a:ea typeface="+mn-ea"/>
              <a:cs typeface="Helvetica Neue"/>
            </a:endParaRPr>
          </a:p>
          <a:p>
            <a:pPr marL="386860" indent="-386860" algn="ctr" eaLnBrk="0" hangingPunct="0">
              <a:spcBef>
                <a:spcPct val="20000"/>
              </a:spcBef>
            </a:pPr>
            <a:endParaRPr lang="fr-FR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Helvetica Neue"/>
              <a:ea typeface="+mn-ea"/>
              <a:cs typeface="Helvetica Neue"/>
            </a:endParaRPr>
          </a:p>
          <a:p>
            <a:pPr marL="386860" indent="-386860" algn="ctr" eaLnBrk="0" hangingPunct="0">
              <a:spcBef>
                <a:spcPct val="20000"/>
              </a:spcBef>
            </a:pPr>
            <a:r>
              <a:rPr lang="fr-FR" sz="1600" dirty="0" err="1" smtClean="0">
                <a:latin typeface="Helvetica Neue"/>
                <a:cs typeface="Helvetica Neue"/>
              </a:rPr>
              <a:t>January</a:t>
            </a:r>
            <a:r>
              <a:rPr lang="fr-FR" sz="1600" dirty="0" smtClean="0">
                <a:latin typeface="Helvetica Neue"/>
                <a:cs typeface="Helvetica Neue"/>
              </a:rPr>
              <a:t> 19, 2012</a:t>
            </a:r>
          </a:p>
          <a:p>
            <a:pPr marL="386860" indent="-386860" algn="ctr" eaLnBrk="0" hangingPunct="0">
              <a:spcBef>
                <a:spcPct val="20000"/>
              </a:spcBef>
            </a:pPr>
            <a:endParaRPr lang="fr-FR" sz="1600" dirty="0" smtClean="0">
              <a:latin typeface="Helvetica Neue"/>
              <a:ea typeface="+mn-ea"/>
              <a:cs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47650" y="1219200"/>
            <a:ext cx="9410700" cy="4343400"/>
          </a:xfrm>
        </p:spPr>
        <p:txBody>
          <a:bodyPr/>
          <a:lstStyle/>
          <a:p>
            <a:pPr algn="l"/>
            <a:r>
              <a:rPr lang="fr-FR" sz="2400" dirty="0" smtClean="0"/>
              <a:t>CIMPA </a:t>
            </a:r>
            <a:r>
              <a:rPr lang="fr-FR" sz="2400" dirty="0" err="1" smtClean="0"/>
              <a:t>Research</a:t>
            </a:r>
            <a:r>
              <a:rPr lang="fr-FR" sz="2400" dirty="0" smtClean="0"/>
              <a:t> </a:t>
            </a:r>
            <a:r>
              <a:rPr lang="fr-FR" sz="2400" dirty="0" err="1" smtClean="0"/>
              <a:t>School</a:t>
            </a:r>
            <a:r>
              <a:rPr lang="fr-FR" sz="2400" i="1" dirty="0" smtClean="0"/>
              <a:t>:  </a:t>
            </a:r>
            <a:r>
              <a:rPr lang="fr-FR" sz="2400" i="1" dirty="0" err="1" smtClean="0"/>
              <a:t>Number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Theory</a:t>
            </a:r>
            <a:r>
              <a:rPr lang="fr-FR" sz="2400" i="1" dirty="0" smtClean="0"/>
              <a:t> in </a:t>
            </a:r>
            <a:r>
              <a:rPr lang="fr-FR" sz="2400" i="1" dirty="0" err="1" smtClean="0"/>
              <a:t>cryptography</a:t>
            </a:r>
            <a:r>
              <a:rPr lang="fr-FR" sz="2400" i="1" dirty="0" smtClean="0"/>
              <a:t> and   applications</a:t>
            </a:r>
            <a:r>
              <a:rPr lang="fr-FR" sz="2400" dirty="0" smtClean="0"/>
              <a:t> July19 - 31 , 2010 in </a:t>
            </a:r>
            <a:r>
              <a:rPr lang="fr-FR" sz="2400" dirty="0" err="1" smtClean="0"/>
              <a:t>Kathmandu</a:t>
            </a:r>
            <a:r>
              <a:rPr lang="fr-FR" sz="2400" dirty="0" smtClean="0"/>
              <a:t> </a:t>
            </a:r>
            <a:r>
              <a:rPr lang="fr-FR" sz="2400" dirty="0" err="1" smtClean="0"/>
              <a:t>University</a:t>
            </a:r>
            <a:r>
              <a:rPr lang="fr-FR" sz="2400" dirty="0" smtClean="0"/>
              <a:t> (KU) </a:t>
            </a:r>
          </a:p>
          <a:p>
            <a:pPr algn="l"/>
            <a:r>
              <a:rPr lang="fr-FR" sz="2400" b="1" dirty="0" err="1" smtClean="0"/>
              <a:t>Before</a:t>
            </a:r>
            <a:r>
              <a:rPr lang="fr-FR" sz="2400" b="1" dirty="0" smtClean="0"/>
              <a:t>: </a:t>
            </a:r>
          </a:p>
          <a:p>
            <a:pPr algn="l"/>
            <a:r>
              <a:rPr lang="fr-FR" sz="2400" dirty="0" smtClean="0"/>
              <a:t>National </a:t>
            </a:r>
            <a:r>
              <a:rPr lang="fr-FR" sz="2400" dirty="0" err="1" smtClean="0"/>
              <a:t>School</a:t>
            </a:r>
            <a:r>
              <a:rPr lang="fr-FR" sz="2400" dirty="0" smtClean="0"/>
              <a:t> on </a:t>
            </a:r>
            <a:r>
              <a:rPr lang="fr-FR" sz="2400" dirty="0" err="1" smtClean="0"/>
              <a:t>Cryptography</a:t>
            </a:r>
            <a:r>
              <a:rPr lang="fr-FR" sz="2400" dirty="0" smtClean="0"/>
              <a:t> and </a:t>
            </a:r>
            <a:r>
              <a:rPr lang="fr-FR" sz="2400" dirty="0" err="1" smtClean="0"/>
              <a:t>Number</a:t>
            </a:r>
            <a:r>
              <a:rPr lang="fr-FR" sz="2400" dirty="0" smtClean="0"/>
              <a:t> </a:t>
            </a:r>
            <a:r>
              <a:rPr lang="fr-FR" sz="2400" dirty="0" err="1" smtClean="0"/>
              <a:t>Theory</a:t>
            </a:r>
            <a:r>
              <a:rPr lang="fr-FR" sz="2400" dirty="0" smtClean="0"/>
              <a:t> NSNTC2009  </a:t>
            </a:r>
            <a:r>
              <a:rPr lang="fr-FR" sz="2400" dirty="0" err="1" smtClean="0"/>
              <a:t>December</a:t>
            </a:r>
            <a:r>
              <a:rPr lang="fr-FR" sz="2400" dirty="0" smtClean="0"/>
              <a:t> 26, 2009 - </a:t>
            </a:r>
            <a:r>
              <a:rPr lang="fr-FR" sz="2400" dirty="0" err="1" smtClean="0"/>
              <a:t>January</a:t>
            </a:r>
            <a:r>
              <a:rPr lang="fr-FR" sz="2400" dirty="0" smtClean="0"/>
              <a:t> 5, 2010 in KU</a:t>
            </a:r>
          </a:p>
          <a:p>
            <a:pPr algn="l"/>
            <a:r>
              <a:rPr lang="fr-FR" sz="2400" b="1" dirty="0" err="1" smtClean="0"/>
              <a:t>After</a:t>
            </a:r>
            <a:r>
              <a:rPr lang="fr-FR" sz="2400" b="1" dirty="0" smtClean="0"/>
              <a:t>:</a:t>
            </a:r>
            <a:endParaRPr lang="fr-FR" sz="2400" dirty="0" smtClean="0"/>
          </a:p>
          <a:p>
            <a:pPr algn="l"/>
            <a:r>
              <a:rPr lang="fr-FR" sz="2400" dirty="0" smtClean="0"/>
              <a:t>Courses in </a:t>
            </a:r>
            <a:r>
              <a:rPr lang="fr-FR" sz="2400" dirty="0" err="1" smtClean="0"/>
              <a:t>Tribhuvan</a:t>
            </a:r>
            <a:r>
              <a:rPr lang="fr-FR" sz="2400" dirty="0" smtClean="0"/>
              <a:t> </a:t>
            </a:r>
            <a:r>
              <a:rPr lang="fr-FR" sz="2400" dirty="0" err="1" smtClean="0"/>
              <a:t>University</a:t>
            </a:r>
            <a:r>
              <a:rPr lang="fr-FR" sz="2400" dirty="0" smtClean="0"/>
              <a:t> (TU) in </a:t>
            </a:r>
            <a:r>
              <a:rPr lang="fr-FR" sz="2400" dirty="0" err="1" smtClean="0"/>
              <a:t>September</a:t>
            </a:r>
            <a:r>
              <a:rPr lang="fr-FR" sz="2400" dirty="0" smtClean="0"/>
              <a:t> 2011 by Jorge </a:t>
            </a:r>
            <a:r>
              <a:rPr lang="fr-FR" sz="2400" dirty="0" err="1" smtClean="0"/>
              <a:t>Jimenez</a:t>
            </a:r>
            <a:r>
              <a:rPr lang="fr-FR" sz="2400" dirty="0" smtClean="0"/>
              <a:t> </a:t>
            </a:r>
            <a:r>
              <a:rPr lang="fr-FR" sz="2400" dirty="0" err="1" smtClean="0"/>
              <a:t>Urroz</a:t>
            </a:r>
            <a:r>
              <a:rPr lang="fr-FR" sz="2400" dirty="0" smtClean="0"/>
              <a:t> and Michel Waldschmidt </a:t>
            </a:r>
          </a:p>
          <a:p>
            <a:pPr algn="l"/>
            <a:r>
              <a:rPr lang="fr-FR" sz="2400" dirty="0" smtClean="0"/>
              <a:t>Project of workshop </a:t>
            </a:r>
            <a:r>
              <a:rPr lang="fr-FR" sz="2400" dirty="0" err="1" smtClean="0"/>
              <a:t>organized</a:t>
            </a:r>
            <a:r>
              <a:rPr lang="fr-FR" sz="2400" dirty="0" smtClean="0"/>
              <a:t> by Francesco </a:t>
            </a:r>
            <a:r>
              <a:rPr lang="fr-FR" sz="2400" dirty="0" err="1" smtClean="0"/>
              <a:t>Pappalardi</a:t>
            </a:r>
            <a:r>
              <a:rPr lang="fr-FR" sz="2400" dirty="0" smtClean="0"/>
              <a:t> and Kalyan </a:t>
            </a:r>
            <a:r>
              <a:rPr lang="fr-FR" sz="2400" dirty="0" err="1" smtClean="0"/>
              <a:t>Chakraborty</a:t>
            </a:r>
            <a:r>
              <a:rPr lang="fr-FR" sz="2400" dirty="0" smtClean="0"/>
              <a:t>, </a:t>
            </a:r>
            <a:r>
              <a:rPr lang="fr-FR" sz="2400" dirty="0" err="1" smtClean="0"/>
              <a:t>maybe</a:t>
            </a:r>
            <a:r>
              <a:rPr lang="fr-FR" sz="2400" dirty="0" smtClean="0"/>
              <a:t> in 2012</a:t>
            </a:r>
          </a:p>
          <a:p>
            <a:pPr algn="l"/>
            <a:r>
              <a:rPr lang="fr-FR" sz="2400" dirty="0" smtClean="0"/>
              <a:t>Project of a CIMPA </a:t>
            </a:r>
            <a:r>
              <a:rPr lang="fr-FR" sz="2400" dirty="0" err="1" smtClean="0"/>
              <a:t>Research</a:t>
            </a:r>
            <a:r>
              <a:rPr lang="fr-FR" sz="2400" dirty="0" smtClean="0"/>
              <a:t> </a:t>
            </a:r>
            <a:r>
              <a:rPr lang="fr-FR" sz="2400" dirty="0" err="1" smtClean="0"/>
              <a:t>School</a:t>
            </a:r>
            <a:r>
              <a:rPr lang="fr-FR" sz="2400" dirty="0" smtClean="0"/>
              <a:t> in TU in 2013</a:t>
            </a:r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6860" indent="-386860">
              <a:spcBef>
                <a:spcPct val="20000"/>
              </a:spcBef>
            </a:pPr>
            <a:r>
              <a:rPr lang="fr-FR" dirty="0" smtClean="0"/>
              <a:t>NEPAL</a:t>
            </a:r>
            <a:endParaRPr lang="fr-FR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smtClean="0"/>
              <a:t>Nepal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_tradnl" dirty="0" err="1" smtClean="0"/>
              <a:t>Working</a:t>
            </a:r>
            <a:r>
              <a:rPr lang="es-ES_tradnl" dirty="0" smtClean="0"/>
              <a:t> as a team: </a:t>
            </a:r>
            <a:r>
              <a:rPr lang="es-ES_tradnl" dirty="0" err="1" smtClean="0"/>
              <a:t>Pappalardi</a:t>
            </a:r>
            <a:r>
              <a:rPr lang="es-ES_tradnl" dirty="0" smtClean="0"/>
              <a:t> in </a:t>
            </a:r>
            <a:r>
              <a:rPr lang="es-ES_tradnl" dirty="0" err="1" smtClean="0"/>
              <a:t>Europe</a:t>
            </a:r>
            <a:r>
              <a:rPr lang="es-ES_tradnl" dirty="0" smtClean="0"/>
              <a:t>, </a:t>
            </a:r>
            <a:r>
              <a:rPr lang="es-ES_tradnl" dirty="0" err="1" smtClean="0"/>
              <a:t>Chakraborty</a:t>
            </a:r>
            <a:r>
              <a:rPr lang="es-ES_tradnl" dirty="0" smtClean="0"/>
              <a:t> in India,</a:t>
            </a:r>
          </a:p>
          <a:p>
            <a:r>
              <a:rPr lang="es-ES_tradnl" dirty="0" smtClean="0"/>
              <a:t>Tanka Singh </a:t>
            </a:r>
            <a:r>
              <a:rPr lang="es-ES_tradnl" dirty="0" err="1" smtClean="0"/>
              <a:t>and</a:t>
            </a:r>
            <a:r>
              <a:rPr lang="es-ES_tradnl" dirty="0" smtClean="0"/>
              <a:t> </a:t>
            </a:r>
            <a:r>
              <a:rPr lang="es-ES_tradnl" dirty="0" err="1" smtClean="0"/>
              <a:t>Jia</a:t>
            </a:r>
            <a:r>
              <a:rPr lang="es-ES_tradnl" dirty="0" smtClean="0"/>
              <a:t> in Nepal. </a:t>
            </a:r>
            <a:endParaRPr lang="es-ES_trad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47650" y="1219200"/>
            <a:ext cx="9410700" cy="4343400"/>
          </a:xfrm>
        </p:spPr>
        <p:txBody>
          <a:bodyPr/>
          <a:lstStyle/>
          <a:p>
            <a:pPr algn="l"/>
            <a:r>
              <a:rPr lang="fr-FR" dirty="0" smtClean="0"/>
              <a:t> </a:t>
            </a:r>
          </a:p>
          <a:p>
            <a:r>
              <a:rPr lang="en-US" dirty="0" smtClean="0"/>
              <a:t>Visit with </a:t>
            </a:r>
            <a:r>
              <a:rPr lang="en-US" dirty="0" err="1" smtClean="0"/>
              <a:t>Sinnou</a:t>
            </a:r>
            <a:r>
              <a:rPr lang="en-US" dirty="0" smtClean="0"/>
              <a:t> David, end of 2009.</a:t>
            </a:r>
          </a:p>
          <a:p>
            <a:endParaRPr lang="en-US" dirty="0" smtClean="0"/>
          </a:p>
          <a:p>
            <a:r>
              <a:rPr lang="en-US" dirty="0" smtClean="0"/>
              <a:t>Contact </a:t>
            </a:r>
            <a:r>
              <a:rPr dirty="0" smtClean="0"/>
              <a:t>Rinzin Namgyel</a:t>
            </a:r>
            <a:r>
              <a:rPr lang="es-ES_tradnl" dirty="0" smtClean="0"/>
              <a:t> in </a:t>
            </a:r>
            <a:r>
              <a:rPr lang="es-ES_tradnl" dirty="0" err="1" smtClean="0"/>
              <a:t>Warsaw</a:t>
            </a:r>
            <a:r>
              <a:rPr lang="es-ES_tradnl" dirty="0" smtClean="0"/>
              <a:t>.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6860" indent="-386860">
              <a:spcBef>
                <a:spcPct val="20000"/>
              </a:spcBef>
            </a:pPr>
            <a:r>
              <a:rPr lang="fr-FR" dirty="0" smtClean="0"/>
              <a:t>BHUTAN</a:t>
            </a:r>
            <a:endParaRPr lang="fr-FR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47650" y="1219200"/>
            <a:ext cx="9410700" cy="4343400"/>
          </a:xfrm>
        </p:spPr>
        <p:txBody>
          <a:bodyPr/>
          <a:lstStyle/>
          <a:p>
            <a:pPr algn="l"/>
            <a:r>
              <a:rPr lang="fr-FR" dirty="0" smtClean="0"/>
              <a:t> IFIM,CEFIPRA </a:t>
            </a:r>
          </a:p>
          <a:p>
            <a:pPr algn="l"/>
            <a:endParaRPr lang="fr-FR" dirty="0" smtClean="0"/>
          </a:p>
          <a:p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projects</a:t>
            </a:r>
            <a:r>
              <a:rPr lang="fr-FR" dirty="0" smtClean="0"/>
              <a:t> of CIMPA </a:t>
            </a:r>
            <a:r>
              <a:rPr lang="fr-FR" dirty="0" err="1" smtClean="0"/>
              <a:t>schools</a:t>
            </a:r>
            <a:r>
              <a:rPr lang="fr-FR" dirty="0" smtClean="0"/>
              <a:t> for 2013.</a:t>
            </a:r>
          </a:p>
          <a:p>
            <a:endParaRPr lang="fr-FR" dirty="0" smtClean="0"/>
          </a:p>
          <a:p>
            <a:r>
              <a:rPr lang="fr-FR" dirty="0" err="1" smtClean="0"/>
              <a:t>Chakraborty</a:t>
            </a:r>
            <a:r>
              <a:rPr lang="fr-FR" dirty="0" smtClean="0"/>
              <a:t> help to </a:t>
            </a:r>
            <a:r>
              <a:rPr lang="fr-FR" dirty="0" err="1" smtClean="0"/>
              <a:t>include</a:t>
            </a:r>
            <a:r>
              <a:rPr lang="fr-FR" dirty="0" smtClean="0"/>
              <a:t> </a:t>
            </a:r>
            <a:r>
              <a:rPr lang="fr-FR" dirty="0" err="1" smtClean="0"/>
              <a:t>students</a:t>
            </a:r>
            <a:r>
              <a:rPr lang="fr-FR" dirty="0" smtClean="0"/>
              <a:t> </a:t>
            </a:r>
            <a:r>
              <a:rPr lang="fr-FR" dirty="0" err="1" smtClean="0"/>
              <a:t>abroad</a:t>
            </a:r>
            <a:r>
              <a:rPr lang="fr-FR" dirty="0" smtClean="0"/>
              <a:t> in </a:t>
            </a:r>
            <a:r>
              <a:rPr lang="fr-FR" dirty="0" err="1" smtClean="0"/>
              <a:t>schools</a:t>
            </a:r>
            <a:r>
              <a:rPr lang="fr-FR" dirty="0" smtClean="0"/>
              <a:t> in </a:t>
            </a:r>
            <a:r>
              <a:rPr lang="fr-FR" dirty="0" err="1" smtClean="0"/>
              <a:t>mathematics</a:t>
            </a:r>
            <a:r>
              <a:rPr lang="fr-FR" dirty="0" smtClean="0"/>
              <a:t>,</a:t>
            </a:r>
            <a:r>
              <a:rPr lang="fr-FR" dirty="0" smtClean="0"/>
              <a:t> SPIM, </a:t>
            </a:r>
            <a:r>
              <a:rPr lang="fr-FR" dirty="0" smtClean="0"/>
              <a:t>in HRI and </a:t>
            </a:r>
            <a:r>
              <a:rPr lang="fr-FR" dirty="0" err="1" smtClean="0"/>
              <a:t>others</a:t>
            </a:r>
            <a:r>
              <a:rPr lang="fr-FR" dirty="0" smtClean="0"/>
              <a:t>. </a:t>
            </a:r>
            <a:r>
              <a:rPr lang="fr-FR" dirty="0" err="1" smtClean="0"/>
              <a:t>Nepal</a:t>
            </a:r>
            <a:r>
              <a:rPr lang="fr-FR" dirty="0" smtClean="0"/>
              <a:t> people </a:t>
            </a:r>
            <a:r>
              <a:rPr lang="fr-FR" dirty="0" err="1" smtClean="0"/>
              <a:t>almost</a:t>
            </a:r>
            <a:r>
              <a:rPr lang="fr-FR" dirty="0" smtClean="0"/>
              <a:t> </a:t>
            </a:r>
            <a:r>
              <a:rPr lang="fr-FR" dirty="0" err="1" smtClean="0"/>
              <a:t>considered</a:t>
            </a:r>
            <a:r>
              <a:rPr lang="fr-FR" dirty="0" smtClean="0"/>
              <a:t> as </a:t>
            </a:r>
            <a:r>
              <a:rPr lang="fr-FR" dirty="0" err="1" smtClean="0"/>
              <a:t>citizens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 smtClean="0"/>
              <a:t>NBHM (</a:t>
            </a:r>
            <a:r>
              <a:rPr lang="fr-FR" i="1" dirty="0" smtClean="0"/>
              <a:t>National </a:t>
            </a:r>
            <a:r>
              <a:rPr lang="fr-FR" i="1" dirty="0" err="1" smtClean="0"/>
              <a:t>Board</a:t>
            </a:r>
            <a:r>
              <a:rPr lang="fr-FR" i="1" dirty="0" smtClean="0"/>
              <a:t> for </a:t>
            </a:r>
            <a:r>
              <a:rPr lang="fr-FR" i="1" dirty="0" err="1" smtClean="0"/>
              <a:t>Higher</a:t>
            </a:r>
            <a:r>
              <a:rPr lang="fr-FR" i="1" dirty="0" smtClean="0"/>
              <a:t> </a:t>
            </a:r>
            <a:r>
              <a:rPr lang="fr-FR" i="1" dirty="0" err="1" smtClean="0"/>
              <a:t>Mathematics</a:t>
            </a:r>
            <a:r>
              <a:rPr lang="fr-FR" smtClean="0"/>
              <a:t>), ATM</a:t>
            </a:r>
          </a:p>
          <a:p>
            <a:r>
              <a:rPr lang="fr-FR" dirty="0" smtClean="0"/>
              <a:t> </a:t>
            </a:r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6860" indent="-386860">
              <a:spcBef>
                <a:spcPct val="20000"/>
              </a:spcBef>
            </a:pPr>
            <a:r>
              <a:rPr lang="fr-FR" dirty="0" smtClean="0"/>
              <a:t>INDE</a:t>
            </a:r>
            <a:endParaRPr lang="fr-FR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47650" y="1219200"/>
            <a:ext cx="9410700" cy="4343400"/>
          </a:xfrm>
        </p:spPr>
        <p:txBody>
          <a:bodyPr/>
          <a:lstStyle/>
          <a:p>
            <a:pPr algn="l"/>
            <a:r>
              <a:rPr lang="fr-FR" dirty="0" smtClean="0"/>
              <a:t> </a:t>
            </a:r>
          </a:p>
          <a:p>
            <a:r>
              <a:rPr lang="en-US" dirty="0" smtClean="0"/>
              <a:t>CIMPA Research School in Kathmandu, </a:t>
            </a:r>
            <a:r>
              <a:rPr lang="en-US" i="1" dirty="0" smtClean="0"/>
              <a:t>Nepal</a:t>
            </a:r>
            <a:r>
              <a:rPr lang="en-US" dirty="0" smtClean="0"/>
              <a:t> (July 2013)</a:t>
            </a:r>
          </a:p>
          <a:p>
            <a:r>
              <a:rPr lang="en-US" dirty="0" smtClean="0"/>
              <a:t>	Shigeru </a:t>
            </a:r>
            <a:r>
              <a:rPr lang="en-US" dirty="0" err="1" smtClean="0"/>
              <a:t>Kanemitsu</a:t>
            </a:r>
            <a:r>
              <a:rPr lang="en-US" dirty="0" smtClean="0"/>
              <a:t> (</a:t>
            </a:r>
            <a:r>
              <a:rPr lang="en-US" i="1" dirty="0" smtClean="0"/>
              <a:t>Japan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Sardar</a:t>
            </a:r>
            <a:r>
              <a:rPr lang="en-US" dirty="0" smtClean="0"/>
              <a:t> </a:t>
            </a:r>
            <a:r>
              <a:rPr lang="en-US" dirty="0" err="1" smtClean="0"/>
              <a:t>Mohib</a:t>
            </a:r>
            <a:r>
              <a:rPr lang="en-US" dirty="0" smtClean="0"/>
              <a:t> Ali Khan (ASSMS, Lahore, </a:t>
            </a:r>
            <a:r>
              <a:rPr lang="en-US" i="1" dirty="0" smtClean="0"/>
              <a:t>Pakistan</a:t>
            </a:r>
            <a:r>
              <a:rPr lang="en-US" dirty="0" smtClean="0"/>
              <a:t>)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Postdoc</a:t>
            </a:r>
            <a:r>
              <a:rPr lang="en-US" dirty="0" smtClean="0"/>
              <a:t> in a research Institute in </a:t>
            </a:r>
            <a:r>
              <a:rPr lang="en-US" i="1" dirty="0" smtClean="0"/>
              <a:t>China</a:t>
            </a:r>
          </a:p>
          <a:p>
            <a:endParaRPr lang="en-US" i="1" dirty="0" smtClean="0"/>
          </a:p>
          <a:p>
            <a:r>
              <a:rPr lang="en-US" i="1" dirty="0" err="1" smtClean="0"/>
              <a:t>Ajaya</a:t>
            </a:r>
            <a:r>
              <a:rPr lang="en-US" i="1" dirty="0" smtClean="0"/>
              <a:t> Singh visit Paris VI under Erasmus </a:t>
            </a:r>
            <a:r>
              <a:rPr lang="en-US" i="1" dirty="0" err="1" smtClean="0"/>
              <a:t>Mundus</a:t>
            </a:r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Students from Nepal </a:t>
            </a:r>
            <a:r>
              <a:rPr dirty="0" smtClean="0"/>
              <a:t>Nilakantha Paudel</a:t>
            </a:r>
            <a:r>
              <a:rPr lang="es-ES_tradnl" dirty="0" smtClean="0"/>
              <a:t>, </a:t>
            </a:r>
            <a:r>
              <a:rPr lang="es-ES_tradnl" dirty="0" err="1" smtClean="0"/>
              <a:t>applying</a:t>
            </a:r>
            <a:r>
              <a:rPr lang="es-ES_tradnl" dirty="0" smtClean="0"/>
              <a:t> </a:t>
            </a:r>
            <a:r>
              <a:rPr lang="es-ES_tradnl" dirty="0" err="1" smtClean="0"/>
              <a:t>to</a:t>
            </a:r>
            <a:r>
              <a:rPr lang="es-ES_tradnl" dirty="0" smtClean="0"/>
              <a:t> ICTP, </a:t>
            </a:r>
          </a:p>
          <a:p>
            <a:r>
              <a:rPr dirty="0" smtClean="0"/>
              <a:t>Chudamani Poudyal</a:t>
            </a:r>
            <a:r>
              <a:rPr lang="es-ES_tradnl" dirty="0" smtClean="0"/>
              <a:t> </a:t>
            </a:r>
            <a:r>
              <a:rPr lang="es-ES_tradnl" dirty="0" err="1" smtClean="0"/>
              <a:t>New</a:t>
            </a:r>
            <a:r>
              <a:rPr lang="es-ES_tradnl" dirty="0" smtClean="0"/>
              <a:t> </a:t>
            </a:r>
            <a:r>
              <a:rPr lang="es-ES_tradnl" dirty="0" err="1" smtClean="0"/>
              <a:t>Mexico</a:t>
            </a:r>
            <a:r>
              <a:rPr lang="es-ES_tradnl" dirty="0" smtClean="0"/>
              <a:t> State </a:t>
            </a:r>
            <a:r>
              <a:rPr lang="es-ES_tradnl" dirty="0" err="1" smtClean="0"/>
              <a:t>university</a:t>
            </a:r>
            <a:r>
              <a:rPr lang="es-ES_tradnl" dirty="0" smtClean="0"/>
              <a:t>.</a:t>
            </a:r>
            <a:r>
              <a:rPr lang="fr-FR" i="1" dirty="0" smtClean="0"/>
              <a:t> </a:t>
            </a:r>
            <a:endParaRPr lang="en-US" i="1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6860" indent="-386860">
              <a:spcBef>
                <a:spcPct val="20000"/>
              </a:spcBef>
            </a:pPr>
            <a:r>
              <a:rPr lang="fr-FR" dirty="0" smtClean="0"/>
              <a:t>FEEDBACK</a:t>
            </a:r>
            <a:endParaRPr lang="fr-FR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 err="1" smtClean="0"/>
              <a:t>Countries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s-ES_tradnl" dirty="0" smtClean="0"/>
              <a:t>India, </a:t>
            </a:r>
            <a:r>
              <a:rPr lang="es-ES_tradnl" dirty="0" err="1" smtClean="0"/>
              <a:t>Pakistan</a:t>
            </a:r>
            <a:r>
              <a:rPr lang="es-ES_tradnl" dirty="0" smtClean="0"/>
              <a:t>, Nepal, Irak, </a:t>
            </a:r>
            <a:r>
              <a:rPr lang="es-ES_tradnl" dirty="0" err="1" smtClean="0"/>
              <a:t>Iran</a:t>
            </a:r>
            <a:r>
              <a:rPr lang="es-ES_tradnl" dirty="0" smtClean="0"/>
              <a:t>, </a:t>
            </a:r>
            <a:r>
              <a:rPr lang="es-ES_tradnl" dirty="0" err="1" smtClean="0"/>
              <a:t>Turkey</a:t>
            </a:r>
            <a:r>
              <a:rPr lang="es-ES_tradnl" dirty="0" smtClean="0"/>
              <a:t>, Sri Lanka, Bangladesh, Uzbekistan, </a:t>
            </a:r>
            <a:r>
              <a:rPr lang="es-ES_tradnl" dirty="0" err="1" smtClean="0"/>
              <a:t>Kazastan</a:t>
            </a:r>
            <a:r>
              <a:rPr lang="es-ES_tradnl" dirty="0" smtClean="0"/>
              <a:t>,, </a:t>
            </a:r>
            <a:r>
              <a:rPr lang="es-ES_tradnl" dirty="0" err="1" smtClean="0"/>
              <a:t>Tazjekistan</a:t>
            </a:r>
            <a:r>
              <a:rPr lang="es-ES_tradnl" dirty="0" smtClean="0"/>
              <a:t>, </a:t>
            </a:r>
            <a:r>
              <a:rPr lang="es-ES_tradnl" dirty="0" err="1" smtClean="0"/>
              <a:t>Azerbaian</a:t>
            </a:r>
            <a:r>
              <a:rPr lang="es-ES_tradnl" dirty="0" smtClean="0"/>
              <a:t>, Armenia, Arabia </a:t>
            </a:r>
            <a:r>
              <a:rPr lang="es-ES_tradnl" dirty="0" err="1" smtClean="0"/>
              <a:t>Saudi</a:t>
            </a:r>
            <a:r>
              <a:rPr lang="es-ES_tradnl" dirty="0" smtClean="0"/>
              <a:t>, </a:t>
            </a:r>
            <a:r>
              <a:rPr lang="es-ES_tradnl" dirty="0" err="1" smtClean="0"/>
              <a:t>Afganistan</a:t>
            </a:r>
            <a:r>
              <a:rPr lang="es-ES_tradnl" dirty="0" smtClean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47650" y="1219200"/>
            <a:ext cx="9410700" cy="4343400"/>
          </a:xfrm>
        </p:spPr>
        <p:txBody>
          <a:bodyPr/>
          <a:lstStyle/>
          <a:p>
            <a:r>
              <a:rPr lang="fr-FR" dirty="0" err="1" smtClean="0"/>
              <a:t>Preliminary</a:t>
            </a:r>
            <a:r>
              <a:rPr lang="fr-FR" dirty="0" smtClean="0"/>
              <a:t> </a:t>
            </a:r>
            <a:r>
              <a:rPr lang="fr-FR" dirty="0" err="1" smtClean="0"/>
              <a:t>visit</a:t>
            </a:r>
            <a:r>
              <a:rPr lang="fr-FR" dirty="0" smtClean="0"/>
              <a:t> </a:t>
            </a:r>
            <a:r>
              <a:rPr lang="fr-FR" dirty="0" err="1" smtClean="0"/>
              <a:t>organized</a:t>
            </a:r>
            <a:r>
              <a:rPr lang="fr-FR" dirty="0" smtClean="0"/>
              <a:t> by the CIMPA </a:t>
            </a:r>
            <a:r>
              <a:rPr lang="fr-FR" smtClean="0"/>
              <a:t>in 2000</a:t>
            </a:r>
          </a:p>
          <a:p>
            <a:endParaRPr lang="fr-FR" dirty="0" smtClean="0"/>
          </a:p>
          <a:p>
            <a:r>
              <a:rPr lang="fr-FR" dirty="0" smtClean="0"/>
              <a:t>First </a:t>
            </a:r>
            <a:r>
              <a:rPr lang="fr-FR" i="1" dirty="0" err="1" smtClean="0"/>
              <a:t>Iraqi-French</a:t>
            </a:r>
            <a:r>
              <a:rPr lang="fr-FR" i="1" dirty="0" smtClean="0"/>
              <a:t> </a:t>
            </a:r>
            <a:r>
              <a:rPr lang="fr-FR" i="1" dirty="0" err="1" smtClean="0"/>
              <a:t>conference</a:t>
            </a:r>
            <a:r>
              <a:rPr lang="fr-FR" i="1" dirty="0" smtClean="0"/>
              <a:t> in </a:t>
            </a:r>
            <a:r>
              <a:rPr lang="fr-FR" i="1" dirty="0" err="1" smtClean="0"/>
              <a:t>mathematics</a:t>
            </a:r>
            <a:r>
              <a:rPr lang="fr-FR" i="1" dirty="0" smtClean="0"/>
              <a:t> </a:t>
            </a:r>
            <a:r>
              <a:rPr lang="fr-FR" dirty="0" smtClean="0"/>
              <a:t>in </a:t>
            </a:r>
            <a:r>
              <a:rPr lang="fr-FR" dirty="0" err="1" smtClean="0"/>
              <a:t>Erbil</a:t>
            </a:r>
            <a:r>
              <a:rPr lang="fr-FR" dirty="0" smtClean="0"/>
              <a:t> in </a:t>
            </a:r>
            <a:r>
              <a:rPr lang="fr-FR" dirty="0" err="1" smtClean="0"/>
              <a:t>November</a:t>
            </a:r>
            <a:r>
              <a:rPr lang="fr-FR" dirty="0" smtClean="0"/>
              <a:t> 2009</a:t>
            </a:r>
          </a:p>
          <a:p>
            <a:endParaRPr lang="fr-FR" i="1" dirty="0" smtClean="0"/>
          </a:p>
          <a:p>
            <a:r>
              <a:rPr lang="fr-FR" i="1" dirty="0" err="1" smtClean="0"/>
              <a:t>Revitalizing</a:t>
            </a:r>
            <a:r>
              <a:rPr lang="fr-FR" i="1" dirty="0" smtClean="0"/>
              <a:t> </a:t>
            </a:r>
            <a:r>
              <a:rPr lang="fr-FR" i="1" dirty="0" err="1" smtClean="0"/>
              <a:t>Research</a:t>
            </a:r>
            <a:r>
              <a:rPr lang="fr-FR" i="1" dirty="0" smtClean="0"/>
              <a:t> in Kurdistan International </a:t>
            </a:r>
            <a:r>
              <a:rPr lang="fr-FR" i="1" dirty="0" err="1" smtClean="0"/>
              <a:t>Conference</a:t>
            </a:r>
            <a:r>
              <a:rPr lang="fr-FR" i="1" dirty="0" smtClean="0"/>
              <a:t> </a:t>
            </a:r>
            <a:r>
              <a:rPr lang="fr-FR" i="1" dirty="0" err="1" smtClean="0"/>
              <a:t>Dec</a:t>
            </a:r>
            <a:r>
              <a:rPr lang="fr-FR" i="1" dirty="0" smtClean="0"/>
              <a:t> 14‐16, 2010</a:t>
            </a:r>
            <a:r>
              <a:rPr lang="fr-FR" dirty="0" smtClean="0"/>
              <a:t>, </a:t>
            </a:r>
            <a:r>
              <a:rPr lang="fr-FR" dirty="0" err="1" smtClean="0"/>
              <a:t>Erbil</a:t>
            </a:r>
            <a:r>
              <a:rPr lang="fr-FR" dirty="0" smtClean="0"/>
              <a:t> (</a:t>
            </a:r>
            <a:r>
              <a:rPr lang="fr-FR" dirty="0" err="1" smtClean="0"/>
              <a:t>Ministry</a:t>
            </a:r>
            <a:r>
              <a:rPr lang="fr-FR" dirty="0" smtClean="0"/>
              <a:t> of </a:t>
            </a:r>
            <a:r>
              <a:rPr lang="fr-FR" dirty="0" err="1" smtClean="0"/>
              <a:t>Higher</a:t>
            </a:r>
            <a:r>
              <a:rPr lang="fr-FR" dirty="0" smtClean="0"/>
              <a:t> Education and </a:t>
            </a:r>
            <a:r>
              <a:rPr lang="fr-FR" dirty="0" err="1" smtClean="0"/>
              <a:t>Scientific</a:t>
            </a:r>
            <a:r>
              <a:rPr lang="fr-FR" dirty="0" smtClean="0"/>
              <a:t> </a:t>
            </a:r>
            <a:r>
              <a:rPr lang="fr-FR" dirty="0" err="1" smtClean="0"/>
              <a:t>Research</a:t>
            </a:r>
            <a:r>
              <a:rPr lang="fr-FR" dirty="0" smtClean="0"/>
              <a:t>, Kurdistan </a:t>
            </a:r>
            <a:r>
              <a:rPr lang="fr-FR" dirty="0" err="1" smtClean="0"/>
              <a:t>Regional</a:t>
            </a:r>
            <a:r>
              <a:rPr lang="fr-FR" dirty="0" smtClean="0"/>
              <a:t> </a:t>
            </a:r>
            <a:r>
              <a:rPr lang="fr-FR" dirty="0" err="1" smtClean="0"/>
              <a:t>Government</a:t>
            </a:r>
            <a:r>
              <a:rPr lang="fr-FR" dirty="0" smtClean="0"/>
              <a:t>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6860" indent="-386860">
              <a:spcBef>
                <a:spcPct val="20000"/>
              </a:spcBef>
            </a:pPr>
            <a:r>
              <a:rPr lang="fr-FR" dirty="0" smtClean="0"/>
              <a:t>IRAK</a:t>
            </a:r>
            <a:endParaRPr lang="fr-FR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47650" y="1219200"/>
            <a:ext cx="9410700" cy="4343400"/>
          </a:xfrm>
        </p:spPr>
        <p:txBody>
          <a:bodyPr/>
          <a:lstStyle/>
          <a:p>
            <a:pPr algn="ctr"/>
            <a:r>
              <a:rPr lang="fr-FR" i="1" dirty="0" smtClean="0"/>
              <a:t>Workshops </a:t>
            </a:r>
          </a:p>
          <a:p>
            <a:r>
              <a:rPr lang="fr-FR" i="1" dirty="0" err="1" smtClean="0"/>
              <a:t>Reza</a:t>
            </a:r>
            <a:r>
              <a:rPr lang="fr-FR" i="1" dirty="0" smtClean="0"/>
              <a:t> </a:t>
            </a:r>
            <a:r>
              <a:rPr lang="fr-FR" i="1" dirty="0" err="1" smtClean="0"/>
              <a:t>Sazeedeh</a:t>
            </a:r>
            <a:r>
              <a:rPr lang="fr-FR" i="1" dirty="0" smtClean="0"/>
              <a:t> </a:t>
            </a:r>
            <a:r>
              <a:rPr lang="fr-FR" dirty="0" smtClean="0"/>
              <a:t>– Commutative </a:t>
            </a:r>
            <a:r>
              <a:rPr lang="fr-FR" dirty="0" err="1" smtClean="0"/>
              <a:t>algebra</a:t>
            </a:r>
            <a:r>
              <a:rPr lang="fr-FR" dirty="0" smtClean="0"/>
              <a:t>, </a:t>
            </a:r>
            <a:r>
              <a:rPr lang="fr-FR" dirty="0" err="1" smtClean="0"/>
              <a:t>University</a:t>
            </a:r>
            <a:r>
              <a:rPr lang="fr-FR" dirty="0" smtClean="0"/>
              <a:t> </a:t>
            </a:r>
            <a:r>
              <a:rPr lang="fr-FR" dirty="0" err="1" smtClean="0"/>
              <a:t>Salahaddin</a:t>
            </a:r>
            <a:r>
              <a:rPr lang="fr-FR" dirty="0" smtClean="0"/>
              <a:t> - </a:t>
            </a:r>
            <a:r>
              <a:rPr lang="fr-FR" dirty="0" err="1" smtClean="0"/>
              <a:t>January</a:t>
            </a:r>
            <a:r>
              <a:rPr lang="fr-FR" dirty="0" smtClean="0"/>
              <a:t> 2011</a:t>
            </a:r>
          </a:p>
          <a:p>
            <a:r>
              <a:rPr lang="fr-FR" i="1" dirty="0" smtClean="0"/>
              <a:t>Michel </a:t>
            </a:r>
            <a:r>
              <a:rPr lang="fr-FR" i="1" dirty="0" err="1" smtClean="0"/>
              <a:t>Jambu</a:t>
            </a:r>
            <a:r>
              <a:rPr lang="fr-FR" i="1" dirty="0" smtClean="0"/>
              <a:t> </a:t>
            </a:r>
            <a:r>
              <a:rPr lang="fr-FR" dirty="0" smtClean="0"/>
              <a:t>– </a:t>
            </a:r>
            <a:r>
              <a:rPr lang="fr-FR" dirty="0" err="1" smtClean="0"/>
              <a:t>Topology</a:t>
            </a:r>
            <a:r>
              <a:rPr lang="fr-FR" dirty="0" smtClean="0"/>
              <a:t>, </a:t>
            </a:r>
            <a:r>
              <a:rPr lang="fr-FR" dirty="0" err="1" smtClean="0"/>
              <a:t>University</a:t>
            </a:r>
            <a:r>
              <a:rPr lang="fr-FR" dirty="0" smtClean="0"/>
              <a:t> </a:t>
            </a:r>
            <a:r>
              <a:rPr lang="fr-FR" dirty="0" err="1" smtClean="0"/>
              <a:t>Duhok</a:t>
            </a:r>
            <a:r>
              <a:rPr lang="fr-FR" dirty="0" smtClean="0"/>
              <a:t> - </a:t>
            </a:r>
            <a:r>
              <a:rPr lang="fr-FR" dirty="0" err="1" smtClean="0"/>
              <a:t>February</a:t>
            </a:r>
            <a:r>
              <a:rPr lang="fr-FR" dirty="0" smtClean="0"/>
              <a:t> 2011</a:t>
            </a:r>
          </a:p>
          <a:p>
            <a:r>
              <a:rPr lang="fr-FR" i="1" dirty="0" smtClean="0"/>
              <a:t>Alain Faisant </a:t>
            </a:r>
            <a:r>
              <a:rPr lang="fr-FR" dirty="0" smtClean="0"/>
              <a:t>-  Galois </a:t>
            </a:r>
            <a:r>
              <a:rPr lang="fr-FR" dirty="0" err="1" smtClean="0"/>
              <a:t>theory</a:t>
            </a:r>
            <a:r>
              <a:rPr lang="fr-FR" dirty="0" smtClean="0"/>
              <a:t>, </a:t>
            </a:r>
            <a:r>
              <a:rPr lang="fr-FR" dirty="0" err="1" smtClean="0"/>
              <a:t>University</a:t>
            </a:r>
            <a:r>
              <a:rPr lang="fr-FR" dirty="0" smtClean="0"/>
              <a:t> </a:t>
            </a:r>
            <a:r>
              <a:rPr lang="fr-FR" dirty="0" err="1" smtClean="0"/>
              <a:t>Salahaddin</a:t>
            </a:r>
            <a:r>
              <a:rPr lang="fr-FR" dirty="0" smtClean="0"/>
              <a:t> - April 2011</a:t>
            </a:r>
          </a:p>
          <a:p>
            <a:r>
              <a:rPr dirty="0" smtClean="0"/>
              <a:t>Abdeljalil Nachaoui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Numerical</a:t>
            </a:r>
            <a:r>
              <a:rPr lang="es-ES_tradnl" dirty="0" smtClean="0"/>
              <a:t> </a:t>
            </a:r>
            <a:r>
              <a:rPr lang="es-ES_tradnl" dirty="0" err="1" smtClean="0"/>
              <a:t>Analysis</a:t>
            </a:r>
            <a:r>
              <a:rPr lang="es-ES_tradnl" dirty="0" smtClean="0"/>
              <a:t>, </a:t>
            </a:r>
            <a:r>
              <a:rPr lang="fr-FR" dirty="0" err="1" smtClean="0"/>
              <a:t>University</a:t>
            </a:r>
            <a:r>
              <a:rPr lang="fr-FR" dirty="0" smtClean="0"/>
              <a:t> </a:t>
            </a:r>
            <a:r>
              <a:rPr lang="fr-FR" dirty="0" err="1" smtClean="0"/>
              <a:t>Salahaddin</a:t>
            </a:r>
            <a:r>
              <a:rPr lang="fr-FR" dirty="0" smtClean="0"/>
              <a:t> -  </a:t>
            </a:r>
            <a:r>
              <a:rPr lang="fr-FR" dirty="0" err="1" smtClean="0"/>
              <a:t>September</a:t>
            </a:r>
            <a:r>
              <a:rPr lang="fr-FR" dirty="0" smtClean="0"/>
              <a:t> -2011</a:t>
            </a:r>
            <a:r>
              <a:rPr lang="es-ES_tradnl" dirty="0" smtClean="0"/>
              <a:t> </a:t>
            </a:r>
            <a:endParaRPr lang="fr-FR" dirty="0" smtClean="0"/>
          </a:p>
          <a:p>
            <a:r>
              <a:rPr dirty="0" smtClean="0"/>
              <a:t>Kamran Divaani</a:t>
            </a:r>
            <a:r>
              <a:rPr lang="es-ES_tradnl" dirty="0" smtClean="0"/>
              <a:t> </a:t>
            </a:r>
            <a:r>
              <a:rPr lang="es-ES_tradnl" dirty="0" err="1" smtClean="0"/>
              <a:t>–</a:t>
            </a:r>
            <a:r>
              <a:rPr lang="es-ES_tradnl" dirty="0" smtClean="0"/>
              <a:t> </a:t>
            </a:r>
            <a:r>
              <a:rPr lang="es-ES_tradnl" dirty="0" err="1" smtClean="0"/>
              <a:t>Commutative</a:t>
            </a:r>
            <a:r>
              <a:rPr lang="es-ES_tradnl" dirty="0" smtClean="0"/>
              <a:t> Algebra, </a:t>
            </a:r>
            <a:r>
              <a:rPr lang="fr-FR" dirty="0" err="1" smtClean="0"/>
              <a:t>University</a:t>
            </a:r>
            <a:r>
              <a:rPr lang="fr-FR" dirty="0" smtClean="0"/>
              <a:t> </a:t>
            </a:r>
            <a:r>
              <a:rPr lang="fr-FR" dirty="0" err="1" smtClean="0"/>
              <a:t>Salahaddin</a:t>
            </a:r>
            <a:r>
              <a:rPr lang="fr-FR" dirty="0" smtClean="0"/>
              <a:t> - </a:t>
            </a:r>
            <a:r>
              <a:rPr lang="fr-FR" dirty="0" err="1" smtClean="0"/>
              <a:t>December</a:t>
            </a:r>
            <a:r>
              <a:rPr lang="fr-FR" dirty="0" smtClean="0"/>
              <a:t> -2011</a:t>
            </a:r>
            <a:r>
              <a:rPr lang="es-ES_tradnl" dirty="0" smtClean="0"/>
              <a:t>  </a:t>
            </a:r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6860" indent="-386860">
              <a:spcBef>
                <a:spcPct val="20000"/>
              </a:spcBef>
            </a:pPr>
            <a:r>
              <a:rPr lang="fr-FR" dirty="0" smtClean="0"/>
              <a:t>IRAK</a:t>
            </a:r>
            <a:endParaRPr lang="fr-FR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IRAK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fr-FR" dirty="0" err="1" smtClean="0"/>
              <a:t>Next</a:t>
            </a:r>
            <a:r>
              <a:rPr lang="fr-FR" dirty="0" smtClean="0"/>
              <a:t>:</a:t>
            </a:r>
          </a:p>
          <a:p>
            <a:r>
              <a:rPr dirty="0" smtClean="0"/>
              <a:t>Arsalan Chademan (University of Kurdistan), Sanandaj, Iran, Mohammad Eftekhari (Université de Picardie Jules Verne</a:t>
            </a:r>
            <a:r>
              <a:rPr lang="es-ES_tradnl" dirty="0" smtClean="0"/>
              <a:t>, Amiens</a:t>
            </a:r>
            <a:r>
              <a:rPr dirty="0" smtClean="0"/>
              <a:t>), Nachaoui (Université de Nantes, France), J. Urroz (Université de Catalunya, Espagne),</a:t>
            </a:r>
            <a:r>
              <a:rPr lang="es-ES_tradnl" dirty="0" smtClean="0"/>
              <a:t> </a:t>
            </a:r>
            <a:r>
              <a:rPr lang="es-ES_tradnl" dirty="0" err="1" smtClean="0"/>
              <a:t>Number</a:t>
            </a:r>
            <a:r>
              <a:rPr lang="es-ES_tradnl" dirty="0" smtClean="0"/>
              <a:t> </a:t>
            </a:r>
            <a:r>
              <a:rPr lang="es-ES_tradnl" dirty="0" err="1" smtClean="0"/>
              <a:t>Theory</a:t>
            </a:r>
            <a:r>
              <a:rPr lang="es-ES_tradnl" dirty="0" smtClean="0"/>
              <a:t>,</a:t>
            </a:r>
            <a:r>
              <a:rPr dirty="0" smtClean="0"/>
              <a:t> M. Jambu (Université de Nice, France), J-M Bardet (Université de Paris 1, France)</a:t>
            </a:r>
            <a:r>
              <a:rPr lang="es-ES_tradnl" dirty="0" smtClean="0"/>
              <a:t>, </a:t>
            </a:r>
            <a:r>
              <a:rPr lang="es-ES_tradnl" dirty="0" err="1" smtClean="0"/>
              <a:t>Statistics</a:t>
            </a:r>
            <a:r>
              <a:rPr lang="es-ES_tradnl" dirty="0" smtClean="0"/>
              <a:t> </a:t>
            </a:r>
            <a:r>
              <a:rPr dirty="0" smtClean="0"/>
              <a:t>.</a:t>
            </a:r>
            <a:endParaRPr lang="es-ES_tradnl" dirty="0" smtClean="0"/>
          </a:p>
          <a:p>
            <a:r>
              <a:rPr lang="fr-FR" dirty="0" smtClean="0"/>
              <a:t> </a:t>
            </a:r>
          </a:p>
          <a:p>
            <a:r>
              <a:rPr lang="en-US" i="1" dirty="0" smtClean="0"/>
              <a:t>Complex Analysis, Topology, Number Theory, Statistics, etc</a:t>
            </a:r>
          </a:p>
          <a:p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47650" y="1219200"/>
            <a:ext cx="9410700" cy="4343400"/>
          </a:xfrm>
        </p:spPr>
        <p:txBody>
          <a:bodyPr/>
          <a:lstStyle/>
          <a:p>
            <a:pPr algn="ctr"/>
            <a:r>
              <a:rPr lang="fr-FR" i="1" dirty="0" smtClean="0"/>
              <a:t>High </a:t>
            </a:r>
            <a:r>
              <a:rPr lang="fr-FR" i="1" dirty="0" err="1" smtClean="0"/>
              <a:t>Level</a:t>
            </a:r>
            <a:r>
              <a:rPr lang="fr-FR" i="1" dirty="0" smtClean="0"/>
              <a:t> </a:t>
            </a:r>
            <a:r>
              <a:rPr lang="fr-FR" i="1" dirty="0" err="1" smtClean="0"/>
              <a:t>Scientific</a:t>
            </a:r>
            <a:r>
              <a:rPr lang="fr-FR" i="1" dirty="0" smtClean="0"/>
              <a:t> </a:t>
            </a:r>
            <a:r>
              <a:rPr lang="fr-FR" i="1" dirty="0" err="1" smtClean="0"/>
              <a:t>Visits</a:t>
            </a:r>
            <a:r>
              <a:rPr lang="fr-FR" i="1" dirty="0" smtClean="0"/>
              <a:t>   </a:t>
            </a:r>
          </a:p>
          <a:p>
            <a:pPr algn="ctr"/>
            <a:r>
              <a:rPr lang="fr-FR" dirty="0" err="1" smtClean="0"/>
              <a:t>Supported</a:t>
            </a:r>
            <a:r>
              <a:rPr lang="fr-FR" dirty="0" smtClean="0"/>
              <a:t> by the French </a:t>
            </a:r>
            <a:r>
              <a:rPr lang="fr-FR" dirty="0" err="1" smtClean="0"/>
              <a:t>Embassy</a:t>
            </a:r>
            <a:r>
              <a:rPr lang="fr-FR" dirty="0" smtClean="0"/>
              <a:t> in Bagdad</a:t>
            </a:r>
          </a:p>
          <a:p>
            <a:pPr algn="ctr"/>
            <a:endParaRPr lang="fr-FR" dirty="0" smtClean="0"/>
          </a:p>
          <a:p>
            <a:pPr algn="ctr"/>
            <a:endParaRPr lang="fr-FR" i="1" dirty="0" smtClean="0"/>
          </a:p>
          <a:p>
            <a:pPr algn="l"/>
            <a:r>
              <a:rPr lang="fr-FR" dirty="0" smtClean="0"/>
              <a:t>Ibrahim </a:t>
            </a:r>
            <a:r>
              <a:rPr lang="fr-FR" dirty="0" err="1" smtClean="0"/>
              <a:t>Othman</a:t>
            </a:r>
            <a:r>
              <a:rPr lang="fr-FR" dirty="0" smtClean="0"/>
              <a:t> Hamad (Paris, April 2011)</a:t>
            </a:r>
          </a:p>
          <a:p>
            <a:pPr algn="l"/>
            <a:endParaRPr lang="fr-FR" dirty="0" smtClean="0"/>
          </a:p>
          <a:p>
            <a:pPr algn="l"/>
            <a:r>
              <a:rPr lang="fr-FR" dirty="0" err="1" smtClean="0"/>
              <a:t>Herish</a:t>
            </a:r>
            <a:r>
              <a:rPr lang="fr-FR" dirty="0" smtClean="0"/>
              <a:t> Omer Abdullah (Paris VI, </a:t>
            </a:r>
            <a:r>
              <a:rPr lang="fr-FR" dirty="0" err="1" smtClean="0"/>
              <a:t>November</a:t>
            </a:r>
            <a:r>
              <a:rPr lang="fr-FR" dirty="0" smtClean="0"/>
              <a:t> 2011-August 2012) </a:t>
            </a:r>
          </a:p>
          <a:p>
            <a:pPr algn="l"/>
            <a:endParaRPr lang="fr-FR" dirty="0" smtClean="0"/>
          </a:p>
          <a:p>
            <a:pPr algn="l"/>
            <a:endParaRPr lang="fr-FR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6860" indent="-386860">
              <a:spcBef>
                <a:spcPct val="20000"/>
              </a:spcBef>
            </a:pPr>
            <a:r>
              <a:rPr lang="fr-FR" dirty="0" smtClean="0"/>
              <a:t>IRAK</a:t>
            </a:r>
            <a:endParaRPr lang="fr-FR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47650" y="1219200"/>
            <a:ext cx="9410700" cy="4343400"/>
          </a:xfrm>
        </p:spPr>
        <p:txBody>
          <a:bodyPr/>
          <a:lstStyle/>
          <a:p>
            <a:pPr algn="l"/>
            <a:r>
              <a:rPr lang="fr-FR" dirty="0" smtClean="0"/>
              <a:t>Under the VLP program, Aranda </a:t>
            </a:r>
            <a:r>
              <a:rPr lang="fr-FR" dirty="0" err="1" smtClean="0"/>
              <a:t>Pino</a:t>
            </a:r>
            <a:r>
              <a:rPr lang="fr-FR" dirty="0" smtClean="0"/>
              <a:t> and </a:t>
            </a:r>
            <a:r>
              <a:rPr lang="es-ES_tradnl" dirty="0" err="1" smtClean="0"/>
              <a:t>Chandan</a:t>
            </a:r>
            <a:r>
              <a:rPr lang="es-ES_tradnl" dirty="0" smtClean="0"/>
              <a:t> Singh </a:t>
            </a:r>
            <a:r>
              <a:rPr lang="es-ES_tradnl" dirty="0" err="1" smtClean="0"/>
              <a:t>Dalawat</a:t>
            </a:r>
            <a:r>
              <a:rPr lang="es-ES_tradnl" dirty="0" smtClean="0"/>
              <a:t> </a:t>
            </a:r>
            <a:r>
              <a:rPr lang="es-ES_tradnl" dirty="0" err="1" smtClean="0"/>
              <a:t>will</a:t>
            </a:r>
            <a:r>
              <a:rPr lang="es-ES_tradnl" dirty="0" smtClean="0"/>
              <a:t> </a:t>
            </a:r>
            <a:r>
              <a:rPr lang="es-ES_tradnl" dirty="0" err="1" smtClean="0"/>
              <a:t>spend</a:t>
            </a:r>
            <a:r>
              <a:rPr lang="es-ES_tradnl" dirty="0" smtClean="0"/>
              <a:t> </a:t>
            </a:r>
            <a:r>
              <a:rPr lang="es-ES_tradnl" dirty="0" err="1" smtClean="0"/>
              <a:t>one</a:t>
            </a:r>
            <a:r>
              <a:rPr lang="es-ES_tradnl" dirty="0" smtClean="0"/>
              <a:t> </a:t>
            </a:r>
            <a:r>
              <a:rPr lang="es-ES_tradnl" dirty="0" err="1" smtClean="0"/>
              <a:t>month</a:t>
            </a:r>
            <a:r>
              <a:rPr lang="es-ES_tradnl" dirty="0" smtClean="0"/>
              <a:t> in 2012 in </a:t>
            </a:r>
            <a:r>
              <a:rPr lang="es-ES_tradnl" dirty="0" err="1" smtClean="0"/>
              <a:t>the</a:t>
            </a:r>
            <a:r>
              <a:rPr lang="es-ES_tradnl" dirty="0" smtClean="0"/>
              <a:t> </a:t>
            </a:r>
            <a:r>
              <a:rPr lang="es-ES_tradnl" dirty="0" err="1" smtClean="0"/>
              <a:t>University</a:t>
            </a:r>
            <a:r>
              <a:rPr lang="es-ES_tradnl" dirty="0" smtClean="0"/>
              <a:t> </a:t>
            </a:r>
            <a:r>
              <a:rPr lang="es-ES_tradnl" dirty="0" err="1" smtClean="0"/>
              <a:t>of</a:t>
            </a:r>
            <a:r>
              <a:rPr lang="es-ES_tradnl" dirty="0" smtClean="0"/>
              <a:t> </a:t>
            </a:r>
            <a:r>
              <a:rPr lang="es-ES_tradnl" dirty="0" err="1" smtClean="0"/>
              <a:t>Salahaddin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Propositions </a:t>
            </a:r>
            <a:r>
              <a:rPr lang="fr-FR" dirty="0" err="1" smtClean="0"/>
              <a:t>studied</a:t>
            </a:r>
            <a:r>
              <a:rPr lang="fr-FR" dirty="0" smtClean="0"/>
              <a:t> by the </a:t>
            </a:r>
            <a:r>
              <a:rPr lang="fr-FR" dirty="0" err="1" smtClean="0"/>
              <a:t>Board</a:t>
            </a:r>
            <a:r>
              <a:rPr lang="fr-FR" dirty="0" smtClean="0"/>
              <a:t> of </a:t>
            </a:r>
            <a:r>
              <a:rPr lang="fr-FR" dirty="0" err="1" smtClean="0"/>
              <a:t>Mathematics</a:t>
            </a:r>
            <a:r>
              <a:rPr lang="fr-FR" dirty="0" smtClean="0"/>
              <a:t>, </a:t>
            </a:r>
            <a:r>
              <a:rPr lang="fr-FR" dirty="0" err="1" smtClean="0"/>
              <a:t>chaired</a:t>
            </a:r>
            <a:r>
              <a:rPr lang="fr-FR" dirty="0" smtClean="0"/>
              <a:t> by </a:t>
            </a:r>
            <a:r>
              <a:rPr lang="fr-FR" dirty="0" err="1" smtClean="0"/>
              <a:t>Herish</a:t>
            </a:r>
            <a:r>
              <a:rPr lang="fr-FR" dirty="0" smtClean="0"/>
              <a:t> Omer Abdullah (</a:t>
            </a:r>
            <a:r>
              <a:rPr lang="fr-FR" dirty="0" err="1" smtClean="0"/>
              <a:t>inspired</a:t>
            </a:r>
            <a:r>
              <a:rPr lang="fr-FR" dirty="0" smtClean="0"/>
              <a:t> by ENS Ulm)</a:t>
            </a:r>
          </a:p>
          <a:p>
            <a:pPr algn="l"/>
            <a:endParaRPr lang="fr-FR" dirty="0" smtClean="0"/>
          </a:p>
          <a:p>
            <a:pPr algn="l"/>
            <a:r>
              <a:rPr lang="fr-FR" dirty="0" err="1" smtClean="0"/>
              <a:t>Research</a:t>
            </a:r>
            <a:r>
              <a:rPr lang="fr-FR" dirty="0" smtClean="0"/>
              <a:t> CIMPA </a:t>
            </a:r>
            <a:r>
              <a:rPr lang="fr-FR" dirty="0" err="1" smtClean="0"/>
              <a:t>school</a:t>
            </a:r>
            <a:r>
              <a:rPr lang="fr-FR" dirty="0" smtClean="0"/>
              <a:t> </a:t>
            </a:r>
            <a:r>
              <a:rPr lang="fr-FR" dirty="0" err="1" smtClean="0"/>
              <a:t>considered</a:t>
            </a:r>
            <a:r>
              <a:rPr lang="fr-FR" dirty="0" smtClean="0"/>
              <a:t> for 2013</a:t>
            </a:r>
          </a:p>
          <a:p>
            <a:pPr algn="l"/>
            <a:r>
              <a:rPr lang="fr-FR" i="1" dirty="0" smtClean="0"/>
              <a:t>Coordination    </a:t>
            </a:r>
            <a:r>
              <a:rPr lang="fr-FR" dirty="0" smtClean="0"/>
              <a:t>Mohammad </a:t>
            </a:r>
            <a:r>
              <a:rPr lang="fr-FR" dirty="0" err="1" smtClean="0"/>
              <a:t>Eftekhari</a:t>
            </a:r>
            <a:r>
              <a:rPr lang="fr-FR" dirty="0" smtClean="0"/>
              <a:t> (Amiens)</a:t>
            </a:r>
          </a:p>
          <a:p>
            <a:pPr algn="l"/>
            <a:r>
              <a:rPr lang="fr-FR" dirty="0" smtClean="0"/>
              <a:t>	               Fatima </a:t>
            </a:r>
            <a:r>
              <a:rPr lang="fr-FR" dirty="0" err="1" smtClean="0"/>
              <a:t>Aboud</a:t>
            </a:r>
            <a:r>
              <a:rPr lang="fr-FR" dirty="0" smtClean="0"/>
              <a:t> (Diyala </a:t>
            </a:r>
            <a:r>
              <a:rPr lang="fr-FR" dirty="0" err="1" smtClean="0"/>
              <a:t>University</a:t>
            </a:r>
            <a:r>
              <a:rPr lang="fr-FR" dirty="0" smtClean="0"/>
              <a:t>)</a:t>
            </a:r>
          </a:p>
          <a:p>
            <a:pPr algn="ctr"/>
            <a:endParaRPr lang="fr-FR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6860" indent="-386860">
              <a:spcBef>
                <a:spcPct val="20000"/>
              </a:spcBef>
            </a:pPr>
            <a:r>
              <a:rPr lang="fr-FR" dirty="0" smtClean="0"/>
              <a:t>IRAK</a:t>
            </a:r>
            <a:endParaRPr lang="fr-FR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47650" y="1219200"/>
            <a:ext cx="9410700" cy="4343400"/>
          </a:xfrm>
        </p:spPr>
        <p:txBody>
          <a:bodyPr/>
          <a:lstStyle/>
          <a:p>
            <a:pPr algn="l"/>
            <a:r>
              <a:rPr lang="fr-FR" dirty="0" smtClean="0"/>
              <a:t>CIMPA </a:t>
            </a:r>
            <a:r>
              <a:rPr lang="fr-FR" dirty="0" err="1" smtClean="0"/>
              <a:t>Research</a:t>
            </a:r>
            <a:r>
              <a:rPr lang="fr-FR" dirty="0" smtClean="0"/>
              <a:t> </a:t>
            </a:r>
            <a:r>
              <a:rPr lang="fr-FR" dirty="0" err="1" smtClean="0"/>
              <a:t>School</a:t>
            </a:r>
            <a:r>
              <a:rPr lang="fr-FR" dirty="0" smtClean="0"/>
              <a:t> </a:t>
            </a:r>
            <a:r>
              <a:rPr lang="fr-FR" dirty="0" err="1" smtClean="0"/>
              <a:t>scheduled</a:t>
            </a:r>
            <a:r>
              <a:rPr lang="fr-FR" dirty="0" smtClean="0"/>
              <a:t> for </a:t>
            </a:r>
            <a:r>
              <a:rPr lang="fr-FR" dirty="0" err="1" smtClean="0"/>
              <a:t>June</a:t>
            </a:r>
            <a:r>
              <a:rPr lang="fr-FR" dirty="0" smtClean="0"/>
              <a:t> 2009 in </a:t>
            </a:r>
            <a:r>
              <a:rPr lang="fr-FR" dirty="0" err="1" smtClean="0"/>
              <a:t>Teheran</a:t>
            </a:r>
            <a:r>
              <a:rPr lang="fr-FR" dirty="0" smtClean="0"/>
              <a:t> </a:t>
            </a:r>
            <a:r>
              <a:rPr lang="fr-FR" dirty="0" err="1" smtClean="0"/>
              <a:t>delayed</a:t>
            </a:r>
            <a:r>
              <a:rPr lang="fr-FR" dirty="0" smtClean="0"/>
              <a:t> to </a:t>
            </a:r>
            <a:r>
              <a:rPr lang="fr-FR" dirty="0" err="1" smtClean="0"/>
              <a:t>September</a:t>
            </a:r>
            <a:r>
              <a:rPr lang="fr-FR" dirty="0" smtClean="0"/>
              <a:t> 2010 in Istanbul</a:t>
            </a:r>
          </a:p>
          <a:p>
            <a:pPr algn="l"/>
            <a:endParaRPr lang="fr-FR" dirty="0" smtClean="0"/>
          </a:p>
          <a:p>
            <a:pPr algn="l"/>
            <a:r>
              <a:rPr lang="fr-FR" dirty="0" err="1" smtClean="0"/>
              <a:t>Scientific</a:t>
            </a:r>
            <a:r>
              <a:rPr lang="fr-FR" dirty="0" smtClean="0"/>
              <a:t> </a:t>
            </a:r>
            <a:r>
              <a:rPr lang="fr-FR" dirty="0" err="1" smtClean="0"/>
              <a:t>committee</a:t>
            </a:r>
            <a:r>
              <a:rPr lang="fr-FR" dirty="0" smtClean="0"/>
              <a:t> </a:t>
            </a:r>
            <a:r>
              <a:rPr lang="fr-FR" dirty="0" err="1" smtClean="0"/>
              <a:t>Iran-Turkey-CIMPA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Invitation of </a:t>
            </a:r>
            <a:r>
              <a:rPr lang="fr-FR" dirty="0" err="1" smtClean="0"/>
              <a:t>mathematicians</a:t>
            </a:r>
            <a:r>
              <a:rPr lang="fr-FR" dirty="0" smtClean="0"/>
              <a:t> </a:t>
            </a:r>
            <a:r>
              <a:rPr lang="fr-FR" dirty="0" err="1" smtClean="0"/>
              <a:t>from</a:t>
            </a:r>
            <a:r>
              <a:rPr lang="fr-FR" dirty="0" smtClean="0"/>
              <a:t> Iran in France; PHC (Projet Hubert Curien)  </a:t>
            </a:r>
            <a:r>
              <a:rPr lang="fr-FR" dirty="0" err="1" smtClean="0"/>
              <a:t>Gundishapur</a:t>
            </a:r>
            <a:r>
              <a:rPr lang="fr-FR" dirty="0" smtClean="0"/>
              <a:t> 2012 – support </a:t>
            </a:r>
            <a:r>
              <a:rPr lang="fr-FR" dirty="0" err="1" smtClean="0"/>
              <a:t>from</a:t>
            </a:r>
            <a:r>
              <a:rPr lang="fr-FR" dirty="0" smtClean="0"/>
              <a:t> the French </a:t>
            </a:r>
            <a:r>
              <a:rPr lang="fr-FR" dirty="0" err="1" smtClean="0"/>
              <a:t>Embassy</a:t>
            </a:r>
            <a:r>
              <a:rPr lang="fr-FR" dirty="0" smtClean="0"/>
              <a:t>:</a:t>
            </a:r>
            <a:r>
              <a:rPr lang="es-ES_tradnl" dirty="0" smtClean="0"/>
              <a:t> </a:t>
            </a:r>
            <a:r>
              <a:rPr lang="es-ES_tradnl" dirty="0" err="1" smtClean="0"/>
              <a:t>Siamak</a:t>
            </a:r>
            <a:r>
              <a:rPr lang="es-ES_tradnl" dirty="0" smtClean="0"/>
              <a:t> </a:t>
            </a:r>
            <a:r>
              <a:rPr lang="es-ES_tradnl" dirty="0" err="1" smtClean="0"/>
              <a:t>Yassemi</a:t>
            </a:r>
            <a:r>
              <a:rPr lang="es-ES_tradnl" dirty="0" smtClean="0"/>
              <a:t>, </a:t>
            </a:r>
            <a:r>
              <a:rPr lang="es-ES_tradnl" dirty="0" err="1" smtClean="0"/>
              <a:t>Rahim</a:t>
            </a:r>
            <a:r>
              <a:rPr lang="es-ES_tradnl" dirty="0" smtClean="0"/>
              <a:t> </a:t>
            </a:r>
            <a:r>
              <a:rPr lang="es-ES_tradnl" dirty="0" err="1" smtClean="0"/>
              <a:t>Zaare</a:t>
            </a:r>
            <a:r>
              <a:rPr lang="es-ES_tradnl" dirty="0" smtClean="0"/>
              <a:t>-</a:t>
            </a:r>
            <a:r>
              <a:rPr lang="es-ES_tradnl" dirty="0" err="1" smtClean="0"/>
              <a:t>Nahandi</a:t>
            </a:r>
            <a:r>
              <a:rPr lang="es-ES_tradnl" dirty="0" smtClean="0"/>
              <a:t> </a:t>
            </a:r>
            <a:endParaRPr lang="fr-FR" dirty="0" smtClean="0"/>
          </a:p>
          <a:p>
            <a:pPr algn="l"/>
            <a:endParaRPr lang="fr-FR" dirty="0" smtClean="0"/>
          </a:p>
          <a:p>
            <a:pPr algn="l"/>
            <a:r>
              <a:rPr lang="fr-FR" dirty="0" smtClean="0"/>
              <a:t>Meeting in the middle of </a:t>
            </a:r>
            <a:r>
              <a:rPr lang="fr-FR" dirty="0" err="1" smtClean="0"/>
              <a:t>February</a:t>
            </a:r>
            <a:r>
              <a:rPr lang="fr-FR" dirty="0" smtClean="0"/>
              <a:t> in Paris.</a:t>
            </a:r>
          </a:p>
          <a:p>
            <a:pPr algn="ctr"/>
            <a:endParaRPr lang="fr-FR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6860" indent="-386860">
              <a:spcBef>
                <a:spcPct val="20000"/>
              </a:spcBef>
            </a:pPr>
            <a:r>
              <a:rPr lang="fr-FR" dirty="0" smtClean="0"/>
              <a:t>IRAN-TURKEY</a:t>
            </a:r>
            <a:endParaRPr lang="fr-FR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xfrm>
            <a:off x="247650" y="1219200"/>
            <a:ext cx="9410700" cy="4343400"/>
          </a:xfrm>
        </p:spPr>
        <p:txBody>
          <a:bodyPr/>
          <a:lstStyle/>
          <a:p>
            <a:pPr algn="l"/>
            <a:endParaRPr lang="fr-FR" dirty="0" smtClean="0"/>
          </a:p>
          <a:p>
            <a:pPr algn="l"/>
            <a:r>
              <a:rPr lang="fr-FR" dirty="0" smtClean="0"/>
              <a:t>ASSMS </a:t>
            </a:r>
            <a:r>
              <a:rPr lang="fr-FR" i="1" dirty="0" err="1" smtClean="0"/>
              <a:t>Abdus</a:t>
            </a:r>
            <a:r>
              <a:rPr lang="fr-FR" i="1" dirty="0" smtClean="0"/>
              <a:t> Salam </a:t>
            </a:r>
            <a:r>
              <a:rPr lang="fr-FR" i="1" dirty="0" err="1" smtClean="0"/>
              <a:t>School</a:t>
            </a:r>
            <a:r>
              <a:rPr lang="fr-FR" i="1" dirty="0" smtClean="0"/>
              <a:t> of </a:t>
            </a:r>
            <a:r>
              <a:rPr lang="fr-FR" i="1" dirty="0" err="1" smtClean="0"/>
              <a:t>Mathematical</a:t>
            </a:r>
            <a:r>
              <a:rPr lang="fr-FR" i="1" dirty="0" smtClean="0"/>
              <a:t> Sciences </a:t>
            </a:r>
            <a:endParaRPr lang="fr-FR" dirty="0" smtClean="0">
              <a:solidFill>
                <a:schemeClr val="tx1"/>
              </a:solidFill>
            </a:endParaRPr>
          </a:p>
          <a:p>
            <a:pPr lvl="1" algn="l"/>
            <a:r>
              <a:rPr lang="fr-FR" sz="2500" dirty="0" smtClean="0">
                <a:solidFill>
                  <a:schemeClr val="tx1"/>
                </a:solidFill>
              </a:rPr>
              <a:t>CIMPA </a:t>
            </a:r>
            <a:r>
              <a:rPr lang="fr-FR" sz="2500" dirty="0" err="1" smtClean="0">
                <a:solidFill>
                  <a:schemeClr val="tx1"/>
                </a:solidFill>
              </a:rPr>
              <a:t>research</a:t>
            </a:r>
            <a:r>
              <a:rPr lang="fr-FR" sz="2500" dirty="0" smtClean="0">
                <a:solidFill>
                  <a:schemeClr val="tx1"/>
                </a:solidFill>
              </a:rPr>
              <a:t> </a:t>
            </a:r>
            <a:r>
              <a:rPr lang="fr-FR" sz="2500" dirty="0" err="1" smtClean="0">
                <a:solidFill>
                  <a:schemeClr val="tx1"/>
                </a:solidFill>
              </a:rPr>
              <a:t>school</a:t>
            </a:r>
            <a:r>
              <a:rPr lang="fr-FR" sz="2500" dirty="0" smtClean="0">
                <a:solidFill>
                  <a:schemeClr val="tx1"/>
                </a:solidFill>
              </a:rPr>
              <a:t> </a:t>
            </a:r>
          </a:p>
          <a:p>
            <a:pPr lvl="1" algn="l">
              <a:buNone/>
            </a:pPr>
            <a:r>
              <a:rPr lang="fr-FR" sz="2500" dirty="0" smtClean="0">
                <a:solidFill>
                  <a:schemeClr val="tx1"/>
                </a:solidFill>
              </a:rPr>
              <a:t>		Local </a:t>
            </a:r>
            <a:r>
              <a:rPr lang="fr-FR" sz="2500" dirty="0" err="1" smtClean="0">
                <a:solidFill>
                  <a:schemeClr val="tx1"/>
                </a:solidFill>
              </a:rPr>
              <a:t>Analytic</a:t>
            </a:r>
            <a:r>
              <a:rPr lang="fr-FR" sz="2500" dirty="0" smtClean="0">
                <a:solidFill>
                  <a:schemeClr val="tx1"/>
                </a:solidFill>
              </a:rPr>
              <a:t> </a:t>
            </a:r>
            <a:r>
              <a:rPr lang="fr-FR" sz="2500" dirty="0" err="1" smtClean="0">
                <a:solidFill>
                  <a:schemeClr val="tx1"/>
                </a:solidFill>
              </a:rPr>
              <a:t>Geometry</a:t>
            </a:r>
            <a:r>
              <a:rPr lang="fr-FR" sz="2500" dirty="0" smtClean="0">
                <a:solidFill>
                  <a:schemeClr val="tx1"/>
                </a:solidFill>
              </a:rPr>
              <a:t>   4 – 13 </a:t>
            </a:r>
            <a:r>
              <a:rPr lang="fr-FR" sz="2500" dirty="0" err="1" smtClean="0">
                <a:solidFill>
                  <a:schemeClr val="tx1"/>
                </a:solidFill>
              </a:rPr>
              <a:t>February</a:t>
            </a:r>
            <a:r>
              <a:rPr lang="fr-FR" sz="2500" dirty="0" smtClean="0">
                <a:solidFill>
                  <a:schemeClr val="tx1"/>
                </a:solidFill>
              </a:rPr>
              <a:t> 2012</a:t>
            </a:r>
          </a:p>
          <a:p>
            <a:pPr lvl="1" algn="l"/>
            <a:r>
              <a:rPr lang="fr-FR" sz="2500" dirty="0" smtClean="0">
                <a:solidFill>
                  <a:schemeClr val="tx1"/>
                </a:solidFill>
              </a:rPr>
              <a:t>ERCE (</a:t>
            </a:r>
            <a:r>
              <a:rPr lang="fr-FR" sz="2500" dirty="0" err="1" smtClean="0">
                <a:solidFill>
                  <a:schemeClr val="tx1"/>
                </a:solidFill>
              </a:rPr>
              <a:t>Emerging</a:t>
            </a:r>
            <a:r>
              <a:rPr lang="fr-FR" sz="2500" dirty="0" smtClean="0">
                <a:solidFill>
                  <a:schemeClr val="tx1"/>
                </a:solidFill>
              </a:rPr>
              <a:t> </a:t>
            </a:r>
            <a:r>
              <a:rPr lang="fr-FR" sz="2500" dirty="0" err="1" smtClean="0">
                <a:solidFill>
                  <a:schemeClr val="tx1"/>
                </a:solidFill>
              </a:rPr>
              <a:t>Regional</a:t>
            </a:r>
            <a:r>
              <a:rPr lang="fr-FR" sz="2500" dirty="0" smtClean="0">
                <a:solidFill>
                  <a:schemeClr val="tx1"/>
                </a:solidFill>
              </a:rPr>
              <a:t> Center of Excellence) – </a:t>
            </a:r>
            <a:r>
              <a:rPr lang="fr-FR" sz="2500" dirty="0" err="1" smtClean="0">
                <a:solidFill>
                  <a:schemeClr val="tx1"/>
                </a:solidFill>
              </a:rPr>
              <a:t>European</a:t>
            </a:r>
            <a:r>
              <a:rPr lang="fr-FR" sz="2500" dirty="0" smtClean="0">
                <a:solidFill>
                  <a:schemeClr val="tx1"/>
                </a:solidFill>
              </a:rPr>
              <a:t> </a:t>
            </a:r>
            <a:r>
              <a:rPr lang="fr-FR" sz="2500" dirty="0" err="1" smtClean="0">
                <a:solidFill>
                  <a:schemeClr val="tx1"/>
                </a:solidFill>
              </a:rPr>
              <a:t>Mathematical</a:t>
            </a:r>
            <a:r>
              <a:rPr lang="fr-FR" sz="2500" dirty="0" smtClean="0">
                <a:solidFill>
                  <a:schemeClr val="tx1"/>
                </a:solidFill>
              </a:rPr>
              <a:t> Society – </a:t>
            </a:r>
            <a:r>
              <a:rPr lang="fr-FR" sz="2500" dirty="0" err="1" smtClean="0">
                <a:solidFill>
                  <a:schemeClr val="tx1"/>
                </a:solidFill>
              </a:rPr>
              <a:t>Committee</a:t>
            </a:r>
            <a:r>
              <a:rPr lang="fr-FR" sz="2500" dirty="0" smtClean="0">
                <a:solidFill>
                  <a:schemeClr val="tx1"/>
                </a:solidFill>
              </a:rPr>
              <a:t> for </a:t>
            </a:r>
            <a:r>
              <a:rPr lang="fr-FR" sz="2500" dirty="0" err="1" smtClean="0">
                <a:solidFill>
                  <a:schemeClr val="tx1"/>
                </a:solidFill>
              </a:rPr>
              <a:t>Developing</a:t>
            </a:r>
            <a:r>
              <a:rPr lang="fr-FR" sz="2500" dirty="0" smtClean="0">
                <a:solidFill>
                  <a:schemeClr val="tx1"/>
                </a:solidFill>
              </a:rPr>
              <a:t> Countries</a:t>
            </a:r>
          </a:p>
          <a:p>
            <a:pPr lvl="1" algn="l"/>
            <a:r>
              <a:rPr lang="fr-FR" sz="2500" dirty="0" smtClean="0">
                <a:solidFill>
                  <a:schemeClr val="tx1"/>
                </a:solidFill>
              </a:rPr>
              <a:t>Workshop on </a:t>
            </a:r>
            <a:r>
              <a:rPr lang="fr-FR" sz="2500" i="1" dirty="0" err="1" smtClean="0">
                <a:solidFill>
                  <a:schemeClr val="tx1"/>
                </a:solidFill>
              </a:rPr>
              <a:t>Number</a:t>
            </a:r>
            <a:r>
              <a:rPr lang="fr-FR" sz="2500" i="1" dirty="0" smtClean="0">
                <a:solidFill>
                  <a:schemeClr val="tx1"/>
                </a:solidFill>
              </a:rPr>
              <a:t> </a:t>
            </a:r>
            <a:r>
              <a:rPr lang="fr-FR" sz="2500" i="1" dirty="0" err="1" smtClean="0">
                <a:solidFill>
                  <a:schemeClr val="tx1"/>
                </a:solidFill>
              </a:rPr>
              <a:t>Theory</a:t>
            </a:r>
            <a:r>
              <a:rPr lang="fr-FR" sz="2500" i="1" dirty="0" smtClean="0">
                <a:solidFill>
                  <a:schemeClr val="tx1"/>
                </a:solidFill>
              </a:rPr>
              <a:t> and </a:t>
            </a:r>
            <a:r>
              <a:rPr lang="fr-FR" sz="2500" i="1" dirty="0" err="1" smtClean="0">
                <a:solidFill>
                  <a:schemeClr val="tx1"/>
                </a:solidFill>
              </a:rPr>
              <a:t>Allied</a:t>
            </a:r>
            <a:r>
              <a:rPr lang="fr-FR" sz="2500" i="1" dirty="0" smtClean="0">
                <a:solidFill>
                  <a:schemeClr val="tx1"/>
                </a:solidFill>
              </a:rPr>
              <a:t> Areas in </a:t>
            </a:r>
            <a:r>
              <a:rPr lang="fr-FR" sz="2500" i="1" dirty="0" err="1" smtClean="0">
                <a:solidFill>
                  <a:schemeClr val="tx1"/>
                </a:solidFill>
              </a:rPr>
              <a:t>Mathematics</a:t>
            </a:r>
            <a:r>
              <a:rPr lang="fr-FR" sz="2500" dirty="0" smtClean="0">
                <a:solidFill>
                  <a:schemeClr val="tx1"/>
                </a:solidFill>
              </a:rPr>
              <a:t> in </a:t>
            </a:r>
            <a:r>
              <a:rPr lang="fr-FR" sz="2500" dirty="0" err="1" smtClean="0">
                <a:solidFill>
                  <a:schemeClr val="tx1"/>
                </a:solidFill>
              </a:rPr>
              <a:t>Skardu</a:t>
            </a:r>
            <a:r>
              <a:rPr lang="fr-FR" sz="2500" dirty="0" smtClean="0">
                <a:solidFill>
                  <a:schemeClr val="tx1"/>
                </a:solidFill>
              </a:rPr>
              <a:t> end of Septembre 2011, courses in Lahore in </a:t>
            </a:r>
            <a:r>
              <a:rPr lang="fr-FR" sz="2500" dirty="0" err="1" smtClean="0">
                <a:solidFill>
                  <a:schemeClr val="tx1"/>
                </a:solidFill>
              </a:rPr>
              <a:t>October</a:t>
            </a:r>
            <a:r>
              <a:rPr lang="fr-FR" sz="2500" dirty="0" smtClean="0">
                <a:solidFill>
                  <a:schemeClr val="tx1"/>
                </a:solidFill>
              </a:rPr>
              <a:t> 2011</a:t>
            </a:r>
          </a:p>
          <a:p>
            <a:pPr algn="ctr"/>
            <a:endParaRPr lang="fr-FR" dirty="0" smtClean="0"/>
          </a:p>
          <a:p>
            <a:endParaRPr lang="en-US" dirty="0" smtClean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86860" indent="-386860">
              <a:spcBef>
                <a:spcPct val="20000"/>
              </a:spcBef>
            </a:pPr>
            <a:r>
              <a:rPr lang="fr-FR" dirty="0" smtClean="0"/>
              <a:t>PAKISTAN</a:t>
            </a:r>
            <a:endParaRPr lang="fr-FR" sz="27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9443</TotalTime>
  <Words>743</Words>
  <Application>Microsoft Macintosh PowerPoint</Application>
  <PresentationFormat>A4 (210x297 mm)</PresentationFormat>
  <Paragraphs>99</Paragraphs>
  <Slides>14</Slides>
  <Notes>1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5" baseType="lpstr">
      <vt:lpstr>Thème Office</vt:lpstr>
      <vt:lpstr>Diapositiva 1</vt:lpstr>
      <vt:lpstr>Countries</vt:lpstr>
      <vt:lpstr>IRAK</vt:lpstr>
      <vt:lpstr>IRAK</vt:lpstr>
      <vt:lpstr>IRAK</vt:lpstr>
      <vt:lpstr>IRAK</vt:lpstr>
      <vt:lpstr>IRAK</vt:lpstr>
      <vt:lpstr>IRAN-TURKEY</vt:lpstr>
      <vt:lpstr>PAKISTAN</vt:lpstr>
      <vt:lpstr>NEPAL</vt:lpstr>
      <vt:lpstr>Nepal</vt:lpstr>
      <vt:lpstr>BHUTAN</vt:lpstr>
      <vt:lpstr>INDE</vt:lpstr>
      <vt:lpstr>FEEDBACK</vt:lpstr>
    </vt:vector>
  </TitlesOfParts>
  <Company>TOSHIBA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C5C</dc:creator>
  <cp:lastModifiedBy>jorge jimenez urroz</cp:lastModifiedBy>
  <cp:revision>391</cp:revision>
  <cp:lastPrinted>2011-05-31T06:29:02Z</cp:lastPrinted>
  <dcterms:created xsi:type="dcterms:W3CDTF">2012-01-05T10:05:24Z</dcterms:created>
  <dcterms:modified xsi:type="dcterms:W3CDTF">2012-01-05T10:16:46Z</dcterms:modified>
</cp:coreProperties>
</file>