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sldIdLst>
    <p:sldId id="256" r:id="rId2"/>
    <p:sldId id="291" r:id="rId3"/>
    <p:sldId id="292" r:id="rId4"/>
    <p:sldId id="293" r:id="rId5"/>
    <p:sldId id="295" r:id="rId6"/>
    <p:sldId id="294" r:id="rId7"/>
    <p:sldId id="296" r:id="rId8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45064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5650" cy="34226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2850" cy="4108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it-IT" noProof="0" smtClean="0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8AEC3A0-DAC5-480E-A284-796BEC826FF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8714821-37B3-4F3C-9F2E-C28C5735EBAE}" type="slidenum">
              <a:rPr lang="it-IT" smtClean="0"/>
              <a:pPr/>
              <a:t>1</a:t>
            </a:fld>
            <a:endParaRPr lang="it-IT" smtClean="0"/>
          </a:p>
        </p:txBody>
      </p:sp>
      <p:sp>
        <p:nvSpPr>
          <p:cNvPr id="4608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728C485-E8BD-4757-9823-5DF37E60189A}" type="slidenum">
              <a:rPr lang="it-IT" sz="12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it-IT" sz="1200">
              <a:solidFill>
                <a:srgbClr val="000000"/>
              </a:solidFill>
            </a:endParaRPr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it-IT" smtClean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ACB4769-73D4-48D5-B696-0527B024780D}" type="slidenum">
              <a:rPr lang="it-IT" smtClean="0"/>
              <a:pPr/>
              <a:t>2</a:t>
            </a:fld>
            <a:endParaRPr lang="it-IT" smtClean="0"/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A4AA075-F3AA-4354-A3C5-343B273C3BCD}" type="slidenum">
              <a:rPr lang="it-IT" sz="12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it-IT" sz="1200">
              <a:solidFill>
                <a:srgbClr val="000000"/>
              </a:solidFill>
            </a:endParaRPr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it-IT" smtClean="0">
              <a:ea typeface="WenQuanYi Micro Hei" charset="0"/>
              <a:cs typeface="WenQuanYi Micro He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7E0F798-6F81-4267-976E-B4D49FAD226A}" type="slidenum">
              <a:rPr lang="it-IT" smtClean="0"/>
              <a:pPr/>
              <a:t>3</a:t>
            </a:fld>
            <a:endParaRPr lang="it-IT" smtClean="0"/>
          </a:p>
        </p:txBody>
      </p:sp>
      <p:sp>
        <p:nvSpPr>
          <p:cNvPr id="8192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D75DD67-245D-4A1C-8169-0DC4527FCB8E}" type="slidenum">
              <a:rPr lang="it-IT" sz="12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</a:t>
            </a:fld>
            <a:endParaRPr lang="it-IT" sz="1200">
              <a:solidFill>
                <a:srgbClr val="000000"/>
              </a:solidFill>
            </a:endParaRPr>
          </a:p>
        </p:txBody>
      </p:sp>
      <p:sp>
        <p:nvSpPr>
          <p:cNvPr id="81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it-IT" smtClean="0">
              <a:ea typeface="WenQuanYi Micro Hei" charset="0"/>
              <a:cs typeface="WenQuanYi Micro He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32BE8-FA7F-422B-AB46-C507411CC79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8E918-60C2-433D-BA6A-5FFFE7CB3DD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10338" y="463550"/>
            <a:ext cx="1941512" cy="61166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463550"/>
            <a:ext cx="5672138" cy="61166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B1888-F7F3-4423-AFE8-00486A717DB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463550"/>
            <a:ext cx="7766050" cy="143351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B8C6D-6A91-4658-B57C-C119A457094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463550"/>
            <a:ext cx="7766050" cy="143351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06825" cy="45989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5025" y="1981200"/>
            <a:ext cx="3806825" cy="22225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45025" y="4356100"/>
            <a:ext cx="3806825" cy="22240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563AB-0DE3-4DA8-878C-533739E437D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olo e contenuto sopra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463550"/>
            <a:ext cx="7766050" cy="143351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66050" cy="22225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85800" y="4356100"/>
            <a:ext cx="7766050" cy="22240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19B70-1DC2-4861-A081-5E00BDE5148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EA0BB-8FDA-4429-AB92-3E18416741DE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26EA3-5333-4CE4-A689-8D13C93EA58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6825" cy="4598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5025" y="1981200"/>
            <a:ext cx="3806825" cy="4598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01146-8E9C-4668-BBCD-65AEA1E8E7B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F9EEE-3774-4BAC-89C8-7494E9EA01E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B8472-F56B-4ABB-B7AB-D96EB1EF933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6039E-E689-4255-8B15-E32585E8812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0C0D4-99E8-49D5-B066-9E9EDD19CBC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785B8-AC86-480E-8A84-E0C5161D763F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3550"/>
            <a:ext cx="7766050" cy="1433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Cliccate per modificare il formato del testo del titolo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66050" cy="4598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Cliccate per modificare il formato del testo della struttura</a:t>
            </a:r>
          </a:p>
          <a:p>
            <a:pPr lvl="1"/>
            <a:r>
              <a:rPr lang="en-GB" smtClean="0"/>
              <a:t>Secondo livello struttura</a:t>
            </a:r>
          </a:p>
          <a:p>
            <a:pPr lvl="2"/>
            <a:r>
              <a:rPr lang="en-GB" smtClean="0"/>
              <a:t>Terzo livello struttura</a:t>
            </a:r>
          </a:p>
          <a:p>
            <a:pPr lvl="3"/>
            <a:r>
              <a:rPr lang="en-GB" smtClean="0"/>
              <a:t>Quarto livello struttura</a:t>
            </a:r>
          </a:p>
          <a:p>
            <a:pPr lvl="4"/>
            <a:r>
              <a:rPr lang="en-GB" smtClean="0"/>
              <a:t>Quinto livello struttura</a:t>
            </a:r>
          </a:p>
          <a:p>
            <a:pPr lvl="4"/>
            <a:r>
              <a:rPr lang="en-GB" smtClean="0"/>
              <a:t>Sesto livello struttura</a:t>
            </a:r>
          </a:p>
          <a:p>
            <a:pPr lvl="4"/>
            <a:r>
              <a:rPr lang="en-GB" smtClean="0"/>
              <a:t>Settimo livello struttura</a:t>
            </a:r>
          </a:p>
          <a:p>
            <a:pPr lvl="4"/>
            <a:r>
              <a:rPr lang="en-GB" smtClean="0"/>
              <a:t>Ottavo livello struttura</a:t>
            </a:r>
          </a:p>
          <a:p>
            <a:pPr lvl="4"/>
            <a:r>
              <a:rPr lang="en-GB" smtClean="0"/>
              <a:t>Nono livello struttura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85800" y="6248400"/>
            <a:ext cx="19050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4840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898650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F22B178-770F-4064-AEBF-962C4387D24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2pPr>
      <a:lvl3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3pPr>
      <a:lvl4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4pPr>
      <a:lvl5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ir@uniroma3.it" TargetMode="External"/><Relationship Id="rId2" Type="http://schemas.openxmlformats.org/officeDocument/2006/relationships/hyperlink" Target="mailto:rettore@uniroma3.it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684213" y="2840038"/>
            <a:ext cx="7772400" cy="1309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it-IT" sz="4800" dirty="0" err="1" smtClean="0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Doctorate</a:t>
            </a:r>
            <a:r>
              <a:rPr lang="it-IT" sz="4800" dirty="0" smtClean="0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it-IT" sz="4800" dirty="0" err="1" smtClean="0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</a:t>
            </a:r>
            <a:r>
              <a:rPr lang="it-IT" sz="4800" dirty="0" smtClean="0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in </a:t>
            </a:r>
            <a:r>
              <a:rPr lang="it-IT" sz="4800" dirty="0" err="1" smtClean="0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Mathematics</a:t>
            </a:r>
            <a:endParaRPr lang="it-IT" sz="4800" dirty="0" smtClean="0">
              <a:solidFill>
                <a:srgbClr val="00408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it-IT" sz="4800" dirty="0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it-IT" sz="4800" dirty="0" smtClean="0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</a:p>
          <a:p>
            <a:pPr algn="ct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it-IT" sz="4800" dirty="0" smtClean="0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Roma </a:t>
            </a:r>
            <a:r>
              <a:rPr lang="it-IT" sz="4800" dirty="0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Tre </a:t>
            </a:r>
            <a:r>
              <a:rPr lang="it-IT" sz="4800" dirty="0" err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University</a:t>
            </a:r>
            <a:r>
              <a:rPr lang="it-IT" sz="4800" dirty="0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it-IT" sz="4800" dirty="0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it-IT" sz="4800" dirty="0" smtClean="0">
              <a:solidFill>
                <a:srgbClr val="00408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90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sz="3200">
              <a:solidFill>
                <a:srgbClr val="00386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1" hangingPunct="1"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sz="3200">
              <a:solidFill>
                <a:srgbClr val="00386F"/>
              </a:solidFill>
            </a:endParaRPr>
          </a:p>
          <a:p>
            <a:pPr algn="ctr" eaLnBrk="1" hangingPunct="1">
              <a:spcBef>
                <a:spcPts val="5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sz="2000" i="1">
              <a:solidFill>
                <a:srgbClr val="00386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1" hangingPunct="1">
              <a:spcBef>
                <a:spcPts val="5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sz="2000" i="1">
              <a:solidFill>
                <a:srgbClr val="00386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762000" y="5334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it-IT" sz="32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DEPARTMENT OF MATHEMATICS AND PHYSICS</a:t>
            </a:r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2708919"/>
            <a:ext cx="5112568" cy="37424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CasellaDiTesto 4"/>
          <p:cNvSpPr txBox="1"/>
          <p:nvPr/>
        </p:nvSpPr>
        <p:spPr>
          <a:xfrm>
            <a:off x="2267744" y="1916832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i="1" dirty="0" err="1" smtClean="0">
                <a:solidFill>
                  <a:srgbClr val="C00000"/>
                </a:solidFill>
              </a:rPr>
              <a:t>Section</a:t>
            </a:r>
            <a:r>
              <a:rPr lang="it-IT" sz="3200" i="1" dirty="0" smtClean="0">
                <a:solidFill>
                  <a:srgbClr val="C00000"/>
                </a:solidFill>
              </a:rPr>
              <a:t> </a:t>
            </a:r>
            <a:r>
              <a:rPr lang="it-IT" sz="3200" i="1" dirty="0" err="1" smtClean="0">
                <a:solidFill>
                  <a:srgbClr val="C00000"/>
                </a:solidFill>
              </a:rPr>
              <a:t>of</a:t>
            </a:r>
            <a:r>
              <a:rPr lang="it-IT" sz="3200" i="1" dirty="0" smtClean="0">
                <a:solidFill>
                  <a:srgbClr val="C00000"/>
                </a:solidFill>
              </a:rPr>
              <a:t> </a:t>
            </a:r>
            <a:r>
              <a:rPr lang="it-IT" sz="3200" i="1" dirty="0" err="1" smtClean="0">
                <a:solidFill>
                  <a:srgbClr val="C00000"/>
                </a:solidFill>
              </a:rPr>
              <a:t>Mathematics</a:t>
            </a:r>
            <a:endParaRPr lang="it-IT" sz="3200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762000" y="5334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it-IT" sz="3200" b="1" dirty="0" smtClean="0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MATHEMATICS at Roma Tre:</a:t>
            </a:r>
          </a:p>
          <a:p>
            <a:pPr algn="ct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it-IT" sz="3200" b="1" dirty="0" err="1" smtClean="0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Fact</a:t>
            </a:r>
            <a:r>
              <a:rPr lang="it-IT" sz="3200" b="1" dirty="0" smtClean="0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it-IT" sz="3200" b="1" dirty="0" err="1" smtClean="0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Sheet</a:t>
            </a:r>
            <a:endParaRPr lang="it-IT" sz="3200" b="1" dirty="0">
              <a:solidFill>
                <a:srgbClr val="00408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/>
          </p:nvPr>
        </p:nvSpPr>
        <p:spPr>
          <a:xfrm>
            <a:off x="683568" y="1844824"/>
            <a:ext cx="6406331" cy="2195512"/>
          </a:xfrm>
        </p:spPr>
        <p:txBody>
          <a:bodyPr anchor="t">
            <a:noAutofit/>
          </a:bodyPr>
          <a:lstStyle/>
          <a:p>
            <a:pPr algn="l"/>
            <a:r>
              <a:rPr lang="it-IT" sz="2000" dirty="0" err="1" smtClean="0">
                <a:solidFill>
                  <a:srgbClr val="C00000"/>
                </a:solidFill>
              </a:rPr>
              <a:t>Director</a:t>
            </a:r>
            <a:r>
              <a:rPr lang="it-IT" sz="2000" dirty="0" smtClean="0">
                <a:solidFill>
                  <a:srgbClr val="C00000"/>
                </a:solidFill>
              </a:rPr>
              <a:t> </a:t>
            </a:r>
            <a:r>
              <a:rPr lang="it-IT" sz="2000" dirty="0" err="1" smtClean="0">
                <a:solidFill>
                  <a:srgbClr val="C00000"/>
                </a:solidFill>
              </a:rPr>
              <a:t>of</a:t>
            </a:r>
            <a:r>
              <a:rPr lang="it-IT" sz="2000" dirty="0" smtClean="0">
                <a:solidFill>
                  <a:srgbClr val="C00000"/>
                </a:solidFill>
              </a:rPr>
              <a:t> </a:t>
            </a:r>
            <a:r>
              <a:rPr lang="it-IT" sz="2000" dirty="0" err="1" smtClean="0">
                <a:solidFill>
                  <a:srgbClr val="C00000"/>
                </a:solidFill>
              </a:rPr>
              <a:t>Department</a:t>
            </a:r>
            <a:r>
              <a:rPr lang="it-IT" sz="2000" dirty="0" smtClean="0">
                <a:solidFill>
                  <a:srgbClr val="C00000"/>
                </a:solidFill>
              </a:rPr>
              <a:t> </a:t>
            </a:r>
            <a:r>
              <a:rPr lang="it-IT" sz="2000" b="1" dirty="0" smtClean="0">
                <a:solidFill>
                  <a:srgbClr val="C00000"/>
                </a:solidFill>
              </a:rPr>
              <a:t>Lucia </a:t>
            </a:r>
            <a:r>
              <a:rPr lang="it-IT" sz="2000" b="1" dirty="0" err="1" smtClean="0">
                <a:solidFill>
                  <a:srgbClr val="C00000"/>
                </a:solidFill>
              </a:rPr>
              <a:t>Caporaso</a:t>
            </a:r>
            <a:r>
              <a:rPr lang="it-IT" sz="2000" b="1" dirty="0" smtClean="0">
                <a:solidFill>
                  <a:srgbClr val="C00000"/>
                </a:solidFill>
              </a:rPr>
              <a:t> </a:t>
            </a:r>
            <a:endParaRPr lang="it-IT" sz="2000" dirty="0" smtClean="0">
              <a:solidFill>
                <a:srgbClr val="C00000"/>
              </a:solidFill>
            </a:endParaRPr>
          </a:p>
          <a:p>
            <a:pPr algn="l"/>
            <a:r>
              <a:rPr lang="it-IT" sz="2000" dirty="0" err="1" smtClean="0">
                <a:solidFill>
                  <a:srgbClr val="C00000"/>
                </a:solidFill>
              </a:rPr>
              <a:t>President</a:t>
            </a:r>
            <a:r>
              <a:rPr lang="it-IT" sz="2000" dirty="0" smtClean="0">
                <a:solidFill>
                  <a:srgbClr val="C00000"/>
                </a:solidFill>
              </a:rPr>
              <a:t> </a:t>
            </a:r>
            <a:r>
              <a:rPr lang="it-IT" sz="2000" dirty="0" err="1" smtClean="0">
                <a:solidFill>
                  <a:srgbClr val="C00000"/>
                </a:solidFill>
              </a:rPr>
              <a:t>of</a:t>
            </a:r>
            <a:r>
              <a:rPr lang="it-IT" sz="2000" dirty="0" smtClean="0">
                <a:solidFill>
                  <a:srgbClr val="C00000"/>
                </a:solidFill>
              </a:rPr>
              <a:t> </a:t>
            </a:r>
            <a:r>
              <a:rPr lang="it-IT" sz="2000" dirty="0" err="1" smtClean="0">
                <a:solidFill>
                  <a:srgbClr val="C00000"/>
                </a:solidFill>
              </a:rPr>
              <a:t>Section</a:t>
            </a:r>
            <a:r>
              <a:rPr lang="it-IT" sz="2000" dirty="0" smtClean="0">
                <a:solidFill>
                  <a:srgbClr val="C00000"/>
                </a:solidFill>
              </a:rPr>
              <a:t> </a:t>
            </a:r>
            <a:r>
              <a:rPr lang="it-IT" sz="2000" b="1" dirty="0" smtClean="0">
                <a:solidFill>
                  <a:srgbClr val="C00000"/>
                </a:solidFill>
              </a:rPr>
              <a:t>Pierpaolo Esposito</a:t>
            </a:r>
            <a:endParaRPr lang="it-IT" sz="2000" dirty="0" smtClean="0">
              <a:solidFill>
                <a:srgbClr val="C00000"/>
              </a:solidFill>
            </a:endParaRPr>
          </a:p>
          <a:p>
            <a:pPr algn="l"/>
            <a:r>
              <a:rPr lang="it-IT" sz="2000" dirty="0" smtClean="0">
                <a:solidFill>
                  <a:srgbClr val="C00000"/>
                </a:solidFill>
              </a:rPr>
              <a:t>Coordinatore del Dottorato di Ricerca </a:t>
            </a:r>
            <a:r>
              <a:rPr lang="it-IT" sz="2000" b="1" dirty="0" smtClean="0">
                <a:solidFill>
                  <a:srgbClr val="C00000"/>
                </a:solidFill>
              </a:rPr>
              <a:t>Luigi </a:t>
            </a:r>
            <a:r>
              <a:rPr lang="it-IT" sz="2000" b="1" dirty="0" err="1" smtClean="0">
                <a:solidFill>
                  <a:srgbClr val="C00000"/>
                </a:solidFill>
              </a:rPr>
              <a:t>Chierchia</a:t>
            </a:r>
            <a:endParaRPr lang="it-IT" sz="2000" b="1" dirty="0" smtClean="0">
              <a:solidFill>
                <a:srgbClr val="C00000"/>
              </a:solidFill>
            </a:endParaRPr>
          </a:p>
          <a:p>
            <a:pPr algn="l"/>
            <a:endParaRPr lang="it-IT" sz="2000" dirty="0" smtClean="0">
              <a:solidFill>
                <a:srgbClr val="C00000"/>
              </a:solidFill>
            </a:endParaRPr>
          </a:p>
          <a:p>
            <a:pPr algn="l"/>
            <a:r>
              <a:rPr lang="it-IT" sz="2000" i="1" dirty="0" smtClean="0">
                <a:solidFill>
                  <a:srgbClr val="C00000"/>
                </a:solidFill>
              </a:rPr>
              <a:t>Largo San Leonardo </a:t>
            </a:r>
            <a:r>
              <a:rPr lang="it-IT" sz="2000" i="1" dirty="0" err="1" smtClean="0">
                <a:solidFill>
                  <a:srgbClr val="C00000"/>
                </a:solidFill>
              </a:rPr>
              <a:t>Murialdo</a:t>
            </a:r>
            <a:r>
              <a:rPr lang="it-IT" sz="2000" i="1" dirty="0" smtClean="0">
                <a:solidFill>
                  <a:srgbClr val="C00000"/>
                </a:solidFill>
              </a:rPr>
              <a:t>, 1</a:t>
            </a:r>
            <a:br>
              <a:rPr lang="it-IT" sz="2000" i="1" dirty="0" smtClean="0">
                <a:solidFill>
                  <a:srgbClr val="C00000"/>
                </a:solidFill>
              </a:rPr>
            </a:br>
            <a:r>
              <a:rPr lang="it-IT" sz="2000" i="1" dirty="0" smtClean="0">
                <a:solidFill>
                  <a:srgbClr val="C00000"/>
                </a:solidFill>
              </a:rPr>
              <a:t>00146, Roma.</a:t>
            </a:r>
            <a:br>
              <a:rPr lang="it-IT" sz="2000" i="1" dirty="0" smtClean="0">
                <a:solidFill>
                  <a:srgbClr val="C00000"/>
                </a:solidFill>
              </a:rPr>
            </a:br>
            <a:r>
              <a:rPr lang="it-IT" sz="2000" i="1" dirty="0" smtClean="0">
                <a:solidFill>
                  <a:srgbClr val="C00000"/>
                </a:solidFill>
              </a:rPr>
              <a:t>tel. +39 06 5733 8212</a:t>
            </a:r>
            <a:br>
              <a:rPr lang="it-IT" sz="2000" i="1" dirty="0" smtClean="0">
                <a:solidFill>
                  <a:srgbClr val="C00000"/>
                </a:solidFill>
              </a:rPr>
            </a:br>
            <a:r>
              <a:rPr lang="it-IT" sz="2000" i="1" dirty="0" smtClean="0">
                <a:solidFill>
                  <a:srgbClr val="C00000"/>
                </a:solidFill>
              </a:rPr>
              <a:t>fax +39 06 5733 8080</a:t>
            </a:r>
            <a:endParaRPr lang="it-IT" sz="2000" i="1" dirty="0">
              <a:solidFill>
                <a:srgbClr val="C00000"/>
              </a:solidFill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232025" y="3924300"/>
            <a:ext cx="3778250" cy="2195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2900" indent="-339725">
              <a:spcBef>
                <a:spcPts val="8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/>
            </a:pPr>
            <a:endParaRPr lang="it-IT" sz="3200" i="1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691680" y="5229200"/>
            <a:ext cx="6092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 smtClean="0">
                <a:solidFill>
                  <a:srgbClr val="C00000"/>
                </a:solidFill>
              </a:rPr>
              <a:t>http://www.mat.uniroma3.it</a:t>
            </a:r>
            <a:endParaRPr lang="it-IT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dirty="0" err="1" smtClean="0">
                <a:solidFill>
                  <a:schemeClr val="accent6">
                    <a:lumMod val="75000"/>
                  </a:schemeClr>
                </a:solidFill>
              </a:rPr>
              <a:t>Mathematics</a:t>
            </a:r>
            <a:r>
              <a:rPr lang="it-IT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i="1" dirty="0" err="1" smtClean="0">
                <a:solidFill>
                  <a:schemeClr val="accent6">
                    <a:lumMod val="75000"/>
                  </a:schemeClr>
                </a:solidFill>
              </a:rPr>
              <a:t>Section</a:t>
            </a:r>
            <a:r>
              <a:rPr lang="it-IT" i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br>
              <a:rPr lang="it-IT" i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i="1" dirty="0" err="1" smtClean="0">
                <a:solidFill>
                  <a:schemeClr val="accent6">
                    <a:lumMod val="75000"/>
                  </a:schemeClr>
                </a:solidFill>
              </a:rPr>
              <a:t>fact</a:t>
            </a:r>
            <a:r>
              <a:rPr lang="it-IT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i="1" dirty="0" err="1" smtClean="0">
                <a:solidFill>
                  <a:schemeClr val="accent6">
                    <a:lumMod val="75000"/>
                  </a:schemeClr>
                </a:solidFill>
              </a:rPr>
              <a:t>Sheet</a:t>
            </a:r>
            <a:endParaRPr lang="it-IT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03648" y="2060848"/>
            <a:ext cx="6262464" cy="3824064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it-IT" dirty="0" smtClean="0">
                <a:solidFill>
                  <a:srgbClr val="C00000"/>
                </a:solidFill>
              </a:rPr>
              <a:t> 41 </a:t>
            </a:r>
            <a:r>
              <a:rPr lang="it-IT" dirty="0" err="1" smtClean="0">
                <a:solidFill>
                  <a:srgbClr val="C00000"/>
                </a:solidFill>
              </a:rPr>
              <a:t>faculty</a:t>
            </a:r>
            <a:r>
              <a:rPr lang="it-IT" dirty="0" smtClean="0">
                <a:solidFill>
                  <a:srgbClr val="C00000"/>
                </a:solidFill>
              </a:rPr>
              <a:t> Staff</a:t>
            </a:r>
          </a:p>
          <a:p>
            <a:pPr>
              <a:buFont typeface="Wingdings" pitchFamily="2" charset="2"/>
              <a:buChar char="q"/>
            </a:pPr>
            <a:r>
              <a:rPr lang="it-IT" dirty="0" smtClean="0">
                <a:solidFill>
                  <a:srgbClr val="C00000"/>
                </a:solidFill>
              </a:rPr>
              <a:t> 23 </a:t>
            </a:r>
            <a:r>
              <a:rPr lang="it-IT" dirty="0" err="1" smtClean="0">
                <a:solidFill>
                  <a:srgbClr val="C00000"/>
                </a:solidFill>
              </a:rPr>
              <a:t>temporary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err="1" smtClean="0">
                <a:solidFill>
                  <a:srgbClr val="C00000"/>
                </a:solidFill>
              </a:rPr>
              <a:t>teaching</a:t>
            </a:r>
            <a:r>
              <a:rPr lang="it-IT" dirty="0" smtClean="0">
                <a:solidFill>
                  <a:srgbClr val="C00000"/>
                </a:solidFill>
              </a:rPr>
              <a:t> Staff</a:t>
            </a:r>
          </a:p>
          <a:p>
            <a:pPr>
              <a:buFont typeface="Wingdings" pitchFamily="2" charset="2"/>
              <a:buChar char="q"/>
            </a:pPr>
            <a:r>
              <a:rPr lang="it-IT" dirty="0" smtClean="0">
                <a:solidFill>
                  <a:srgbClr val="C00000"/>
                </a:solidFill>
              </a:rPr>
              <a:t> 9 </a:t>
            </a:r>
            <a:r>
              <a:rPr lang="it-IT" dirty="0" err="1" smtClean="0">
                <a:solidFill>
                  <a:srgbClr val="C00000"/>
                </a:solidFill>
              </a:rPr>
              <a:t>Administration</a:t>
            </a:r>
            <a:r>
              <a:rPr lang="it-IT" dirty="0" smtClean="0">
                <a:solidFill>
                  <a:srgbClr val="C00000"/>
                </a:solidFill>
              </a:rPr>
              <a:t> Staff</a:t>
            </a:r>
          </a:p>
          <a:p>
            <a:pPr>
              <a:buFont typeface="Wingdings" pitchFamily="2" charset="2"/>
              <a:buChar char="q"/>
            </a:pPr>
            <a:r>
              <a:rPr lang="it-IT" dirty="0" smtClean="0">
                <a:solidFill>
                  <a:srgbClr val="C00000"/>
                </a:solidFill>
              </a:rPr>
              <a:t> 7 Post </a:t>
            </a:r>
            <a:r>
              <a:rPr lang="it-IT" dirty="0" err="1" smtClean="0">
                <a:solidFill>
                  <a:srgbClr val="C00000"/>
                </a:solidFill>
              </a:rPr>
              <a:t>Docs</a:t>
            </a:r>
            <a:endParaRPr lang="it-IT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it-IT" dirty="0" smtClean="0">
                <a:solidFill>
                  <a:srgbClr val="C00000"/>
                </a:solidFill>
              </a:rPr>
              <a:t> 29 </a:t>
            </a:r>
            <a:r>
              <a:rPr lang="it-IT" dirty="0" err="1" smtClean="0">
                <a:solidFill>
                  <a:srgbClr val="C00000"/>
                </a:solidFill>
              </a:rPr>
              <a:t>PhD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err="1" smtClean="0">
                <a:solidFill>
                  <a:srgbClr val="C00000"/>
                </a:solidFill>
              </a:rPr>
              <a:t>Students</a:t>
            </a:r>
            <a:endParaRPr lang="it-IT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it-IT" dirty="0" smtClean="0">
                <a:solidFill>
                  <a:srgbClr val="C00000"/>
                </a:solidFill>
              </a:rPr>
              <a:t> 40 (</a:t>
            </a:r>
            <a:r>
              <a:rPr lang="it-IT" dirty="0" err="1" smtClean="0">
                <a:solidFill>
                  <a:srgbClr val="C00000"/>
                </a:solidFill>
              </a:rPr>
              <a:t>approx</a:t>
            </a:r>
            <a:r>
              <a:rPr lang="it-IT" dirty="0" smtClean="0">
                <a:solidFill>
                  <a:srgbClr val="C00000"/>
                </a:solidFill>
              </a:rPr>
              <a:t>) Master </a:t>
            </a:r>
            <a:r>
              <a:rPr lang="it-IT" dirty="0" err="1" smtClean="0">
                <a:solidFill>
                  <a:srgbClr val="C00000"/>
                </a:solidFill>
              </a:rPr>
              <a:t>Students</a:t>
            </a:r>
            <a:endParaRPr lang="it-IT" dirty="0" smtClean="0">
              <a:solidFill>
                <a:srgbClr val="C00000"/>
              </a:solidFill>
            </a:endParaRPr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002060"/>
                </a:solidFill>
              </a:rPr>
              <a:t>The </a:t>
            </a:r>
            <a:r>
              <a:rPr lang="it-IT" dirty="0" err="1" smtClean="0">
                <a:solidFill>
                  <a:srgbClr val="002060"/>
                </a:solidFill>
              </a:rPr>
              <a:t>Doctorate</a:t>
            </a:r>
            <a:r>
              <a:rPr lang="it-IT" dirty="0" smtClean="0">
                <a:solidFill>
                  <a:srgbClr val="002060"/>
                </a:solidFill>
              </a:rPr>
              <a:t> </a:t>
            </a:r>
            <a:r>
              <a:rPr lang="it-IT" dirty="0" err="1" smtClean="0">
                <a:solidFill>
                  <a:srgbClr val="002060"/>
                </a:solidFill>
              </a:rPr>
              <a:t>Program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0" y="1981200"/>
            <a:ext cx="8964488" cy="22225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sz="2400" dirty="0" err="1" smtClean="0">
                <a:solidFill>
                  <a:srgbClr val="C00000"/>
                </a:solidFill>
              </a:rPr>
              <a:t>Officially</a:t>
            </a:r>
            <a:r>
              <a:rPr lang="it-IT" sz="2400" dirty="0" smtClean="0">
                <a:solidFill>
                  <a:srgbClr val="C00000"/>
                </a:solidFill>
              </a:rPr>
              <a:t> in english </a:t>
            </a:r>
            <a:r>
              <a:rPr lang="it-IT" sz="2400" dirty="0" err="1" smtClean="0">
                <a:solidFill>
                  <a:srgbClr val="C00000"/>
                </a:solidFill>
              </a:rPr>
              <a:t>starting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this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year</a:t>
            </a:r>
            <a:endParaRPr lang="it-IT" sz="2400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rgbClr val="C00000"/>
                </a:solidFill>
              </a:rPr>
              <a:t>3 + 1 </a:t>
            </a:r>
            <a:r>
              <a:rPr lang="it-IT" sz="2400" dirty="0" err="1" smtClean="0">
                <a:solidFill>
                  <a:srgbClr val="C00000"/>
                </a:solidFill>
              </a:rPr>
              <a:t>years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program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err="1" smtClean="0">
                <a:solidFill>
                  <a:srgbClr val="C00000"/>
                </a:solidFill>
              </a:rPr>
              <a:t>Application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between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July</a:t>
            </a:r>
            <a:r>
              <a:rPr lang="it-IT" sz="2400" dirty="0" smtClean="0">
                <a:solidFill>
                  <a:srgbClr val="C00000"/>
                </a:solidFill>
              </a:rPr>
              <a:t> and </a:t>
            </a:r>
            <a:r>
              <a:rPr lang="it-IT" sz="2400" dirty="0" err="1" smtClean="0">
                <a:solidFill>
                  <a:srgbClr val="C00000"/>
                </a:solidFill>
              </a:rPr>
              <a:t>September</a:t>
            </a:r>
            <a:r>
              <a:rPr lang="it-IT" sz="2400" dirty="0" smtClean="0">
                <a:solidFill>
                  <a:srgbClr val="C00000"/>
                </a:solidFill>
              </a:rPr>
              <a:t> (</a:t>
            </a:r>
            <a:r>
              <a:rPr lang="it-IT" sz="2400" b="1" dirty="0" err="1" smtClean="0">
                <a:solidFill>
                  <a:srgbClr val="C00000"/>
                </a:solidFill>
              </a:rPr>
              <a:t>keep</a:t>
            </a:r>
            <a:r>
              <a:rPr lang="it-IT" sz="2400" b="1" dirty="0" smtClean="0">
                <a:solidFill>
                  <a:srgbClr val="C00000"/>
                </a:solidFill>
              </a:rPr>
              <a:t> </a:t>
            </a:r>
            <a:r>
              <a:rPr lang="it-IT" sz="2400" b="1" dirty="0" err="1" smtClean="0">
                <a:solidFill>
                  <a:srgbClr val="C00000"/>
                </a:solidFill>
              </a:rPr>
              <a:t>an</a:t>
            </a:r>
            <a:r>
              <a:rPr lang="it-IT" sz="2400" b="1" dirty="0" smtClean="0">
                <a:solidFill>
                  <a:srgbClr val="C00000"/>
                </a:solidFill>
              </a:rPr>
              <a:t> </a:t>
            </a:r>
            <a:r>
              <a:rPr lang="it-IT" sz="2400" b="1" dirty="0" err="1" smtClean="0">
                <a:solidFill>
                  <a:srgbClr val="C00000"/>
                </a:solidFill>
              </a:rPr>
              <a:t>eye</a:t>
            </a:r>
            <a:r>
              <a:rPr lang="it-IT" sz="2400" b="1" dirty="0" smtClean="0">
                <a:solidFill>
                  <a:srgbClr val="C00000"/>
                </a:solidFill>
              </a:rPr>
              <a:t> open</a:t>
            </a:r>
            <a:r>
              <a:rPr lang="it-IT" sz="2400" dirty="0" smtClean="0">
                <a:solidFill>
                  <a:srgbClr val="C00000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rgbClr val="C00000"/>
                </a:solidFill>
              </a:rPr>
              <a:t>At </a:t>
            </a:r>
            <a:r>
              <a:rPr lang="it-IT" sz="2400" dirty="0" err="1" smtClean="0">
                <a:solidFill>
                  <a:srgbClr val="C00000"/>
                </a:solidFill>
              </a:rPr>
              <a:t>least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one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fellowship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reserved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for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international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students</a:t>
            </a:r>
            <a:endParaRPr lang="it-IT" sz="2400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err="1" smtClean="0">
                <a:solidFill>
                  <a:srgbClr val="C00000"/>
                </a:solidFill>
              </a:rPr>
              <a:t>Selection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done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through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an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informal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Skype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Interview</a:t>
            </a:r>
            <a:endParaRPr lang="it-IT" sz="2400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rgbClr val="C00000"/>
                </a:solidFill>
              </a:rPr>
              <a:t>First </a:t>
            </a:r>
            <a:r>
              <a:rPr lang="it-IT" sz="2400" dirty="0" err="1" smtClean="0">
                <a:solidFill>
                  <a:srgbClr val="C00000"/>
                </a:solidFill>
              </a:rPr>
              <a:t>year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with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courses</a:t>
            </a:r>
            <a:r>
              <a:rPr lang="it-IT" sz="2400" dirty="0" smtClean="0">
                <a:solidFill>
                  <a:srgbClr val="C00000"/>
                </a:solidFill>
              </a:rPr>
              <a:t> and </a:t>
            </a:r>
            <a:r>
              <a:rPr lang="it-IT" sz="2400" dirty="0" err="1" smtClean="0">
                <a:solidFill>
                  <a:srgbClr val="C00000"/>
                </a:solidFill>
              </a:rPr>
              <a:t>marks</a:t>
            </a:r>
            <a:r>
              <a:rPr lang="it-IT" sz="2400" dirty="0" smtClean="0">
                <a:solidFill>
                  <a:srgbClr val="C00000"/>
                </a:solidFill>
              </a:rPr>
              <a:t> – </a:t>
            </a:r>
            <a:r>
              <a:rPr lang="it-IT" sz="2400" dirty="0" err="1" smtClean="0">
                <a:solidFill>
                  <a:srgbClr val="C00000"/>
                </a:solidFill>
              </a:rPr>
              <a:t>Then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thesis</a:t>
            </a:r>
            <a:endParaRPr lang="it-IT" sz="3600" dirty="0" smtClean="0">
              <a:solidFill>
                <a:srgbClr val="C00000"/>
              </a:solidFill>
            </a:endParaRPr>
          </a:p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11560" y="5013176"/>
            <a:ext cx="7766050" cy="1305148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http://ricerca.mat.uniroma3.it/dottorato/</a:t>
            </a:r>
          </a:p>
          <a:p>
            <a:r>
              <a:rPr lang="it-IT" dirty="0" err="1" smtClean="0">
                <a:solidFill>
                  <a:srgbClr val="C00000"/>
                </a:solidFill>
              </a:rPr>
              <a:t>Email</a:t>
            </a:r>
            <a:r>
              <a:rPr lang="it-IT" dirty="0" smtClean="0">
                <a:solidFill>
                  <a:srgbClr val="C00000"/>
                </a:solidFill>
              </a:rPr>
              <a:t>: </a:t>
            </a:r>
            <a:r>
              <a:rPr lang="it-IT" b="1" dirty="0" smtClean="0"/>
              <a:t>dottric@mat.uniroma3.it</a:t>
            </a:r>
          </a:p>
          <a:p>
            <a:endParaRPr lang="it-IT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864096"/>
          </a:xfrm>
        </p:spPr>
        <p:txBody>
          <a:bodyPr/>
          <a:lstStyle/>
          <a:p>
            <a:r>
              <a:rPr lang="it-IT" sz="4000" dirty="0" err="1" smtClean="0">
                <a:solidFill>
                  <a:srgbClr val="002060"/>
                </a:solidFill>
              </a:rPr>
              <a:t>Main</a:t>
            </a:r>
            <a:r>
              <a:rPr lang="it-IT" sz="4000" dirty="0" smtClean="0">
                <a:solidFill>
                  <a:srgbClr val="002060"/>
                </a:solidFill>
              </a:rPr>
              <a:t> </a:t>
            </a:r>
            <a:r>
              <a:rPr lang="it-IT" sz="4000" dirty="0" err="1" smtClean="0">
                <a:solidFill>
                  <a:srgbClr val="002060"/>
                </a:solidFill>
              </a:rPr>
              <a:t>Research</a:t>
            </a:r>
            <a:r>
              <a:rPr lang="it-IT" sz="4000" dirty="0" smtClean="0">
                <a:solidFill>
                  <a:srgbClr val="002060"/>
                </a:solidFill>
              </a:rPr>
              <a:t> </a:t>
            </a:r>
            <a:r>
              <a:rPr lang="it-IT" sz="4000" dirty="0" err="1" smtClean="0">
                <a:solidFill>
                  <a:srgbClr val="002060"/>
                </a:solidFill>
              </a:rPr>
              <a:t>Topics</a:t>
            </a:r>
            <a:r>
              <a:rPr lang="it-IT" sz="4000" dirty="0" smtClean="0">
                <a:solidFill>
                  <a:srgbClr val="002060"/>
                </a:solidFill>
              </a:rPr>
              <a:t> </a:t>
            </a:r>
            <a:r>
              <a:rPr lang="it-IT" sz="4000" dirty="0" err="1" smtClean="0">
                <a:solidFill>
                  <a:srgbClr val="002060"/>
                </a:solidFill>
              </a:rPr>
              <a:t>for</a:t>
            </a:r>
            <a:r>
              <a:rPr lang="it-IT" sz="4000" dirty="0" smtClean="0">
                <a:solidFill>
                  <a:srgbClr val="002060"/>
                </a:solidFill>
              </a:rPr>
              <a:t> </a:t>
            </a:r>
            <a:r>
              <a:rPr lang="it-IT" sz="4000" dirty="0" err="1" smtClean="0">
                <a:solidFill>
                  <a:srgbClr val="002060"/>
                </a:solidFill>
              </a:rPr>
              <a:t>PhD</a:t>
            </a:r>
            <a:r>
              <a:rPr lang="it-IT" sz="4000" dirty="0" smtClean="0">
                <a:solidFill>
                  <a:srgbClr val="002060"/>
                </a:solidFill>
              </a:rPr>
              <a:t> </a:t>
            </a:r>
            <a:r>
              <a:rPr lang="it-IT" sz="4000" dirty="0" err="1" smtClean="0">
                <a:solidFill>
                  <a:srgbClr val="002060"/>
                </a:solidFill>
              </a:rPr>
              <a:t>Thesis</a:t>
            </a:r>
            <a:endParaRPr lang="it-IT" sz="4000" dirty="0">
              <a:solidFill>
                <a:srgbClr val="00206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27584" y="980728"/>
            <a:ext cx="7416824" cy="554461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it-IT" sz="2400" dirty="0" err="1" smtClean="0">
                <a:solidFill>
                  <a:srgbClr val="C00000"/>
                </a:solidFill>
              </a:rPr>
              <a:t>Algebraic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Geometry</a:t>
            </a:r>
            <a:endParaRPr lang="it-IT" sz="2400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it-IT" sz="2400" dirty="0" err="1" smtClean="0">
                <a:solidFill>
                  <a:srgbClr val="C00000"/>
                </a:solidFill>
              </a:rPr>
              <a:t>Arithmetic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Geometry</a:t>
            </a:r>
            <a:endParaRPr lang="it-IT" sz="2400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it-IT" sz="2400" dirty="0" smtClean="0">
                <a:solidFill>
                  <a:srgbClr val="C00000"/>
                </a:solidFill>
              </a:rPr>
              <a:t>Commutative Algebra</a:t>
            </a:r>
          </a:p>
          <a:p>
            <a:pPr>
              <a:buFont typeface="Wingdings" pitchFamily="2" charset="2"/>
              <a:buChar char="v"/>
            </a:pPr>
            <a:r>
              <a:rPr lang="it-IT" sz="2400" dirty="0" smtClean="0">
                <a:solidFill>
                  <a:srgbClr val="C00000"/>
                </a:solidFill>
              </a:rPr>
              <a:t>Computer Science</a:t>
            </a:r>
          </a:p>
          <a:p>
            <a:pPr>
              <a:buFont typeface="Wingdings" pitchFamily="2" charset="2"/>
              <a:buChar char="v"/>
            </a:pPr>
            <a:r>
              <a:rPr lang="it-IT" sz="2400" dirty="0" err="1" smtClean="0">
                <a:solidFill>
                  <a:srgbClr val="C00000"/>
                </a:solidFill>
              </a:rPr>
              <a:t>Differential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Equations</a:t>
            </a:r>
            <a:r>
              <a:rPr lang="it-IT" sz="2400" dirty="0" smtClean="0">
                <a:solidFill>
                  <a:srgbClr val="C00000"/>
                </a:solidFill>
              </a:rPr>
              <a:t> and </a:t>
            </a:r>
            <a:r>
              <a:rPr lang="it-IT" sz="2400" dirty="0" err="1" smtClean="0">
                <a:solidFill>
                  <a:srgbClr val="C00000"/>
                </a:solidFill>
              </a:rPr>
              <a:t>Dynamical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Systems</a:t>
            </a:r>
            <a:endParaRPr lang="it-IT" sz="2400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it-IT" sz="2400" dirty="0" err="1" smtClean="0">
                <a:solidFill>
                  <a:srgbClr val="C00000"/>
                </a:solidFill>
              </a:rPr>
              <a:t>Mathematical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Physics</a:t>
            </a:r>
            <a:endParaRPr lang="it-IT" sz="2400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it-IT" sz="2400" dirty="0" smtClean="0">
                <a:solidFill>
                  <a:srgbClr val="C00000"/>
                </a:solidFill>
              </a:rPr>
              <a:t>Non </a:t>
            </a:r>
            <a:r>
              <a:rPr lang="it-IT" sz="2400" dirty="0" err="1" smtClean="0">
                <a:solidFill>
                  <a:srgbClr val="C00000"/>
                </a:solidFill>
              </a:rPr>
              <a:t>linear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Analysis</a:t>
            </a:r>
            <a:r>
              <a:rPr lang="it-IT" sz="2400" dirty="0" smtClean="0">
                <a:solidFill>
                  <a:srgbClr val="C00000"/>
                </a:solidFill>
              </a:rPr>
              <a:t> and </a:t>
            </a:r>
            <a:r>
              <a:rPr lang="it-IT" sz="2400" dirty="0" err="1" smtClean="0">
                <a:solidFill>
                  <a:srgbClr val="C00000"/>
                </a:solidFill>
              </a:rPr>
              <a:t>Dynamical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Systems</a:t>
            </a:r>
            <a:endParaRPr lang="it-IT" sz="2400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it-IT" sz="2400" dirty="0" err="1" smtClean="0">
                <a:solidFill>
                  <a:srgbClr val="C00000"/>
                </a:solidFill>
              </a:rPr>
              <a:t>Probability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Theory</a:t>
            </a:r>
            <a:r>
              <a:rPr lang="it-IT" sz="2400" dirty="0" smtClean="0">
                <a:solidFill>
                  <a:srgbClr val="C00000"/>
                </a:solidFill>
              </a:rPr>
              <a:t> and </a:t>
            </a:r>
            <a:r>
              <a:rPr lang="it-IT" sz="2400" dirty="0" err="1" smtClean="0">
                <a:solidFill>
                  <a:srgbClr val="C00000"/>
                </a:solidFill>
              </a:rPr>
              <a:t>Mechanical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Statistics</a:t>
            </a:r>
            <a:endParaRPr lang="it-IT" sz="2400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it-IT" sz="2400" dirty="0" err="1" smtClean="0">
                <a:solidFill>
                  <a:srgbClr val="C00000"/>
                </a:solidFill>
              </a:rPr>
              <a:t>Numerical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Analysis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of</a:t>
            </a:r>
            <a:r>
              <a:rPr lang="it-IT" sz="2400" dirty="0" smtClean="0">
                <a:solidFill>
                  <a:srgbClr val="C00000"/>
                </a:solidFill>
              </a:rPr>
              <a:t> PDE</a:t>
            </a:r>
          </a:p>
          <a:p>
            <a:pPr>
              <a:buFont typeface="Wingdings" pitchFamily="2" charset="2"/>
              <a:buChar char="v"/>
            </a:pPr>
            <a:r>
              <a:rPr lang="it-IT" sz="2400" dirty="0" err="1" smtClean="0">
                <a:solidFill>
                  <a:srgbClr val="C00000"/>
                </a:solidFill>
              </a:rPr>
              <a:t>Number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Theory</a:t>
            </a:r>
            <a:endParaRPr lang="it-IT" sz="2400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it-IT" sz="2400" dirty="0" err="1" smtClean="0">
                <a:solidFill>
                  <a:srgbClr val="C00000"/>
                </a:solidFill>
              </a:rPr>
              <a:t>Applied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Mathematical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Physics</a:t>
            </a:r>
            <a:endParaRPr lang="it-IT" sz="2400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it-IT" sz="2400" dirty="0" err="1" smtClean="0">
                <a:solidFill>
                  <a:srgbClr val="C00000"/>
                </a:solidFill>
              </a:rPr>
              <a:t>Logic</a:t>
            </a:r>
            <a:endParaRPr lang="it-IT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762000" y="1219200"/>
            <a:ext cx="77724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36550" algn="ctr" eaLnBrk="1" hangingPunct="1">
              <a:spcBef>
                <a:spcPts val="12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it-IT" sz="4800" dirty="0" err="1" smtClean="0">
                <a:solidFill>
                  <a:srgbClr val="004080"/>
                </a:solidFill>
              </a:rPr>
              <a:t>Thank</a:t>
            </a:r>
            <a:r>
              <a:rPr lang="it-IT" sz="4800" dirty="0" smtClean="0">
                <a:solidFill>
                  <a:srgbClr val="004080"/>
                </a:solidFill>
              </a:rPr>
              <a:t> </a:t>
            </a:r>
            <a:r>
              <a:rPr lang="it-IT" sz="4800" dirty="0" err="1" smtClean="0">
                <a:solidFill>
                  <a:srgbClr val="004080"/>
                </a:solidFill>
              </a:rPr>
              <a:t>you</a:t>
            </a:r>
            <a:r>
              <a:rPr lang="it-IT" sz="4800" dirty="0" smtClean="0">
                <a:solidFill>
                  <a:srgbClr val="004080"/>
                </a:solidFill>
              </a:rPr>
              <a:t>!</a:t>
            </a:r>
            <a:endParaRPr lang="it-IT" sz="4800" dirty="0">
              <a:solidFill>
                <a:srgbClr val="004080"/>
              </a:solidFill>
            </a:endParaRPr>
          </a:p>
          <a:p>
            <a:pPr marL="342900" indent="-336550" algn="ctr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it-IT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36550" algn="ctr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it-IT" sz="2800" b="1" dirty="0" smtClean="0">
                <a:solidFill>
                  <a:schemeClr val="tx2">
                    <a:lumMod val="75000"/>
                  </a:schemeClr>
                </a:solidFill>
              </a:rPr>
              <a:t>Francesco Pappalardi</a:t>
            </a:r>
            <a:endParaRPr lang="it-IT" sz="2800" b="1" dirty="0" smtClean="0">
              <a:solidFill>
                <a:schemeClr val="tx2">
                  <a:lumMod val="75000"/>
                </a:schemeClr>
              </a:solidFill>
              <a:hlinkClick r:id="rId2"/>
            </a:endParaRPr>
          </a:p>
          <a:p>
            <a:pPr marL="342900" indent="-336550" algn="ctr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it-IT" sz="2800" dirty="0" smtClean="0">
                <a:solidFill>
                  <a:srgbClr val="FF0000"/>
                </a:solidFill>
              </a:rPr>
              <a:t>pappa@mat.uniroma3.it</a:t>
            </a:r>
            <a:endParaRPr lang="it-IT" sz="2800" dirty="0" smtClean="0">
              <a:solidFill>
                <a:srgbClr val="FF0000"/>
              </a:solidFill>
              <a:hlinkClick r:id="rId3"/>
            </a:endParaRPr>
          </a:p>
          <a:p>
            <a:pPr marL="342900" indent="-336550" algn="ctr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it-IT" sz="2800" dirty="0">
              <a:solidFill>
                <a:srgbClr val="004080"/>
              </a:solidFill>
            </a:endParaRPr>
          </a:p>
          <a:p>
            <a:pPr marL="342900" indent="-336550" algn="ctr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it-IT" sz="2800" dirty="0">
                <a:solidFill>
                  <a:srgbClr val="004080"/>
                </a:solidFill>
              </a:rPr>
              <a:t>http</a:t>
            </a:r>
            <a:r>
              <a:rPr lang="it-IT" sz="2800" dirty="0" smtClean="0">
                <a:solidFill>
                  <a:srgbClr val="004080"/>
                </a:solidFill>
              </a:rPr>
              <a:t>://www.mat.uniroma3.it/</a:t>
            </a:r>
            <a:r>
              <a:rPr lang="it-IT" sz="2800" dirty="0" err="1" smtClean="0">
                <a:solidFill>
                  <a:srgbClr val="004080"/>
                </a:solidFill>
              </a:rPr>
              <a:t>users</a:t>
            </a:r>
            <a:r>
              <a:rPr lang="it-IT" sz="2800" dirty="0" smtClean="0">
                <a:solidFill>
                  <a:srgbClr val="004080"/>
                </a:solidFill>
              </a:rPr>
              <a:t>/pappa</a:t>
            </a:r>
            <a:endParaRPr lang="it-IT" sz="2800" dirty="0">
              <a:solidFill>
                <a:srgbClr val="004080"/>
              </a:solidFill>
            </a:endParaRPr>
          </a:p>
          <a:p>
            <a:pPr marL="342900" indent="-336550" algn="ctr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it-IT" sz="2800" dirty="0">
              <a:solidFill>
                <a:srgbClr val="00408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maTre__Baghdad_2014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RomaTre__Baghdad_2014</Template>
  <TotalTime>63</TotalTime>
  <Words>193</Words>
  <Application>Microsoft Office PowerPoint</Application>
  <PresentationFormat>Presentazione su schermo (4:3)</PresentationFormat>
  <Paragraphs>57</Paragraphs>
  <Slides>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RomaTre__Baghdad_2014</vt:lpstr>
      <vt:lpstr>Diapositiva 1</vt:lpstr>
      <vt:lpstr>Diapositiva 2</vt:lpstr>
      <vt:lpstr>Diapositiva 3</vt:lpstr>
      <vt:lpstr>Mathematics Section:  fact Sheet</vt:lpstr>
      <vt:lpstr>The Doctorate Program</vt:lpstr>
      <vt:lpstr>Main Research Topics for PhD Thesis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USER</dc:creator>
  <cp:lastModifiedBy>USER</cp:lastModifiedBy>
  <cp:revision>12</cp:revision>
  <cp:lastPrinted>2008-02-08T16:05:59Z</cp:lastPrinted>
  <dcterms:created xsi:type="dcterms:W3CDTF">2014-03-31T19:30:39Z</dcterms:created>
  <dcterms:modified xsi:type="dcterms:W3CDTF">2014-03-31T20:41:29Z</dcterms:modified>
</cp:coreProperties>
</file>