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Klik om de opmaak van de titeltekst te bewerken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Klik om de opmaak van de overzichtstekst te bewerken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Tweede overzichtsniveau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Derde overzichtsniveau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Vierde overzichtsniveau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Vijfde overzichtsniveau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Zesde overzichtsniveau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Zevende overzichtsniveau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1400" spc="-1" strike="noStrike">
                <a:latin typeface="Times New Roman"/>
              </a:rPr>
              <a:t>&lt;datum/tijd&gt;</a:t>
            </a:r>
            <a:endParaRPr b="0" lang="nl-N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nl-NL" sz="1400" spc="-1" strike="noStrike">
                <a:latin typeface="Times New Roman"/>
              </a:rPr>
              <a:t>&lt;voettekst&gt;</a:t>
            </a:r>
            <a:endParaRPr b="0" lang="nl-N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B2C7AF0-B19A-40B9-9358-0099E6E4B311}" type="slidenum">
              <a:rPr b="0" lang="nl-NL" sz="1400" spc="-1" strike="noStrike">
                <a:latin typeface="Times New Roman"/>
              </a:rPr>
              <a:t>&lt;getal&gt;</a:t>
            </a:fld>
            <a:endParaRPr b="0" lang="nl-N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nl-NL" sz="4400" spc="-1" strike="noStrike">
                <a:latin typeface="Arial"/>
              </a:rPr>
              <a:t>Coördinaten systeem X en Y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  <a:p>
            <a:pPr algn="ctr"/>
            <a:endParaRPr b="0" lang="nl-NL" sz="3200" spc="-1" strike="noStrike">
              <a:latin typeface="Arial"/>
            </a:endParaRPr>
          </a:p>
          <a:p>
            <a:pPr algn="ctr"/>
            <a:endParaRPr b="0" lang="nl-NL" sz="3200" spc="-1" strike="noStrike">
              <a:latin typeface="Arial"/>
            </a:endParaRPr>
          </a:p>
          <a:p>
            <a:pPr algn="ctr"/>
            <a:endParaRPr b="0" lang="nl-NL" sz="3200" spc="-1" strike="noStrike">
              <a:latin typeface="Arial"/>
            </a:endParaRPr>
          </a:p>
          <a:p>
            <a:pPr algn="ctr"/>
            <a:endParaRPr b="0" lang="nl-NL" sz="3200" spc="-1" strike="noStrike">
              <a:latin typeface="Arial"/>
            </a:endParaRPr>
          </a:p>
          <a:p>
            <a:pPr algn="ctr"/>
            <a:r>
              <a:rPr b="0" lang="nl-NL" sz="3200" spc="-1" strike="noStrike">
                <a:latin typeface="Arial"/>
              </a:rPr>
              <a:t>door: Michiel Erasmus / Easylab4kids.nl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98360" y="1449720"/>
            <a:ext cx="2501640" cy="2006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6840000" y="1384200"/>
            <a:ext cx="2412720" cy="19998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4341240" y="1512000"/>
            <a:ext cx="1418760" cy="17773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3671640" y="4654800"/>
            <a:ext cx="2432160" cy="81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640" y="36324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6 – Aanmelden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3640" y="1326240"/>
            <a:ext cx="906516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Laptop wachtwoord: wiz</a:t>
            </a: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871640" y="1152000"/>
            <a:ext cx="654732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000000"/>
                </a:solidFill>
                <a:latin typeface="OpineHeavy"/>
                <a:ea typeface="DejaVu Sans"/>
              </a:rPr>
              <a:t>Computer aanzetten</a:t>
            </a:r>
            <a:endParaRPr b="0" lang="nl-NL" sz="40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863640" y="2197440"/>
            <a:ext cx="870876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Trackpad op de laptop!!!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Vegen met één vinger om de muis te bewegen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Klikken door op de trackpad te tikken, alsof je een knopje indrukt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7558200" y="3625560"/>
            <a:ext cx="2374560" cy="177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3640" y="36360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7 – Muis en trackpad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07640" y="1367640"/>
            <a:ext cx="755712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Soms gebruiken wij geen muis maar een trackpad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Bedienen met </a:t>
            </a:r>
            <a:r>
              <a:rPr b="1" i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handen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en minstens één vinger per hand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050840" y="3153600"/>
            <a:ext cx="1394280" cy="14508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6767280" y="3527280"/>
            <a:ext cx="1581480" cy="174240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6407280" y="2677320"/>
            <a:ext cx="30211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Selectie = 1 kliek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935640" y="2663640"/>
            <a:ext cx="2671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MENU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kliek met 2x vingers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375640" y="4028040"/>
            <a:ext cx="1533600" cy="1368720"/>
          </a:xfrm>
          <a:prstGeom prst="rect">
            <a:avLst/>
          </a:prstGeom>
          <a:ln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2365560" y="3681360"/>
            <a:ext cx="30312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Selecteren menuitems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3640" y="36360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8 – Check internet deel 1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37800" y="1772280"/>
            <a:ext cx="4530960" cy="9748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63640" y="1367640"/>
            <a:ext cx="46771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Kies rechtsonder (Windows 10)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1007640" y="3383280"/>
            <a:ext cx="2668320" cy="208548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863640" y="2987280"/>
            <a:ext cx="46771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Zoek WiFi icoontje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3640" y="36396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9 – Check internet deel 2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67440" y="1626480"/>
            <a:ext cx="1777680" cy="19702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611640" y="1237320"/>
            <a:ext cx="27691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Kliek WiFi icoontje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131640" y="1727640"/>
            <a:ext cx="2295720" cy="370512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3023640" y="1327680"/>
            <a:ext cx="39931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Kliek op het WiFi netwerk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6423480" y="1868400"/>
            <a:ext cx="3508920" cy="1224720"/>
          </a:xfrm>
          <a:prstGeom prst="rect">
            <a:avLst/>
          </a:prstGeom>
          <a:ln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6479280" y="1328040"/>
            <a:ext cx="23734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Vinkje weghalen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335280" y="3815280"/>
            <a:ext cx="2661480" cy="100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wachtwoord=30222151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76000" y="325800"/>
            <a:ext cx="957600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3200" spc="-1" strike="noStrike">
                <a:latin typeface="Arial"/>
              </a:rPr>
              <a:t>Stap 10: OEFENING: Coördinaten in onze wereld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32000" y="4109760"/>
            <a:ext cx="849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3. Maak een schermafbeelding van jouw browser, met deze object.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→ </a:t>
            </a:r>
            <a:r>
              <a:rPr b="0" lang="nl-NL" sz="1800" spc="-1" strike="noStrike">
                <a:latin typeface="Arial"/>
              </a:rPr>
              <a:t>51°32'24.5"N 3°26'12.4"E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432000" y="933840"/>
            <a:ext cx="799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1. Start Google Chrome web browser                                         </a:t>
            </a:r>
            <a:r>
              <a:rPr b="1" lang="nl-NL" sz="1800" spc="-1" strike="noStrike">
                <a:latin typeface="Arial"/>
              </a:rPr>
              <a:t>TIJD: 10min</a:t>
            </a:r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2. Waar en vooral </a:t>
            </a:r>
            <a:r>
              <a:rPr b="0" i="1" lang="nl-NL" sz="1800" spc="-1" strike="noStrike">
                <a:latin typeface="Arial"/>
              </a:rPr>
              <a:t>wat</a:t>
            </a:r>
            <a:r>
              <a:rPr b="0" lang="nl-NL" sz="1800" spc="-1" strike="noStrike">
                <a:latin typeface="Arial"/>
              </a:rPr>
              <a:t> ligt op onderstaand coordinaten??</a:t>
            </a:r>
            <a:endParaRPr b="0" lang="nl-NL" sz="1800" spc="-1" strike="noStrike">
              <a:latin typeface="Arial"/>
            </a:endParaRPr>
          </a:p>
          <a:p>
            <a:r>
              <a:rPr b="0" i="1" lang="nl-NL" sz="1800" spc="-1" strike="noStrike">
                <a:latin typeface="Arial"/>
              </a:rPr>
              <a:t>→ </a:t>
            </a:r>
            <a:r>
              <a:rPr b="0" i="1" lang="nl-NL" sz="1800" spc="-1" strike="noStrike">
                <a:latin typeface="Arial"/>
              </a:rPr>
              <a:t>52.079604, 4.313306</a:t>
            </a:r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304000" y="2304000"/>
            <a:ext cx="3725280" cy="17046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720000" y="4896000"/>
            <a:ext cx="1228680" cy="64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3640" y="36540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11 – Coördinaten op Microbit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76000" y="1728000"/>
            <a:ext cx="4032000" cy="3321720"/>
          </a:xfrm>
          <a:prstGeom prst="rect">
            <a:avLst/>
          </a:prstGeom>
          <a:ln>
            <a:noFill/>
          </a:ln>
        </p:spPr>
      </p:pic>
      <p:graphicFrame>
        <p:nvGraphicFramePr>
          <p:cNvPr id="111" name="Table 2"/>
          <p:cNvGraphicFramePr/>
          <p:nvPr/>
        </p:nvGraphicFramePr>
        <p:xfrm>
          <a:off x="6012000" y="1570320"/>
          <a:ext cx="2640600" cy="184032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480"/>
              </a:tblGrid>
              <a:tr h="368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0,0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0,1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0,2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0,3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0,4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8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0,1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1,1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2,1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3,1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4,1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0,2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1,2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2,2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3,2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4,2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0,3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1,3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2,3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3,3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4,3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75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0,4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1,4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2,4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3,4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800" spc="-1" strike="noStrike">
                          <a:latin typeface="Arial"/>
                        </a:rPr>
                        <a:t>4,4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12" name="TextShape 3"/>
          <p:cNvSpPr txBox="1"/>
          <p:nvPr/>
        </p:nvSpPr>
        <p:spPr>
          <a:xfrm>
            <a:off x="5976000" y="1199520"/>
            <a:ext cx="35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1. X,Y matrix Microbit voorzijde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851440" y="4320000"/>
            <a:ext cx="3868560" cy="1089720"/>
          </a:xfrm>
          <a:prstGeom prst="rect">
            <a:avLst/>
          </a:prstGeom>
          <a:ln>
            <a:noFill/>
          </a:ln>
        </p:spPr>
      </p:pic>
      <p:sp>
        <p:nvSpPr>
          <p:cNvPr id="114" name="TextShape 4"/>
          <p:cNvSpPr txBox="1"/>
          <p:nvPr/>
        </p:nvSpPr>
        <p:spPr>
          <a:xfrm>
            <a:off x="5832000" y="3829680"/>
            <a:ext cx="410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2. Lichtjes kan aan uit op X, Y matrix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648000" y="1368000"/>
            <a:ext cx="38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Lampjes aan/uitzetten met X en Y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3640" y="36612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12 – Experimenteren X en Y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48000" y="1116000"/>
            <a:ext cx="6264000" cy="21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1800" spc="-1" strike="noStrike">
                <a:latin typeface="Arial"/>
              </a:rPr>
              <a:t>Oefening 1: zelf experimenteren</a:t>
            </a:r>
            <a:r>
              <a:rPr b="0" lang="nl-NL" sz="1800" spc="-1" strike="noStrike">
                <a:latin typeface="Arial"/>
              </a:rPr>
              <a:t>:</a:t>
            </a:r>
            <a:endParaRPr b="0" lang="nl-NL" sz="18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1. Begin een nieuw Makecode project.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2. Zoek 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3. Laat een lichtje branden op 3</a:t>
            </a:r>
            <a:r>
              <a:rPr b="0" lang="nl-NL" sz="1600" spc="-1" strike="noStrike" baseline="101000">
                <a:latin typeface="Arial"/>
              </a:rPr>
              <a:t>e</a:t>
            </a:r>
            <a:r>
              <a:rPr b="0" lang="nl-NL" sz="1600" spc="-1" strike="noStrike">
                <a:latin typeface="Arial"/>
              </a:rPr>
              <a:t> rij 2</a:t>
            </a:r>
            <a:r>
              <a:rPr b="0" lang="nl-NL" sz="1600" spc="-1" strike="noStrike" baseline="101000">
                <a:latin typeface="Arial"/>
              </a:rPr>
              <a:t>e</a:t>
            </a:r>
            <a:r>
              <a:rPr b="0" lang="nl-NL" sz="1600" spc="-1" strike="noStrike">
                <a:latin typeface="Arial"/>
              </a:rPr>
              <a:t> kolom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4. Download jou programma naar het Microbit.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</p:txBody>
      </p:sp>
      <p:graphicFrame>
        <p:nvGraphicFramePr>
          <p:cNvPr id="118" name="Table 3"/>
          <p:cNvGraphicFramePr/>
          <p:nvPr/>
        </p:nvGraphicFramePr>
        <p:xfrm>
          <a:off x="7538760" y="4298760"/>
          <a:ext cx="1756440" cy="1112040"/>
        </p:xfrm>
        <a:graphic>
          <a:graphicData uri="http://schemas.openxmlformats.org/drawingml/2006/table">
            <a:tbl>
              <a:tblPr/>
              <a:tblGrid>
                <a:gridCol w="351360"/>
                <a:gridCol w="351360"/>
                <a:gridCol w="351360"/>
                <a:gridCol w="351360"/>
                <a:gridCol w="351000"/>
              </a:tblGrid>
              <a:tr h="222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0,0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22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2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22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0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19" name="TextShape 4"/>
          <p:cNvSpPr txBox="1"/>
          <p:nvPr/>
        </p:nvSpPr>
        <p:spPr>
          <a:xfrm>
            <a:off x="6840000" y="3996000"/>
            <a:ext cx="3096000" cy="32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1500" spc="-1" strike="noStrike">
                <a:latin typeface="Arial"/>
              </a:rPr>
              <a:t>Geheugensteun: lichtjes matrix</a:t>
            </a:r>
            <a:endParaRPr b="1" lang="nl-NL" sz="15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449720" y="1872000"/>
            <a:ext cx="998280" cy="244080"/>
          </a:xfrm>
          <a:prstGeom prst="rect">
            <a:avLst/>
          </a:prstGeom>
          <a:ln>
            <a:noFill/>
          </a:ln>
        </p:spPr>
      </p:pic>
      <p:sp>
        <p:nvSpPr>
          <p:cNvPr id="121" name="TextShape 5"/>
          <p:cNvSpPr txBox="1"/>
          <p:nvPr/>
        </p:nvSpPr>
        <p:spPr>
          <a:xfrm>
            <a:off x="612000" y="3420000"/>
            <a:ext cx="6264000" cy="21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1800" spc="-1" strike="noStrike">
                <a:latin typeface="Arial"/>
              </a:rPr>
              <a:t>Oefening 2</a:t>
            </a:r>
            <a:r>
              <a:rPr b="0" lang="nl-NL" sz="1800" spc="-1" strike="noStrike">
                <a:latin typeface="Arial"/>
              </a:rPr>
              <a:t>: meer lichtjes branden</a:t>
            </a:r>
            <a:endParaRPr b="0" lang="nl-NL" sz="18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1. Begin een nieuw Makecode project.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2. Teken lichtjes van 3</a:t>
            </a:r>
            <a:r>
              <a:rPr b="0" lang="nl-NL" sz="1600" spc="-1" strike="noStrike" baseline="101000">
                <a:latin typeface="Arial"/>
              </a:rPr>
              <a:t>e</a:t>
            </a:r>
            <a:r>
              <a:rPr b="0" lang="nl-NL" sz="1600" spc="-1" strike="noStrike">
                <a:latin typeface="Arial"/>
              </a:rPr>
              <a:t> rij van 2</a:t>
            </a:r>
            <a:r>
              <a:rPr b="0" lang="nl-NL" sz="1600" spc="-1" strike="noStrike" baseline="101000">
                <a:latin typeface="Arial"/>
              </a:rPr>
              <a:t>e</a:t>
            </a:r>
            <a:r>
              <a:rPr b="0" lang="nl-NL" sz="1600" spc="-1" strike="noStrike">
                <a:latin typeface="Arial"/>
              </a:rPr>
              <a:t> kolom tot 4</a:t>
            </a:r>
            <a:r>
              <a:rPr b="0" lang="nl-NL" sz="1600" spc="-1" strike="noStrike" baseline="101000">
                <a:latin typeface="Arial"/>
              </a:rPr>
              <a:t>e</a:t>
            </a:r>
            <a:r>
              <a:rPr b="0" lang="nl-NL" sz="1600" spc="-1" strike="noStrike">
                <a:latin typeface="Arial"/>
              </a:rPr>
              <a:t> kolom (dus: aan).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3. Welke Lichtjes                 gebruiken opdracht om te teken?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4. Download jou programma naar het Microbit.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2376000" y="4608000"/>
            <a:ext cx="720000" cy="317160"/>
          </a:xfrm>
          <a:prstGeom prst="rect">
            <a:avLst/>
          </a:prstGeom>
          <a:ln>
            <a:noFill/>
          </a:ln>
        </p:spPr>
      </p:pic>
      <p:sp>
        <p:nvSpPr>
          <p:cNvPr id="123" name="TextShape 6"/>
          <p:cNvSpPr txBox="1"/>
          <p:nvPr/>
        </p:nvSpPr>
        <p:spPr>
          <a:xfrm>
            <a:off x="5112000" y="1116000"/>
            <a:ext cx="5040000" cy="200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1800" spc="-1" strike="noStrike">
                <a:latin typeface="Arial"/>
              </a:rPr>
              <a:t>HUISWERK OPDRACHT!!          </a:t>
            </a:r>
            <a:r>
              <a:rPr b="1" lang="nl-NL" sz="1500" spc="-1" strike="noStrike">
                <a:latin typeface="Arial"/>
              </a:rPr>
              <a:t>TIJD:  </a:t>
            </a:r>
            <a:r>
              <a:rPr b="0" lang="nl-NL" sz="1500" spc="-1" strike="noStrike">
                <a:latin typeface="Arial"/>
              </a:rPr>
              <a:t>2 x 45min</a:t>
            </a:r>
            <a:endParaRPr b="0" lang="nl-NL" sz="1500" spc="-1" strike="noStrike">
              <a:latin typeface="Arial"/>
            </a:endParaRPr>
          </a:p>
          <a:p>
            <a:r>
              <a:rPr b="0" lang="nl-NL" sz="1300" spc="-1" strike="noStrike">
                <a:latin typeface="Arial"/>
              </a:rPr>
              <a:t>- Doen oefening 1 en 2.</a:t>
            </a:r>
            <a:endParaRPr b="0" lang="nl-NL" sz="1300" spc="-1" strike="noStrike">
              <a:latin typeface="Arial"/>
            </a:endParaRPr>
          </a:p>
          <a:p>
            <a:r>
              <a:rPr b="0" lang="nl-NL" sz="1300" spc="-1" strike="noStrike">
                <a:latin typeface="Arial"/>
              </a:rPr>
              <a:t>- Per oefening een schermafbeelding van jouw Makecode code.</a:t>
            </a:r>
            <a:endParaRPr b="0" lang="nl-NL" sz="1300" spc="-1" strike="noStrike">
              <a:latin typeface="Arial"/>
            </a:endParaRPr>
          </a:p>
          <a:p>
            <a:r>
              <a:rPr b="0" lang="nl-NL" sz="1300" spc="-1" strike="noStrike">
                <a:latin typeface="Arial"/>
              </a:rPr>
              <a:t>- Upload die schermafbeelding naar jouw Instagram  en</a:t>
            </a:r>
            <a:endParaRPr b="0" lang="nl-NL" sz="1300" spc="-1" strike="noStrike">
              <a:latin typeface="Arial"/>
            </a:endParaRPr>
          </a:p>
          <a:p>
            <a:r>
              <a:rPr b="0" lang="nl-NL" sz="1300" spc="-1" strike="noStrike">
                <a:latin typeface="Arial"/>
              </a:rPr>
              <a:t>  </a:t>
            </a:r>
            <a:r>
              <a:rPr b="0" lang="nl-NL" sz="1300" spc="-1" strike="noStrike">
                <a:latin typeface="Arial"/>
              </a:rPr>
              <a:t>vermeld #easylab4kids in jouw Instagram post.</a:t>
            </a:r>
            <a:endParaRPr b="0" lang="nl-NL" sz="1300" spc="-1" strike="noStrike">
              <a:latin typeface="Arial"/>
            </a:endParaRPr>
          </a:p>
          <a:p>
            <a:r>
              <a:rPr b="0" lang="nl-NL" sz="1300" spc="-1" strike="noStrike">
                <a:latin typeface="Arial"/>
              </a:rPr>
              <a:t>- Maak een videoclipje met je mobieltje en in deze volgorde:</a:t>
            </a:r>
            <a:endParaRPr b="0" lang="nl-NL" sz="1300" spc="-1" strike="noStrike">
              <a:latin typeface="Arial"/>
            </a:endParaRPr>
          </a:p>
          <a:p>
            <a:r>
              <a:rPr b="0" lang="nl-NL" sz="1300" spc="-1" strike="noStrike">
                <a:latin typeface="Arial"/>
              </a:rPr>
              <a:t>  </a:t>
            </a:r>
            <a:r>
              <a:rPr b="0" lang="nl-NL" sz="1300" spc="-1" strike="noStrike">
                <a:latin typeface="Arial"/>
              </a:rPr>
              <a:t>-- Begin een opname wanneer je lichtjes beginnen branden</a:t>
            </a:r>
            <a:endParaRPr b="0" lang="nl-NL" sz="1300" spc="-1" strike="noStrike">
              <a:latin typeface="Arial"/>
            </a:endParaRPr>
          </a:p>
          <a:p>
            <a:r>
              <a:rPr b="0" lang="nl-NL" sz="1300" spc="-1" strike="noStrike">
                <a:latin typeface="Arial"/>
              </a:rPr>
              <a:t>  </a:t>
            </a:r>
            <a:r>
              <a:rPr b="0" lang="nl-NL" sz="1300" spc="-1" strike="noStrike">
                <a:latin typeface="Arial"/>
              </a:rPr>
              <a:t>-- Laat jouw Makecode programmacode zien, en gelijk vertel je </a:t>
            </a:r>
            <a:endParaRPr b="0" lang="nl-NL" sz="1300" spc="-1" strike="noStrike">
              <a:latin typeface="Arial"/>
            </a:endParaRPr>
          </a:p>
          <a:p>
            <a:r>
              <a:rPr b="0" lang="nl-NL" sz="1300" spc="-1" strike="noStrike">
                <a:latin typeface="Arial"/>
              </a:rPr>
              <a:t>    </a:t>
            </a:r>
            <a:r>
              <a:rPr b="0" lang="nl-NL" sz="1300" spc="-1" strike="noStrike">
                <a:latin typeface="Arial"/>
              </a:rPr>
              <a:t>WAT je heb gemaakt, en WAAROM je dat heb gedaan.</a:t>
            </a:r>
            <a:endParaRPr b="0" lang="nl-NL" sz="1300" spc="-1" strike="noStrike">
              <a:latin typeface="Arial"/>
            </a:endParaRPr>
          </a:p>
          <a:p>
            <a:endParaRPr b="0" lang="nl-NL" sz="1300" spc="-1" strike="noStrike">
              <a:latin typeface="Arial"/>
            </a:endParaRPr>
          </a:p>
        </p:txBody>
      </p:sp>
      <p:sp>
        <p:nvSpPr>
          <p:cNvPr id="124" name="TextShape 7"/>
          <p:cNvSpPr txBox="1"/>
          <p:nvPr/>
        </p:nvSpPr>
        <p:spPr>
          <a:xfrm>
            <a:off x="7164000" y="4752000"/>
            <a:ext cx="32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X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25" name="TextShape 8"/>
          <p:cNvSpPr txBox="1"/>
          <p:nvPr/>
        </p:nvSpPr>
        <p:spPr>
          <a:xfrm>
            <a:off x="8280000" y="5377680"/>
            <a:ext cx="4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Y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3640" y="28800"/>
            <a:ext cx="906516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Pauze</a:t>
            </a: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 (5 minuten)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3640" y="1326240"/>
            <a:ext cx="906516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784320" y="1933560"/>
            <a:ext cx="1899000" cy="173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640" y="36612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13 – HUISWERK 1 </a:t>
            </a:r>
            <a:endParaRPr b="0" lang="nl-NL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Niveau: </a:t>
            </a:r>
            <a:r>
              <a:rPr b="1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gevorderd</a:t>
            </a:r>
            <a:endParaRPr b="0" lang="nl-NL" sz="4400" spc="-1" strike="noStrike"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560880" y="3274560"/>
          <a:ext cx="2640600" cy="188892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480"/>
              </a:tblGrid>
              <a:tr h="3402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8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200" spc="-1" strike="noStrike">
                          <a:latin typeface="Arial"/>
                        </a:rPr>
                        <a:t>Start</a:t>
                      </a:r>
                      <a:endParaRPr b="0" lang="nl-NL" sz="1200" spc="-1" strike="noStrike">
                        <a:latin typeface="Arial"/>
                      </a:endParaRPr>
                    </a:p>
                    <a:p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nl-NL" sz="1200" spc="-1" strike="noStrike">
                        <a:latin typeface="Arial"/>
                      </a:endParaRPr>
                    </a:p>
                    <a:p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nl-NL" sz="1200" spc="-1" strike="noStrike">
                        <a:latin typeface="Arial"/>
                      </a:endParaRPr>
                    </a:p>
                    <a:p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nl-NL" sz="1200" spc="-1" strike="noStrike">
                        <a:latin typeface="Arial"/>
                      </a:endParaRPr>
                    </a:p>
                    <a:p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75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nl-NL" sz="1200" spc="-1" strike="noStrike">
                        <a:latin typeface="Arial"/>
                      </a:endParaRPr>
                    </a:p>
                    <a:p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nl-NL" sz="1200" spc="-1" strike="noStrike">
                        <a:latin typeface="Arial"/>
                      </a:endParaRPr>
                    </a:p>
                    <a:p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100" spc="-1" strike="noStrike">
                          <a:latin typeface="Arial"/>
                        </a:rPr>
                        <a:t>EIND</a:t>
                      </a:r>
                      <a:endParaRPr b="0" lang="nl-NL" sz="1100" spc="-1" strike="noStrike">
                        <a:latin typeface="Arial"/>
                      </a:endParaRPr>
                    </a:p>
                    <a:p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1" name="TextShape 3"/>
          <p:cNvSpPr txBox="1"/>
          <p:nvPr/>
        </p:nvSpPr>
        <p:spPr>
          <a:xfrm>
            <a:off x="648000" y="1476000"/>
            <a:ext cx="6264000" cy="173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1800" spc="-1" strike="noStrike">
                <a:latin typeface="Arial"/>
              </a:rPr>
              <a:t>1. UITDAGING</a:t>
            </a:r>
            <a:r>
              <a:rPr b="0" lang="nl-NL" sz="1800" spc="-1" strike="noStrike">
                <a:latin typeface="Arial"/>
              </a:rPr>
              <a:t>:</a:t>
            </a:r>
            <a:endParaRPr b="0" lang="nl-NL" sz="18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Laat de lichtjes een voor een aangaan.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Begin lichtjes branden bij Start (zie hieronder!!).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Laat 500ms wachten voor je volgende lichtje wissel.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Maak de code in Makecode omgeving, zet het over op Microbit.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Post op Instagram en vermeld #easylab4kids.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504000" y="2965680"/>
            <a:ext cx="28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2. Microbit lichtjes matrix:</a:t>
            </a:r>
            <a:endParaRPr b="0" lang="nl-NL" sz="1800" spc="-1" strike="noStrike">
              <a:latin typeface="Arial"/>
            </a:endParaRPr>
          </a:p>
        </p:txBody>
      </p:sp>
      <p:graphicFrame>
        <p:nvGraphicFramePr>
          <p:cNvPr id="133" name="Table 5"/>
          <p:cNvGraphicFramePr/>
          <p:nvPr/>
        </p:nvGraphicFramePr>
        <p:xfrm>
          <a:off x="6955560" y="3999960"/>
          <a:ext cx="2195640" cy="1525320"/>
        </p:xfrm>
        <a:graphic>
          <a:graphicData uri="http://schemas.openxmlformats.org/drawingml/2006/table">
            <a:tbl>
              <a:tblPr/>
              <a:tblGrid>
                <a:gridCol w="439200"/>
                <a:gridCol w="439200"/>
                <a:gridCol w="439200"/>
                <a:gridCol w="439200"/>
                <a:gridCol w="438840"/>
              </a:tblGrid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0,0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2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4" name="TextShape 6"/>
          <p:cNvSpPr txBox="1"/>
          <p:nvPr/>
        </p:nvSpPr>
        <p:spPr>
          <a:xfrm>
            <a:off x="6840000" y="3672000"/>
            <a:ext cx="3096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500" spc="-1" strike="noStrike">
                <a:latin typeface="Arial"/>
              </a:rPr>
              <a:t>4. Geheugensteun: lichtjes matrix</a:t>
            </a:r>
            <a:endParaRPr b="0" lang="nl-NL" sz="15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176000" y="4176000"/>
            <a:ext cx="1296000" cy="1179000"/>
          </a:xfrm>
          <a:prstGeom prst="rect">
            <a:avLst/>
          </a:prstGeom>
          <a:ln>
            <a:noFill/>
          </a:ln>
        </p:spPr>
      </p:pic>
      <p:sp>
        <p:nvSpPr>
          <p:cNvPr id="136" name="TextShape 7"/>
          <p:cNvSpPr txBox="1"/>
          <p:nvPr/>
        </p:nvSpPr>
        <p:spPr>
          <a:xfrm>
            <a:off x="4104000" y="3816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3. TIP...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37" name="TextShape 8"/>
          <p:cNvSpPr txBox="1"/>
          <p:nvPr/>
        </p:nvSpPr>
        <p:spPr>
          <a:xfrm>
            <a:off x="4957200" y="1497600"/>
            <a:ext cx="1594800" cy="30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1500" spc="-1" strike="noStrike">
                <a:latin typeface="Arial"/>
              </a:rPr>
              <a:t>TIJD:  1</a:t>
            </a:r>
            <a:r>
              <a:rPr b="0" lang="nl-NL" sz="1500" spc="-1" strike="noStrike">
                <a:latin typeface="Arial"/>
              </a:rPr>
              <a:t> x 45min</a:t>
            </a:r>
            <a:endParaRPr b="0" lang="nl-NL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3640" y="28800"/>
            <a:ext cx="906516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Pauze</a:t>
            </a: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 (5 minuten)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3640" y="1326240"/>
            <a:ext cx="906516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784320" y="1933560"/>
            <a:ext cx="1899000" cy="173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079640" y="364320"/>
            <a:ext cx="6981120" cy="7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Docent: Benodigheden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935640" y="1367640"/>
            <a:ext cx="7557120" cy="36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Materiaal benodigd voor 10 deelnemers, vorige Microbit ervaring is vereist!!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Internetverbinding geschikt voor 10x tegelijk surfewnd gebruikers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1x beamer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1x HDMI kabel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1x verdeelstekker met 3 meter verlengsnoer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1x Laptop tbv presentatie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12x laptops (waarvan 2x reserve)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10x Microbits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10x Microbit batterijhouders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10x DFRobot Maqueen kits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30x AAA-batterijen volledig opgeladen tbv robots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207280" y="307800"/>
            <a:ext cx="1590840" cy="12733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7431840" y="4733280"/>
            <a:ext cx="2432160" cy="81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3640" y="36612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14 – HUISWERK 2 </a:t>
            </a:r>
            <a:endParaRPr b="0" lang="nl-NL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Niveau: </a:t>
            </a:r>
            <a:r>
              <a:rPr b="1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geavanceerd / VWO</a:t>
            </a:r>
            <a:endParaRPr b="0" lang="nl-NL" sz="4400" spc="-1" strike="noStrike"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484920" y="3591360"/>
          <a:ext cx="2899080" cy="1975680"/>
        </p:xfrm>
        <a:graphic>
          <a:graphicData uri="http://schemas.openxmlformats.org/drawingml/2006/table">
            <a:tbl>
              <a:tblPr/>
              <a:tblGrid>
                <a:gridCol w="579960"/>
                <a:gridCol w="579960"/>
                <a:gridCol w="579960"/>
                <a:gridCol w="579960"/>
                <a:gridCol w="579240"/>
              </a:tblGrid>
              <a:tr h="278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46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300" spc="-1" strike="noStrike">
                          <a:latin typeface="Arial"/>
                        </a:rPr>
                        <a:t>Start</a:t>
                      </a:r>
                      <a:endParaRPr b="0" lang="nl-NL" sz="1300" spc="-1" strike="noStrike">
                        <a:latin typeface="Arial"/>
                      </a:endParaRPr>
                    </a:p>
                    <a:p>
                      <a:r>
                        <a:rPr b="0" lang="nl-NL" sz="1300" spc="-1" strike="noStrike">
                          <a:latin typeface="Arial"/>
                        </a:rPr>
                        <a:t>1 -</a:t>
                      </a:r>
                      <a:endParaRPr b="0" lang="nl-N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0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nl-NL" sz="900" spc="-1" strike="noStrike">
                        <a:latin typeface="Arial"/>
                      </a:endParaRPr>
                    </a:p>
                    <a:p>
                      <a:r>
                        <a:rPr b="0" lang="nl-NL" sz="900" spc="-1" strike="noStrike">
                          <a:latin typeface="Arial"/>
                        </a:rPr>
                        <a:t>2 -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nl-NL" sz="900" spc="-1" strike="noStrike">
                        <a:latin typeface="Arial"/>
                      </a:endParaRPr>
                    </a:p>
                    <a:p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0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900" spc="-1" strike="noStrike">
                          <a:latin typeface="Arial"/>
                        </a:rPr>
                        <a:t>3 -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nl-NL" sz="900" spc="-1" strike="noStrike">
                        <a:latin typeface="Arial"/>
                      </a:endParaRPr>
                    </a:p>
                    <a:p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0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900" spc="-1" strike="noStrike">
                          <a:latin typeface="Arial"/>
                        </a:rPr>
                        <a:t>4 -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900" spc="-1" strike="noStrike">
                          <a:latin typeface="Arial"/>
                        </a:rPr>
                        <a:t>5 -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900" spc="-1" strike="noStrike">
                          <a:latin typeface="Arial"/>
                        </a:rPr>
                        <a:t>6 -</a:t>
                      </a:r>
                      <a:endParaRPr b="0" lang="nl-NL" sz="900" spc="-1" strike="noStrike">
                        <a:latin typeface="Arial"/>
                      </a:endParaRPr>
                    </a:p>
                    <a:p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900" spc="-1" strike="noStrike">
                          <a:latin typeface="Arial"/>
                        </a:rPr>
                        <a:t>EIND</a:t>
                      </a:r>
                      <a:endParaRPr b="0" lang="nl-NL" sz="900" spc="-1" strike="noStrike">
                        <a:latin typeface="Arial"/>
                      </a:endParaRPr>
                    </a:p>
                    <a:p>
                      <a:r>
                        <a:rPr b="0" lang="nl-NL" sz="900" spc="-1" strike="noStrike">
                          <a:latin typeface="Arial"/>
                        </a:rPr>
                        <a:t>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3" name="TextShape 3"/>
          <p:cNvSpPr txBox="1"/>
          <p:nvPr/>
        </p:nvSpPr>
        <p:spPr>
          <a:xfrm>
            <a:off x="648000" y="1368000"/>
            <a:ext cx="6264000" cy="218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1800" spc="-1" strike="noStrike">
                <a:latin typeface="Arial"/>
              </a:rPr>
              <a:t>1. UITDAGING</a:t>
            </a:r>
            <a:r>
              <a:rPr b="0" lang="nl-NL" sz="1800" spc="-1" strike="noStrike">
                <a:latin typeface="Arial"/>
              </a:rPr>
              <a:t>:</a:t>
            </a:r>
            <a:endParaRPr b="0" lang="nl-NL" sz="18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Laat de lichtjes een voor een aangaan.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Je moet </a:t>
            </a:r>
            <a:r>
              <a:rPr b="1" lang="nl-NL" sz="1600" spc="-1" strike="noStrike">
                <a:latin typeface="Arial"/>
              </a:rPr>
              <a:t>VERPLICHT</a:t>
            </a:r>
            <a:r>
              <a:rPr b="0" lang="nl-NL" sz="1600" spc="-1" strike="noStrike">
                <a:latin typeface="Arial"/>
              </a:rPr>
              <a:t>              gebruiken.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Begin lichtjes branden bij Start (zie hieronder!!).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Laat lichtjes de volgorde volgen 1,2,3,4 enz..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Laat 200ms wachten voor je volgende lichtje wissel.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Maak de code in Makecode omgeving, zet het over op Microbit.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Post op Instagram en vermeld #easylab4kids.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504000" y="3217680"/>
            <a:ext cx="28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2. Microbit lichtjes matrix:</a:t>
            </a:r>
            <a:endParaRPr b="0" lang="nl-NL" sz="1800" spc="-1" strike="noStrike">
              <a:latin typeface="Arial"/>
            </a:endParaRPr>
          </a:p>
        </p:txBody>
      </p:sp>
      <p:graphicFrame>
        <p:nvGraphicFramePr>
          <p:cNvPr id="145" name="Table 5"/>
          <p:cNvGraphicFramePr/>
          <p:nvPr/>
        </p:nvGraphicFramePr>
        <p:xfrm>
          <a:off x="6955560" y="3999960"/>
          <a:ext cx="2195640" cy="1525320"/>
        </p:xfrm>
        <a:graphic>
          <a:graphicData uri="http://schemas.openxmlformats.org/drawingml/2006/table">
            <a:tbl>
              <a:tblPr/>
              <a:tblGrid>
                <a:gridCol w="439200"/>
                <a:gridCol w="439200"/>
                <a:gridCol w="439200"/>
                <a:gridCol w="439200"/>
                <a:gridCol w="438840"/>
              </a:tblGrid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0,0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2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6" name="TextShape 6"/>
          <p:cNvSpPr txBox="1"/>
          <p:nvPr/>
        </p:nvSpPr>
        <p:spPr>
          <a:xfrm>
            <a:off x="6840000" y="3672000"/>
            <a:ext cx="3096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500" spc="-1" strike="noStrike">
                <a:latin typeface="Arial"/>
              </a:rPr>
              <a:t>4. Geheugensteun: lichtjes matrix</a:t>
            </a:r>
            <a:endParaRPr b="0" lang="nl-NL" sz="15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176000" y="4176000"/>
            <a:ext cx="1296000" cy="1179000"/>
          </a:xfrm>
          <a:prstGeom prst="rect">
            <a:avLst/>
          </a:prstGeom>
          <a:ln>
            <a:noFill/>
          </a:ln>
        </p:spPr>
      </p:pic>
      <p:sp>
        <p:nvSpPr>
          <p:cNvPr id="148" name="TextShape 7"/>
          <p:cNvSpPr txBox="1"/>
          <p:nvPr/>
        </p:nvSpPr>
        <p:spPr>
          <a:xfrm>
            <a:off x="4104000" y="3816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3. TIP...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2851560" y="1872000"/>
            <a:ext cx="640440" cy="2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3640" y="28800"/>
            <a:ext cx="906516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Pauze</a:t>
            </a: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 (5 minuten)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3640" y="1326240"/>
            <a:ext cx="906516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784320" y="1933560"/>
            <a:ext cx="1899000" cy="173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3640" y="36612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15 – HUISWERK 3 </a:t>
            </a:r>
            <a:endParaRPr b="0" lang="nl-NL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Niveau: </a:t>
            </a:r>
            <a:r>
              <a:rPr b="1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geavanceerd / VWO</a:t>
            </a:r>
            <a:endParaRPr b="0" lang="nl-NL" sz="4400" spc="-1" strike="noStrike">
              <a:latin typeface="Arial"/>
            </a:endParaRPr>
          </a:p>
        </p:txBody>
      </p:sp>
      <p:graphicFrame>
        <p:nvGraphicFramePr>
          <p:cNvPr id="154" name="Table 2"/>
          <p:cNvGraphicFramePr/>
          <p:nvPr/>
        </p:nvGraphicFramePr>
        <p:xfrm>
          <a:off x="484920" y="3591360"/>
          <a:ext cx="2899080" cy="1975680"/>
        </p:xfrm>
        <a:graphic>
          <a:graphicData uri="http://schemas.openxmlformats.org/drawingml/2006/table">
            <a:tbl>
              <a:tblPr/>
              <a:tblGrid>
                <a:gridCol w="579960"/>
                <a:gridCol w="579960"/>
                <a:gridCol w="579960"/>
                <a:gridCol w="579960"/>
                <a:gridCol w="579240"/>
              </a:tblGrid>
              <a:tr h="278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46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1300" spc="-1" strike="noStrike">
                          <a:latin typeface="Arial"/>
                        </a:rPr>
                        <a:t>Start</a:t>
                      </a:r>
                      <a:endParaRPr b="0" lang="nl-NL" sz="1300" spc="-1" strike="noStrike">
                        <a:latin typeface="Arial"/>
                      </a:endParaRPr>
                    </a:p>
                    <a:p>
                      <a:r>
                        <a:rPr b="0" lang="nl-NL" sz="1300" spc="-1" strike="noStrike">
                          <a:latin typeface="Arial"/>
                        </a:rPr>
                        <a:t>1 -</a:t>
                      </a:r>
                      <a:endParaRPr b="0" lang="nl-N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0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nl-NL" sz="900" spc="-1" strike="noStrike">
                        <a:latin typeface="Arial"/>
                      </a:endParaRPr>
                    </a:p>
                    <a:p>
                      <a:r>
                        <a:rPr b="0" lang="nl-NL" sz="900" spc="-1" strike="noStrike">
                          <a:latin typeface="Arial"/>
                        </a:rPr>
                        <a:t>2 -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nl-NL" sz="900" spc="-1" strike="noStrike">
                        <a:latin typeface="Arial"/>
                      </a:endParaRPr>
                    </a:p>
                    <a:p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0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900" spc="-1" strike="noStrike">
                          <a:latin typeface="Arial"/>
                        </a:rPr>
                        <a:t>3 -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endParaRPr b="0" lang="nl-NL" sz="900" spc="-1" strike="noStrike">
                        <a:latin typeface="Arial"/>
                      </a:endParaRPr>
                    </a:p>
                    <a:p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0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900" spc="-1" strike="noStrike">
                          <a:latin typeface="Arial"/>
                        </a:rPr>
                        <a:t>4 -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900" spc="-1" strike="noStrike">
                          <a:latin typeface="Arial"/>
                        </a:rPr>
                        <a:t>5 -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900" spc="-1" strike="noStrike">
                          <a:latin typeface="Arial"/>
                        </a:rPr>
                        <a:t>6 -</a:t>
                      </a:r>
                      <a:endParaRPr b="0" lang="nl-NL" sz="900" spc="-1" strike="noStrike">
                        <a:latin typeface="Arial"/>
                      </a:endParaRPr>
                    </a:p>
                    <a:p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900" spc="-1" strike="noStrike">
                          <a:latin typeface="Arial"/>
                        </a:rPr>
                        <a:t>EIND</a:t>
                      </a:r>
                      <a:endParaRPr b="0" lang="nl-NL" sz="900" spc="-1" strike="noStrike">
                        <a:latin typeface="Arial"/>
                      </a:endParaRPr>
                    </a:p>
                    <a:p>
                      <a:r>
                        <a:rPr b="0" lang="nl-NL" sz="900" spc="-1" strike="noStrike">
                          <a:latin typeface="Arial"/>
                        </a:rPr>
                        <a:t>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55" name="TextShape 3"/>
          <p:cNvSpPr txBox="1"/>
          <p:nvPr/>
        </p:nvSpPr>
        <p:spPr>
          <a:xfrm>
            <a:off x="648000" y="1368000"/>
            <a:ext cx="6264000" cy="218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1800" spc="-1" strike="noStrike">
                <a:latin typeface="Arial"/>
              </a:rPr>
              <a:t>1. UITDAGING</a:t>
            </a:r>
            <a:r>
              <a:rPr b="0" lang="nl-NL" sz="1800" spc="-1" strike="noStrike">
                <a:latin typeface="Arial"/>
              </a:rPr>
              <a:t>:</a:t>
            </a:r>
            <a:endParaRPr b="0" lang="nl-NL" sz="18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Laat de lichtjes een voor een aangaan.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Je moet </a:t>
            </a:r>
            <a:r>
              <a:rPr b="1" lang="nl-NL" sz="1600" spc="-1" strike="noStrike">
                <a:latin typeface="Arial"/>
              </a:rPr>
              <a:t>VERPLICHT</a:t>
            </a:r>
            <a:r>
              <a:rPr b="0" lang="nl-NL" sz="1600" spc="-1" strike="noStrike">
                <a:latin typeface="Arial"/>
              </a:rPr>
              <a:t>              gebruiken.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Begin lichtjes branden bij Start (zie hieronder!!).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Laat lichtjes de volgorde volgen 1,2,3,4 enz..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Laat 200ms wachten voor je volgende lichtje wissel.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Maak de code in Makecode omgeving, zet het over op Microbit.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- Post op Instagram en vermeld #easylab4kids.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504000" y="3217680"/>
            <a:ext cx="28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2. Microbit lichtjes matrix:</a:t>
            </a:r>
            <a:endParaRPr b="0" lang="nl-NL" sz="1800" spc="-1" strike="noStrike">
              <a:latin typeface="Arial"/>
            </a:endParaRPr>
          </a:p>
        </p:txBody>
      </p:sp>
      <p:graphicFrame>
        <p:nvGraphicFramePr>
          <p:cNvPr id="157" name="Table 5"/>
          <p:cNvGraphicFramePr/>
          <p:nvPr/>
        </p:nvGraphicFramePr>
        <p:xfrm>
          <a:off x="6955560" y="3999960"/>
          <a:ext cx="2195640" cy="1525320"/>
        </p:xfrm>
        <a:graphic>
          <a:graphicData uri="http://schemas.openxmlformats.org/drawingml/2006/table">
            <a:tbl>
              <a:tblPr/>
              <a:tblGrid>
                <a:gridCol w="439200"/>
                <a:gridCol w="439200"/>
                <a:gridCol w="439200"/>
                <a:gridCol w="439200"/>
                <a:gridCol w="438840"/>
              </a:tblGrid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0,0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2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1,4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2,4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3,4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nl-NL" sz="700" spc="-1" strike="noStrike">
                          <a:latin typeface="Arial"/>
                        </a:rPr>
                        <a:t>4,4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58" name="TextShape 6"/>
          <p:cNvSpPr txBox="1"/>
          <p:nvPr/>
        </p:nvSpPr>
        <p:spPr>
          <a:xfrm>
            <a:off x="6840000" y="3672000"/>
            <a:ext cx="3096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500" spc="-1" strike="noStrike">
                <a:latin typeface="Arial"/>
              </a:rPr>
              <a:t>4. Geheugensteun: lichtjes matrix</a:t>
            </a:r>
            <a:endParaRPr b="0" lang="nl-NL" sz="15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176000" y="4176000"/>
            <a:ext cx="1296000" cy="1179000"/>
          </a:xfrm>
          <a:prstGeom prst="rect">
            <a:avLst/>
          </a:prstGeom>
          <a:ln>
            <a:noFill/>
          </a:ln>
        </p:spPr>
      </p:pic>
      <p:sp>
        <p:nvSpPr>
          <p:cNvPr id="160" name="TextShape 7"/>
          <p:cNvSpPr txBox="1"/>
          <p:nvPr/>
        </p:nvSpPr>
        <p:spPr>
          <a:xfrm>
            <a:off x="4104000" y="3816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3. TIP...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2851560" y="1872000"/>
            <a:ext cx="640440" cy="2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3640" y="36324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Ter samenvatting</a:t>
            </a:r>
            <a:endParaRPr b="1" lang="nl-NL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3640" y="1326240"/>
            <a:ext cx="906516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Wat je heb geleerd</a:t>
            </a: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X en Y coördinaten in de echte wereld.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Microbit lichtjes branden op X en Y.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Vereenvoudigd code met lussen.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Jouw ervaring promoten op Instagram.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671640" y="4654800"/>
            <a:ext cx="2432160" cy="81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3640" y="36324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Stap 16 – EINDE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3640" y="1902240"/>
            <a:ext cx="906516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182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6000" spc="-1" strike="noStrike" u="sng">
                <a:solidFill>
                  <a:srgbClr val="000000"/>
                </a:solidFill>
                <a:uFillTx/>
                <a:latin typeface="Architects Daughter"/>
                <a:ea typeface="DejaVu Sans"/>
              </a:rPr>
              <a:t>Abonneer</a:t>
            </a: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</a:t>
            </a:r>
            <a:endParaRPr b="0" lang="nl-NL" sz="6000" spc="-1" strike="noStrike">
              <a:latin typeface="Arial"/>
            </a:endParaRPr>
          </a:p>
          <a:p>
            <a:pPr marL="432000" indent="-3182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  </a:t>
            </a: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#Easylab4kids    </a:t>
            </a:r>
            <a:endParaRPr b="0" lang="nl-NL" sz="60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4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   </a:t>
            </a:r>
            <a:r>
              <a:rPr b="0" lang="nl-NL" sz="4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http://easylab4kids.nl</a:t>
            </a:r>
            <a:endParaRPr b="0" lang="nl-NL" sz="4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24320" y="2016000"/>
            <a:ext cx="1939680" cy="80748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8434800" y="5111280"/>
            <a:ext cx="1496160" cy="49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3640" y="36324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**Docent leskaart**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3640" y="1326240"/>
            <a:ext cx="906516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Leerlingen: geen ervaring vereist. Max 12 deelnemers per les.</a:t>
            </a:r>
            <a:endParaRPr b="0" lang="nl-NL" sz="15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Voor start, check dat Maqueens batterijen opgeladen zijn. Maqueen moet leeg zijn, geen programma.</a:t>
            </a:r>
            <a:endParaRPr b="0" lang="nl-NL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5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Wanneer de les begint</a:t>
            </a: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nl-NL" sz="15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“Hallo, dit is Maqueen robot, hij is erg duur. Dit gaan wij vandaag doen:”.. doe de Maqueen aan, demo met SOS-knipper lampjes en wielen vooruit achteruit.  De robot is een computertje dat zie je aan deze zwarte moederbord. De bluetoothknipper lampje mag je negeren, dat is voor de zier.</a:t>
            </a:r>
            <a:endParaRPr b="0" lang="nl-NL" sz="15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Aan zijn voorkant zit een afstandsensor, wie heeft een auto tuis die pipen bij achteruit parkeren?</a:t>
            </a:r>
            <a:endParaRPr b="0" lang="nl-NL" sz="15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Om hem te laten rijden moet je hem eerst programmeren met Scratch. Voor hij rijdt moet je je programma uploaden. Net als met de Microbit. </a:t>
            </a:r>
            <a:endParaRPr b="0" lang="nl-NL" sz="15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de lesmateriaal is moeilijk. Je moet goed luisteren, en mij nadoen.</a:t>
            </a:r>
            <a:endParaRPr b="0" lang="nl-NL" sz="15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671640" y="4654800"/>
            <a:ext cx="2432160" cy="81072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8249400" y="1007640"/>
            <a:ext cx="1538640" cy="153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3640" y="36324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Docent info: Leerdoelen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3640" y="1326240"/>
            <a:ext cx="906516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Opstarten makecode omgeving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Onderscheid tussen X en Y punten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Herleiden X en Y naar specifieke punt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Lampje op X en Y axis laten scrollen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8064000" y="1584000"/>
            <a:ext cx="1656000" cy="173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783720" y="2303640"/>
            <a:ext cx="8502480" cy="263376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503640" y="36396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 – BLUF</a:t>
            </a:r>
            <a:endParaRPr b="0" lang="nl-N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3640" y="36324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 – BLUF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503640" y="1326240"/>
            <a:ext cx="906516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Demo ledje teken op x en y as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Ik ga jullie voordoen.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Eerst programmeren, dan spelen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Vraag: wie heeft ervaring met Scratch?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611640" y="4247280"/>
            <a:ext cx="8928360" cy="8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5000" spc="-1" strike="noStrike">
                <a:solidFill>
                  <a:srgbClr val="000000"/>
                </a:solidFill>
                <a:latin typeface="OpineHeavy"/>
                <a:ea typeface="DejaVu Sans"/>
              </a:rPr>
              <a:t>Microbit NIET aanzetten!!</a:t>
            </a:r>
            <a:endParaRPr b="0" lang="nl-NL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3640" y="36396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3 – Voorbeeld: X en Y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48000" y="1224000"/>
            <a:ext cx="3456000" cy="175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nl-NL" sz="4500" spc="-1" strike="noStrike">
                <a:latin typeface="Arial"/>
              </a:rPr>
              <a:t>X</a:t>
            </a:r>
            <a:endParaRPr b="0" lang="nl-NL" sz="45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Horizontaal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links naar rechts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Begint altijd bij 0 tellen</a:t>
            </a:r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5184000" y="1224000"/>
            <a:ext cx="3456000" cy="175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nl-NL" sz="4500" spc="-1" strike="noStrike">
                <a:latin typeface="Arial"/>
              </a:rPr>
              <a:t>Y</a:t>
            </a:r>
            <a:endParaRPr b="0" lang="nl-NL" sz="45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Vertikaal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Boven naar beneden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Begint altijd bij 0 tellen</a:t>
            </a:r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808000" y="2980800"/>
            <a:ext cx="3024000" cy="249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3640" y="36468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4 – Waarom coördinaten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2520000" y="1437840"/>
            <a:ext cx="597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1. Positie aangeven wanneer er geen straatadressen zijn</a:t>
            </a:r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677520" y="3435840"/>
            <a:ext cx="3498480" cy="1460160"/>
          </a:xfrm>
          <a:prstGeom prst="rect">
            <a:avLst/>
          </a:prstGeom>
          <a:ln>
            <a:noFill/>
          </a:ln>
        </p:spPr>
      </p:pic>
      <p:sp>
        <p:nvSpPr>
          <p:cNvPr id="70" name="TextShape 3"/>
          <p:cNvSpPr txBox="1"/>
          <p:nvPr/>
        </p:nvSpPr>
        <p:spPr>
          <a:xfrm>
            <a:off x="864000" y="5112000"/>
            <a:ext cx="388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2. Schepen, vliegtuigen gebruikt het om te navigeren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5790960" y="3240000"/>
            <a:ext cx="3353040" cy="1531440"/>
          </a:xfrm>
          <a:prstGeom prst="rect">
            <a:avLst/>
          </a:prstGeom>
          <a:ln>
            <a:noFill/>
          </a:ln>
        </p:spPr>
      </p:pic>
      <p:sp>
        <p:nvSpPr>
          <p:cNvPr id="72" name="TextShape 4"/>
          <p:cNvSpPr txBox="1"/>
          <p:nvPr/>
        </p:nvSpPr>
        <p:spPr>
          <a:xfrm>
            <a:off x="5040000" y="4896000"/>
            <a:ext cx="49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3. Militair doeleindes: raket en bommen op exacte positie laten vallen.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952080" y="1738080"/>
            <a:ext cx="3103920" cy="150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3640" y="365400"/>
            <a:ext cx="90651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000" spc="-1" strike="noStrike">
                <a:solidFill>
                  <a:srgbClr val="000000"/>
                </a:solidFill>
                <a:latin typeface="Arial"/>
                <a:ea typeface="DejaVu Sans"/>
              </a:rPr>
              <a:t>Stap 5 – Demo: coördinaten op Microbit</a:t>
            </a:r>
            <a:endParaRPr b="0" lang="nl-NL" sz="40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240000" y="2376000"/>
            <a:ext cx="180720" cy="346320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977400" y="1152000"/>
            <a:ext cx="7878600" cy="2755800"/>
          </a:xfrm>
          <a:prstGeom prst="rect">
            <a:avLst/>
          </a:prstGeom>
          <a:ln>
            <a:noFill/>
          </a:ln>
        </p:spPr>
      </p:pic>
      <p:sp>
        <p:nvSpPr>
          <p:cNvPr id="77" name="TextShape 3"/>
          <p:cNvSpPr txBox="1"/>
          <p:nvPr/>
        </p:nvSpPr>
        <p:spPr>
          <a:xfrm>
            <a:off x="1440000" y="4176000"/>
            <a:ext cx="748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1800" spc="-1" strike="noStrike">
                <a:latin typeface="Arial"/>
              </a:rPr>
              <a:t>UITDAGING</a:t>
            </a:r>
            <a:r>
              <a:rPr b="0" lang="nl-NL" sz="1800" spc="-1" strike="noStrike">
                <a:latin typeface="Arial"/>
              </a:rPr>
              <a:t>: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  <a:ea typeface="Microsoft YaHei"/>
              </a:rPr>
              <a:t>De lichtje </a:t>
            </a:r>
            <a:r>
              <a:rPr b="0" lang="nl-NL" sz="1800" spc="-1" strike="noStrike">
                <a:latin typeface="Arial"/>
              </a:rPr>
              <a:t>beweegt van links naar rechts: waar is de X-as?</a:t>
            </a:r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Aanwijzen op bovenstaand slide.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LibreOffice/6.2.4.2$Windows_x86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2019-07-06T20:38:40Z</dcterms:created>
  <dc:creator/>
  <dc:description/>
  <dc:language>nl-NL</dc:language>
  <cp:lastModifiedBy/>
  <dcterms:modified xsi:type="dcterms:W3CDTF">2019-07-06T23:35:10Z</dcterms:modified>
  <cp:revision>49</cp:revision>
  <dc:subject/>
  <dc:title/>
</cp:coreProperties>
</file>