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media/image9.png" ContentType="image/png"/>
  <Override PartName="/ppt/media/image28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nl-NL" sz="4400" spc="-1" strike="noStrike">
                <a:latin typeface="Arial"/>
              </a:rPr>
              <a:t>Klik om de opmaak van de titeltekst te bewerken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latin typeface="Arial"/>
              </a:rPr>
              <a:t>Klik om de opmaak van de overzichtstekst te bewerken</a:t>
            </a:r>
            <a:endParaRPr b="0" lang="nl-N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800" spc="-1" strike="noStrike">
                <a:latin typeface="Arial"/>
              </a:rPr>
              <a:t>Tweede overzichtsniveau</a:t>
            </a:r>
            <a:endParaRPr b="0" lang="nl-N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400" spc="-1" strike="noStrike">
                <a:latin typeface="Arial"/>
              </a:rPr>
              <a:t>Derde overzichtsniveau</a:t>
            </a:r>
            <a:endParaRPr b="0" lang="nl-N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000" spc="-1" strike="noStrike">
                <a:latin typeface="Arial"/>
              </a:rPr>
              <a:t>Vierde overzichtsniveau</a:t>
            </a:r>
            <a:endParaRPr b="0" lang="nl-N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latin typeface="Arial"/>
              </a:rPr>
              <a:t>Vijfde overzichtsniveau</a:t>
            </a:r>
            <a:endParaRPr b="0" lang="nl-N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latin typeface="Arial"/>
              </a:rPr>
              <a:t>Zesde overzichtsniveau</a:t>
            </a:r>
            <a:endParaRPr b="0" lang="nl-N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latin typeface="Arial"/>
              </a:rPr>
              <a:t>Zevende overzichtsniveau</a:t>
            </a:r>
            <a:endParaRPr b="0" lang="nl-N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nl-NL" sz="4400" spc="-1" strike="noStrike">
                <a:latin typeface="Arial"/>
              </a:rPr>
              <a:t>Klik om de opmaak van de titeltekst te bewerken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latin typeface="Arial"/>
              </a:rPr>
              <a:t>Klik om de opmaak van de overzichtstekst te bewerken</a:t>
            </a:r>
            <a:endParaRPr b="0" lang="nl-N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800" spc="-1" strike="noStrike">
                <a:latin typeface="Arial"/>
              </a:rPr>
              <a:t>Tweede overzichtsniveau</a:t>
            </a:r>
            <a:endParaRPr b="0" lang="nl-N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400" spc="-1" strike="noStrike">
                <a:latin typeface="Arial"/>
              </a:rPr>
              <a:t>Derde overzichtsniveau</a:t>
            </a:r>
            <a:endParaRPr b="0" lang="nl-N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000" spc="-1" strike="noStrike">
                <a:latin typeface="Arial"/>
              </a:rPr>
              <a:t>Vierde overzichtsniveau</a:t>
            </a:r>
            <a:endParaRPr b="0" lang="nl-N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latin typeface="Arial"/>
              </a:rPr>
              <a:t>Vijfde overzichtsniveau</a:t>
            </a:r>
            <a:endParaRPr b="0" lang="nl-N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latin typeface="Arial"/>
              </a:rPr>
              <a:t>Zesde overzichtsniveau</a:t>
            </a:r>
            <a:endParaRPr b="0" lang="nl-N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latin typeface="Arial"/>
              </a:rPr>
              <a:t>Zevende overzichtsniveau</a:t>
            </a:r>
            <a:endParaRPr b="0" lang="nl-N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793800" y="317160"/>
            <a:ext cx="9065880" cy="133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Microbit voor gevorderden</a:t>
            </a:r>
            <a:endParaRPr b="0" lang="nl-NL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br/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Michiel Erasmus – Easylab4Kids</a:t>
            </a:r>
            <a:endParaRPr b="0" lang="nl-NL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Les 12 – X en Y coordinaten systeem</a:t>
            </a:r>
            <a:endParaRPr b="0" lang="nl-NL" sz="320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3672000" y="4655520"/>
            <a:ext cx="2432160" cy="810720"/>
          </a:xfrm>
          <a:prstGeom prst="rect">
            <a:avLst/>
          </a:prstGeom>
          <a:ln>
            <a:noFill/>
          </a:ln>
        </p:spPr>
      </p:pic>
      <p:sp>
        <p:nvSpPr>
          <p:cNvPr id="78" name="CustomShape 2"/>
          <p:cNvSpPr/>
          <p:nvPr/>
        </p:nvSpPr>
        <p:spPr>
          <a:xfrm>
            <a:off x="8640000" y="5112000"/>
            <a:ext cx="1294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20190313</a:t>
            </a:r>
            <a:endParaRPr b="0" lang="nl-NL" sz="1800" spc="-1" strike="noStrike"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3652200" y="2232000"/>
            <a:ext cx="2539800" cy="226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363960"/>
            <a:ext cx="9065880" cy="66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5 – Start browser</a:t>
            </a:r>
            <a:endParaRPr b="0" lang="nl-NL" sz="44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6515280" y="1440000"/>
            <a:ext cx="2842200" cy="2089080"/>
          </a:xfrm>
          <a:prstGeom prst="rect">
            <a:avLst/>
          </a:prstGeom>
          <a:ln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720000" y="2088000"/>
            <a:ext cx="5037480" cy="14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3000" spc="-1" strike="noStrike">
                <a:solidFill>
                  <a:srgbClr val="000000"/>
                </a:solidFill>
                <a:latin typeface="Arial"/>
                <a:ea typeface="DejaVu Sans"/>
              </a:rPr>
              <a:t>1. Bureaublad kliek Chrome</a:t>
            </a:r>
            <a:endParaRPr b="0" lang="nl-NL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3000" spc="-1" strike="noStrike">
                <a:solidFill>
                  <a:srgbClr val="000000"/>
                </a:solidFill>
                <a:latin typeface="Arial"/>
                <a:ea typeface="DejaVu Sans"/>
              </a:rPr>
              <a:t>Browser is gestart:</a:t>
            </a:r>
            <a:endParaRPr b="0" lang="nl-NL" sz="30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792000" y="3578040"/>
            <a:ext cx="5216760" cy="1819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225720"/>
            <a:ext cx="9065880" cy="9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6 – Makecode adres intikken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04000" y="1293840"/>
            <a:ext cx="9138600" cy="13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3"/>
          <p:cNvSpPr/>
          <p:nvPr/>
        </p:nvSpPr>
        <p:spPr>
          <a:xfrm>
            <a:off x="504000" y="1326600"/>
            <a:ext cx="9065880" cy="32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1071000" y="2761560"/>
            <a:ext cx="8358480" cy="2635920"/>
          </a:xfrm>
          <a:prstGeom prst="rect">
            <a:avLst/>
          </a:prstGeom>
          <a:ln>
            <a:noFill/>
          </a:ln>
        </p:spPr>
      </p:pic>
      <p:sp>
        <p:nvSpPr>
          <p:cNvPr id="116" name="CustomShape 4"/>
          <p:cNvSpPr/>
          <p:nvPr/>
        </p:nvSpPr>
        <p:spPr>
          <a:xfrm>
            <a:off x="1224000" y="1368000"/>
            <a:ext cx="6405480" cy="129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Moeilijk stappen.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2500" spc="-1" strike="noStrike">
                <a:solidFill>
                  <a:srgbClr val="000000"/>
                </a:solidFill>
                <a:latin typeface="Arial"/>
                <a:ea typeface="DejaVu Sans"/>
              </a:rPr>
              <a:t>Makecode.microbit.org</a:t>
            </a:r>
            <a:endParaRPr b="0" lang="nl-NL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225720"/>
            <a:ext cx="9065880" cy="9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7 – Makecode website laden</a:t>
            </a:r>
            <a:endParaRPr b="0" lang="nl-NL" sz="44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5690160" y="2160000"/>
            <a:ext cx="3883320" cy="3309480"/>
          </a:xfrm>
          <a:prstGeom prst="rect">
            <a:avLst/>
          </a:prstGeom>
          <a:ln>
            <a:noFill/>
          </a:ln>
        </p:spPr>
      </p:pic>
      <p:sp>
        <p:nvSpPr>
          <p:cNvPr id="119" name="CustomShape 2"/>
          <p:cNvSpPr/>
          <p:nvPr/>
        </p:nvSpPr>
        <p:spPr>
          <a:xfrm>
            <a:off x="720000" y="1296000"/>
            <a:ext cx="402948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GEDULD internet is (soms) traag!!</a:t>
            </a:r>
            <a:endParaRPr b="0" lang="nl-NL" sz="18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502560" y="2156400"/>
            <a:ext cx="4534920" cy="2809080"/>
          </a:xfrm>
          <a:prstGeom prst="rect">
            <a:avLst/>
          </a:prstGeom>
          <a:ln>
            <a:noFill/>
          </a:ln>
        </p:spPr>
      </p:pic>
      <p:sp>
        <p:nvSpPr>
          <p:cNvPr id="121" name="CustomShape 3"/>
          <p:cNvSpPr/>
          <p:nvPr/>
        </p:nvSpPr>
        <p:spPr>
          <a:xfrm>
            <a:off x="5868000" y="1309680"/>
            <a:ext cx="402948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WIE heeft deze niet op scherm?</a:t>
            </a:r>
            <a:endParaRPr b="0" lang="nl-N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225720"/>
            <a:ext cx="9065880" cy="9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8 – nieuwe project starten</a:t>
            </a:r>
            <a:endParaRPr b="0" lang="nl-NL" sz="44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792000" y="1169640"/>
            <a:ext cx="4029480" cy="406260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6015960" y="3247560"/>
            <a:ext cx="2909520" cy="1501920"/>
          </a:xfrm>
          <a:prstGeom prst="rect">
            <a:avLst/>
          </a:prstGeom>
          <a:ln>
            <a:noFill/>
          </a:ln>
        </p:spPr>
      </p:pic>
      <p:sp>
        <p:nvSpPr>
          <p:cNvPr id="125" name="CustomShape 2"/>
          <p:cNvSpPr/>
          <p:nvPr/>
        </p:nvSpPr>
        <p:spPr>
          <a:xfrm>
            <a:off x="5904000" y="2736000"/>
            <a:ext cx="273348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Je ziet dan deze</a:t>
            </a:r>
            <a:endParaRPr b="0" lang="nl-N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225720"/>
            <a:ext cx="9065880" cy="9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9 – Reageren op invoer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360000" y="1224000"/>
            <a:ext cx="3384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nl-NL" sz="1800" spc="-1" strike="noStrike">
                <a:latin typeface="Arial"/>
              </a:rPr>
              <a:t>1. Toevoegen Invoer om </a:t>
            </a:r>
            <a:endParaRPr b="0" lang="nl-NL" sz="1800" spc="-1" strike="noStrike">
              <a:latin typeface="Arial"/>
            </a:endParaRPr>
          </a:p>
          <a:p>
            <a:r>
              <a:rPr b="0" lang="nl-NL" sz="1800" spc="-1" strike="noStrike">
                <a:latin typeface="Arial"/>
              </a:rPr>
              <a:t>knop A of knop B af te vangen</a:t>
            </a:r>
            <a:endParaRPr b="0" lang="nl-NL" sz="18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506160" y="1872000"/>
            <a:ext cx="4101840" cy="342216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6336000" y="1754280"/>
            <a:ext cx="2376000" cy="3042360"/>
          </a:xfrm>
          <a:prstGeom prst="rect">
            <a:avLst/>
          </a:prstGeom>
          <a:ln>
            <a:noFill/>
          </a:ln>
        </p:spPr>
      </p:pic>
      <p:sp>
        <p:nvSpPr>
          <p:cNvPr id="130" name="TextShape 3"/>
          <p:cNvSpPr txBox="1"/>
          <p:nvPr/>
        </p:nvSpPr>
        <p:spPr>
          <a:xfrm>
            <a:off x="6264000" y="1368000"/>
            <a:ext cx="3240000" cy="38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nl-NL" sz="1800" spc="-1" strike="noStrike">
                <a:latin typeface="Arial"/>
              </a:rPr>
              <a:t>Let op.. zoek het verschil</a:t>
            </a:r>
            <a:endParaRPr b="0" lang="nl-N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225720"/>
            <a:ext cx="9065880" cy="9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10 – Bij opstarten</a:t>
            </a:r>
            <a:endParaRPr b="0" lang="nl-NL" sz="44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1428840" y="2129040"/>
            <a:ext cx="5627160" cy="2622960"/>
          </a:xfrm>
          <a:prstGeom prst="rect">
            <a:avLst/>
          </a:prstGeom>
          <a:ln>
            <a:noFill/>
          </a:ln>
        </p:spPr>
      </p:pic>
      <p:sp>
        <p:nvSpPr>
          <p:cNvPr id="133" name="TextShape 2"/>
          <p:cNvSpPr txBox="1"/>
          <p:nvPr/>
        </p:nvSpPr>
        <p:spPr>
          <a:xfrm>
            <a:off x="1440000" y="1368000"/>
            <a:ext cx="6696000" cy="50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nl-NL" sz="1800" spc="-1" strike="noStrike">
                <a:latin typeface="Arial"/>
              </a:rPr>
              <a:t>Laat een X zien wanneer je Microbit aansluiten</a:t>
            </a:r>
            <a:endParaRPr b="0" lang="nl-NL" sz="1800" spc="-1" strike="noStrike">
              <a:latin typeface="Arial"/>
            </a:endParaRPr>
          </a:p>
          <a:p>
            <a:r>
              <a:rPr b="0" lang="nl-NL" sz="1100" spc="-1" strike="noStrike">
                <a:latin typeface="Arial"/>
              </a:rPr>
              <a:t>(zodoende bepalen wij of de Microbit batterijen nog goed zijn)</a:t>
            </a:r>
            <a:endParaRPr b="0" lang="nl-NL" sz="1100" spc="-1" strike="noStrike">
              <a:latin typeface="Arial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7128000" y="3245760"/>
            <a:ext cx="2808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nl-NL" sz="1800" spc="-1" strike="noStrike">
                <a:latin typeface="Arial"/>
              </a:rPr>
              <a:t>1. Kies invoer</a:t>
            </a:r>
            <a:endParaRPr b="0" lang="nl-NL" sz="1800" spc="-1" strike="noStrike">
              <a:latin typeface="Arial"/>
            </a:endParaRPr>
          </a:p>
          <a:p>
            <a:r>
              <a:rPr b="0" lang="nl-NL" sz="1800" spc="-1" strike="noStrike">
                <a:latin typeface="Arial"/>
              </a:rPr>
              <a:t>2. Toevoegen toon tekens</a:t>
            </a:r>
            <a:endParaRPr b="0" lang="nl-N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000" y="225720"/>
            <a:ext cx="9065880" cy="9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11 – Lichtjes op A</a:t>
            </a:r>
            <a:endParaRPr b="0" lang="nl-NL" sz="44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648000" y="1800000"/>
            <a:ext cx="3960000" cy="2230200"/>
          </a:xfrm>
          <a:prstGeom prst="rect">
            <a:avLst/>
          </a:prstGeom>
          <a:ln>
            <a:noFill/>
          </a:ln>
        </p:spPr>
      </p:pic>
      <p:sp>
        <p:nvSpPr>
          <p:cNvPr id="137" name="TextShape 2"/>
          <p:cNvSpPr txBox="1"/>
          <p:nvPr/>
        </p:nvSpPr>
        <p:spPr>
          <a:xfrm>
            <a:off x="576000" y="1368000"/>
            <a:ext cx="511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nl-NL" sz="1800" spc="-1" strike="noStrike">
                <a:latin typeface="Arial"/>
              </a:rPr>
              <a:t>A.Invoegen een </a:t>
            </a:r>
            <a:r>
              <a:rPr b="0" i="1" lang="nl-NL" sz="1800" spc="-1" strike="noStrike">
                <a:latin typeface="Arial"/>
              </a:rPr>
              <a:t>toon lichtjes</a:t>
            </a:r>
            <a:r>
              <a:rPr b="0" lang="nl-NL" sz="1800" spc="-1" strike="noStrike">
                <a:latin typeface="Arial"/>
              </a:rPr>
              <a:t>-blok onder knop A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504000" y="4248000"/>
            <a:ext cx="37440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nl-NL" sz="1800" spc="-1" strike="noStrike">
                <a:latin typeface="Arial"/>
              </a:rPr>
              <a:t>1. Kies Basis</a:t>
            </a:r>
            <a:endParaRPr b="0" lang="nl-NL" sz="1800" spc="-1" strike="noStrike">
              <a:latin typeface="Arial"/>
            </a:endParaRPr>
          </a:p>
          <a:p>
            <a:r>
              <a:rPr b="0" lang="nl-NL" sz="1800" spc="-1" strike="noStrike">
                <a:latin typeface="Arial"/>
              </a:rPr>
              <a:t>2. Kies een toon lichtjes blok</a:t>
            </a:r>
            <a:endParaRPr b="0" lang="nl-NL" sz="1800" spc="-1" strike="noStrike">
              <a:latin typeface="Arial"/>
            </a:endParaRPr>
          </a:p>
          <a:p>
            <a:r>
              <a:rPr b="0" lang="nl-NL" sz="1800" spc="-1" strike="noStrike">
                <a:latin typeface="Arial"/>
              </a:rPr>
              <a:t>3. Kies de linksboven op de matrix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139" name="TextShape 4"/>
          <p:cNvSpPr txBox="1"/>
          <p:nvPr/>
        </p:nvSpPr>
        <p:spPr>
          <a:xfrm>
            <a:off x="5832000" y="1368000"/>
            <a:ext cx="4464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nl-NL" sz="1700" spc="-1" strike="noStrike">
                <a:latin typeface="Arial"/>
              </a:rPr>
              <a:t>B. Ook een </a:t>
            </a:r>
            <a:r>
              <a:rPr b="0" i="1" lang="nl-NL" sz="1700" spc="-1" strike="noStrike">
                <a:latin typeface="Arial"/>
              </a:rPr>
              <a:t>toon lichtjes</a:t>
            </a:r>
            <a:r>
              <a:rPr b="0" lang="nl-NL" sz="1700" spc="-1" strike="noStrike">
                <a:latin typeface="Arial"/>
              </a:rPr>
              <a:t>-blok onder knop B</a:t>
            </a:r>
            <a:endParaRPr b="0" lang="nl-NL" sz="17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5976000" y="1800000"/>
            <a:ext cx="3816000" cy="2322000"/>
          </a:xfrm>
          <a:prstGeom prst="rect">
            <a:avLst/>
          </a:prstGeom>
          <a:ln>
            <a:noFill/>
          </a:ln>
        </p:spPr>
      </p:pic>
      <p:sp>
        <p:nvSpPr>
          <p:cNvPr id="141" name="TextShape 5"/>
          <p:cNvSpPr txBox="1"/>
          <p:nvPr/>
        </p:nvSpPr>
        <p:spPr>
          <a:xfrm>
            <a:off x="5760000" y="4320000"/>
            <a:ext cx="403200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nl-NL" sz="1800" spc="-1" strike="noStrike">
                <a:latin typeface="Arial"/>
              </a:rPr>
              <a:t>1. Knop A – zet een lichtje aan</a:t>
            </a:r>
            <a:endParaRPr b="0" lang="nl-NL" sz="1800" spc="-1" strike="noStrike">
              <a:latin typeface="Arial"/>
            </a:endParaRPr>
          </a:p>
          <a:p>
            <a:r>
              <a:rPr b="0" lang="nl-NL" sz="1800" spc="-1" strike="noStrike">
                <a:latin typeface="Arial"/>
              </a:rPr>
              <a:t>2. Laat knop B een lichtje uitzetten.</a:t>
            </a:r>
            <a:endParaRPr b="0" lang="nl-NL" sz="1800" spc="-1" strike="noStrike">
              <a:latin typeface="Arial"/>
            </a:endParaRPr>
          </a:p>
          <a:p>
            <a:endParaRPr b="0" lang="nl-NL" sz="1800" spc="-1" strike="noStrike">
              <a:latin typeface="Arial"/>
            </a:endParaRPr>
          </a:p>
          <a:p>
            <a:r>
              <a:rPr b="0" lang="nl-NL" sz="1800" spc="-1" strike="noStrike">
                <a:latin typeface="Arial"/>
              </a:rPr>
              <a:t>Zet deze code over naar Microbit.</a:t>
            </a:r>
            <a:endParaRPr b="0" lang="nl-NL" sz="1800" spc="-1" strike="noStrike">
              <a:latin typeface="Arial"/>
            </a:endParaRPr>
          </a:p>
          <a:p>
            <a:r>
              <a:rPr b="0" lang="nl-NL" sz="1800" spc="-1" strike="noStrike">
                <a:latin typeface="Arial"/>
              </a:rPr>
              <a:t>Wat gebeurt als je op A, of B drukt?</a:t>
            </a:r>
            <a:endParaRPr b="0" lang="nl-N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04000" y="225720"/>
            <a:ext cx="9065880" cy="9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12 – Lichtjes animatie</a:t>
            </a:r>
            <a:endParaRPr b="0" lang="nl-NL" sz="44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522360" y="1971000"/>
            <a:ext cx="2501640" cy="2565000"/>
          </a:xfrm>
          <a:prstGeom prst="rect">
            <a:avLst/>
          </a:prstGeom>
          <a:ln>
            <a:noFill/>
          </a:ln>
        </p:spPr>
      </p:pic>
      <p:sp>
        <p:nvSpPr>
          <p:cNvPr id="144" name="TextShape 2"/>
          <p:cNvSpPr txBox="1"/>
          <p:nvPr/>
        </p:nvSpPr>
        <p:spPr>
          <a:xfrm>
            <a:off x="432000" y="1296000"/>
            <a:ext cx="4896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nl-NL" sz="1800" spc="-1" strike="noStrike">
                <a:latin typeface="Arial"/>
              </a:rPr>
              <a:t>1. Plaats nu 3x toon lichtjes onder knop A</a:t>
            </a:r>
            <a:endParaRPr b="0" lang="nl-NL" sz="1800" spc="-1" strike="noStrike">
              <a:latin typeface="Arial"/>
            </a:endParaRPr>
          </a:p>
          <a:p>
            <a:r>
              <a:rPr b="0" lang="nl-NL" sz="1800" spc="-1" strike="noStrike">
                <a:latin typeface="Arial"/>
              </a:rPr>
              <a:t>met pauze van 200ms.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145" name="TextShape 3"/>
          <p:cNvSpPr txBox="1"/>
          <p:nvPr/>
        </p:nvSpPr>
        <p:spPr>
          <a:xfrm>
            <a:off x="360000" y="4981680"/>
            <a:ext cx="345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nl-NL" sz="1800" spc="-1" strike="noStrike">
                <a:latin typeface="Arial"/>
              </a:rPr>
              <a:t>2. Upload je code naar Microbit.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146" name="TextShape 4"/>
          <p:cNvSpPr txBox="1"/>
          <p:nvPr/>
        </p:nvSpPr>
        <p:spPr>
          <a:xfrm>
            <a:off x="5688000" y="2448000"/>
            <a:ext cx="41760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nl-NL" sz="1800" spc="-1" strike="noStrike">
                <a:latin typeface="Arial"/>
              </a:rPr>
              <a:t>Na overzetten van je code..</a:t>
            </a:r>
            <a:endParaRPr b="0" lang="nl-NL" sz="1800" spc="-1" strike="noStrike">
              <a:latin typeface="Arial"/>
            </a:endParaRPr>
          </a:p>
          <a:p>
            <a:r>
              <a:rPr b="0" lang="nl-NL" sz="1800" spc="-1" strike="noStrike">
                <a:latin typeface="Arial"/>
              </a:rPr>
              <a:t>– </a:t>
            </a:r>
            <a:r>
              <a:rPr b="0" lang="nl-NL" sz="1800" spc="-1" strike="noStrike">
                <a:latin typeface="Arial"/>
              </a:rPr>
              <a:t>Wat gebeurt als je knop A drukt</a:t>
            </a:r>
            <a:endParaRPr b="0" lang="nl-NL" sz="1800" spc="-1" strike="noStrike">
              <a:latin typeface="Arial"/>
            </a:endParaRPr>
          </a:p>
          <a:p>
            <a:r>
              <a:rPr b="0" lang="nl-NL" sz="1800" spc="-1" strike="noStrike">
                <a:latin typeface="Arial"/>
              </a:rPr>
              <a:t>– </a:t>
            </a:r>
            <a:r>
              <a:rPr b="0" lang="nl-NL" sz="1800" spc="-1" strike="noStrike">
                <a:latin typeface="Arial"/>
              </a:rPr>
              <a:t>Wat is effect door Knop B indrukken?</a:t>
            </a:r>
            <a:endParaRPr b="0" lang="nl-N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04000" y="225720"/>
            <a:ext cx="9065880" cy="9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13 – Alternatief LEDs aan/uit</a:t>
            </a:r>
            <a:endParaRPr b="0" lang="nl-NL" sz="44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360000" y="2412000"/>
            <a:ext cx="2909520" cy="1501920"/>
          </a:xfrm>
          <a:prstGeom prst="rect">
            <a:avLst/>
          </a:prstGeom>
          <a:ln>
            <a:noFill/>
          </a:ln>
        </p:spPr>
      </p:pic>
      <p:sp>
        <p:nvSpPr>
          <p:cNvPr id="149" name="TextShape 2"/>
          <p:cNvSpPr txBox="1"/>
          <p:nvPr/>
        </p:nvSpPr>
        <p:spPr>
          <a:xfrm>
            <a:off x="360000" y="1117800"/>
            <a:ext cx="5112000" cy="128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nl-NL" sz="1800" spc="-1" strike="noStrike">
                <a:latin typeface="Arial"/>
              </a:rPr>
              <a:t>1. Ja, Kliek linksboven op </a:t>
            </a:r>
            <a:endParaRPr b="1" lang="nl-NL" sz="1800" spc="-1" strike="noStrike">
              <a:latin typeface="Arial"/>
            </a:endParaRPr>
          </a:p>
          <a:p>
            <a:r>
              <a:rPr b="0" lang="nl-NL" sz="1800" spc="-1" strike="noStrike">
                <a:latin typeface="Arial"/>
              </a:rPr>
              <a:t>2. Kies een Nieuwe Project.</a:t>
            </a:r>
            <a:endParaRPr b="1" lang="nl-NL" sz="1800" spc="-1" strike="noStrike">
              <a:latin typeface="Arial"/>
            </a:endParaRPr>
          </a:p>
          <a:p>
            <a:r>
              <a:rPr b="0" lang="nl-NL" sz="1200" spc="-1" strike="noStrike">
                <a:latin typeface="Arial"/>
              </a:rPr>
              <a:t>3. Vergeet niet de X bij opstarten!</a:t>
            </a:r>
            <a:endParaRPr b="1" lang="nl-NL" sz="1200" spc="-1" strike="noStrike">
              <a:latin typeface="Arial"/>
            </a:endParaRPr>
          </a:p>
          <a:p>
            <a:endParaRPr b="1" lang="nl-NL" sz="1200" spc="-1" strike="noStrike">
              <a:latin typeface="Arial"/>
            </a:endParaRPr>
          </a:p>
          <a:p>
            <a:r>
              <a:rPr b="1" lang="nl-NL" sz="1800" spc="-1" strike="noStrike">
                <a:latin typeface="Arial"/>
              </a:rPr>
              <a:t>Resultaat:</a:t>
            </a:r>
            <a:endParaRPr b="1" lang="nl-NL" sz="18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288000" y="3850200"/>
            <a:ext cx="4464000" cy="179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nl-NL" sz="1600" spc="-1" strike="noStrike">
                <a:solidFill>
                  <a:srgbClr val="000000"/>
                </a:solidFill>
                <a:latin typeface="Arial"/>
                <a:ea typeface="DejaVu Sans"/>
              </a:rPr>
              <a:t>5. Laat een lichtje branden op rij 0 en </a:t>
            </a:r>
            <a:r>
              <a:rPr b="0" lang="nl-NL" sz="1600" spc="-1" strike="noStrike">
                <a:solidFill>
                  <a:srgbClr val="000000"/>
                </a:solidFill>
                <a:latin typeface="Arial"/>
                <a:ea typeface="DejaVu Sans"/>
              </a:rPr>
              <a:t>kolom 0.</a:t>
            </a:r>
            <a:endParaRPr b="0" lang="nl-N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600" spc="-1" strike="noStrike">
                <a:solidFill>
                  <a:srgbClr val="000000"/>
                </a:solidFill>
                <a:latin typeface="Arial"/>
                <a:ea typeface="DejaVu Sans"/>
              </a:rPr>
              <a:t>6. Download jou programma naar het Microbit.</a:t>
            </a:r>
            <a:endParaRPr b="0" lang="nl-N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600" spc="-1" strike="noStrike">
                <a:solidFill>
                  <a:srgbClr val="000000"/>
                </a:solidFill>
                <a:latin typeface="Arial"/>
                <a:ea typeface="DejaVu Sans"/>
              </a:rPr>
              <a:t>7. Middels Knop B de lichtjes wissen / uitzetten.</a:t>
            </a:r>
            <a:endParaRPr b="0" lang="nl-NL" sz="16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2"/>
          <a:stretch/>
        </p:blipFill>
        <p:spPr>
          <a:xfrm>
            <a:off x="3096000" y="1194480"/>
            <a:ext cx="623880" cy="24552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3"/>
          <a:stretch/>
        </p:blipFill>
        <p:spPr>
          <a:xfrm>
            <a:off x="360000" y="4192560"/>
            <a:ext cx="2232000" cy="63144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4"/>
          <a:stretch/>
        </p:blipFill>
        <p:spPr>
          <a:xfrm>
            <a:off x="5184000" y="2514600"/>
            <a:ext cx="3159000" cy="1373400"/>
          </a:xfrm>
          <a:prstGeom prst="rect">
            <a:avLst/>
          </a:prstGeom>
          <a:ln>
            <a:noFill/>
          </a:ln>
        </p:spPr>
      </p:pic>
      <p:sp>
        <p:nvSpPr>
          <p:cNvPr id="154" name="TextShape 4"/>
          <p:cNvSpPr txBox="1"/>
          <p:nvPr/>
        </p:nvSpPr>
        <p:spPr>
          <a:xfrm>
            <a:off x="5112000" y="2232000"/>
            <a:ext cx="4536000" cy="31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nl-NL" sz="1400" spc="-1" strike="noStrike">
                <a:latin typeface="Arial"/>
              </a:rPr>
              <a:t>TIP 1: Zo kan je ook alle lichtjes uitzetten.</a:t>
            </a:r>
            <a:endParaRPr b="0" lang="nl-NL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3640" y="365400"/>
            <a:ext cx="9064440" cy="66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14 – Coördinaten op Microbit</a:t>
            </a:r>
            <a:endParaRPr b="0" lang="nl-NL" sz="4400" spc="-1" strike="noStrike">
              <a:latin typeface="Arial"/>
            </a:endParaRPr>
          </a:p>
        </p:txBody>
      </p:sp>
      <p:graphicFrame>
        <p:nvGraphicFramePr>
          <p:cNvPr id="156" name="Table 2"/>
          <p:cNvGraphicFramePr/>
          <p:nvPr/>
        </p:nvGraphicFramePr>
        <p:xfrm>
          <a:off x="5412960" y="2373480"/>
          <a:ext cx="2640600" cy="1840320"/>
        </p:xfrm>
        <a:graphic>
          <a:graphicData uri="http://schemas.openxmlformats.org/drawingml/2006/table">
            <a:tbl>
              <a:tblPr/>
              <a:tblGrid>
                <a:gridCol w="528120"/>
                <a:gridCol w="528120"/>
                <a:gridCol w="528120"/>
                <a:gridCol w="528120"/>
                <a:gridCol w="528480"/>
              </a:tblGrid>
              <a:tr h="357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latin typeface="Arial"/>
                        </a:rPr>
                        <a:t>0,0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latin typeface="Arial"/>
                        </a:rPr>
                        <a:t>0,1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latin typeface="Arial"/>
                        </a:rPr>
                        <a:t>0,2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latin typeface="Arial"/>
                        </a:rPr>
                        <a:t>0,3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latin typeface="Arial"/>
                        </a:rPr>
                        <a:t>0,4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682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latin typeface="Arial"/>
                        </a:rPr>
                        <a:t>0,1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latin typeface="Arial"/>
                        </a:rPr>
                        <a:t>1,1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latin typeface="Arial"/>
                        </a:rPr>
                        <a:t>2,1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latin typeface="Arial"/>
                        </a:rPr>
                        <a:t>3,1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latin typeface="Arial"/>
                        </a:rPr>
                        <a:t>4,1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82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latin typeface="Arial"/>
                        </a:rPr>
                        <a:t>0,2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latin typeface="Arial"/>
                        </a:rPr>
                        <a:t>1,2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latin typeface="Arial"/>
                        </a:rPr>
                        <a:t>2,2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latin typeface="Arial"/>
                        </a:rPr>
                        <a:t>3,2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latin typeface="Arial"/>
                        </a:rPr>
                        <a:t>4,2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682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latin typeface="Arial"/>
                        </a:rPr>
                        <a:t>0,3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latin typeface="Arial"/>
                        </a:rPr>
                        <a:t>1,3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latin typeface="Arial"/>
                        </a:rPr>
                        <a:t>2,3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latin typeface="Arial"/>
                        </a:rPr>
                        <a:t>3,3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latin typeface="Arial"/>
                        </a:rPr>
                        <a:t>4,3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75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latin typeface="Arial"/>
                        </a:rPr>
                        <a:t>0,4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latin typeface="Arial"/>
                        </a:rPr>
                        <a:t>1,4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latin typeface="Arial"/>
                        </a:rPr>
                        <a:t>2,4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latin typeface="Arial"/>
                        </a:rPr>
                        <a:t>3,4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latin typeface="Arial"/>
                        </a:rPr>
                        <a:t>4,4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57" name="CustomShape 3"/>
          <p:cNvSpPr/>
          <p:nvPr/>
        </p:nvSpPr>
        <p:spPr>
          <a:xfrm>
            <a:off x="4968000" y="1199520"/>
            <a:ext cx="48960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LET OP!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Onderstaand X,Y matrix op een Microbit.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4464000" y="4429800"/>
            <a:ext cx="5471280" cy="10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nl-NL" sz="2200" spc="-1" strike="noStrike">
                <a:solidFill>
                  <a:srgbClr val="000000"/>
                </a:solidFill>
                <a:latin typeface="Arial"/>
                <a:ea typeface="DejaVu Sans"/>
              </a:rPr>
              <a:t>OPDRACHT</a:t>
            </a:r>
            <a:r>
              <a:rPr b="0" lang="nl-NL" sz="22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nl-N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2200" spc="-1" strike="noStrike">
                <a:solidFill>
                  <a:srgbClr val="000000"/>
                </a:solidFill>
                <a:latin typeface="Arial"/>
                <a:ea typeface="DejaVu Sans"/>
              </a:rPr>
              <a:t>Laat lichtjes aangaan op Kolom 3, Rij 3.</a:t>
            </a:r>
            <a:endParaRPr b="0" lang="nl-N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2200" spc="-1" strike="noStrike">
                <a:solidFill>
                  <a:srgbClr val="000000"/>
                </a:solidFill>
                <a:latin typeface="Arial"/>
                <a:ea typeface="DejaVu Sans"/>
              </a:rPr>
              <a:t>Gebruik de </a:t>
            </a:r>
            <a:r>
              <a:rPr b="1" lang="nl-NL" sz="2200" spc="-1" strike="noStrike">
                <a:solidFill>
                  <a:srgbClr val="000000"/>
                </a:solidFill>
                <a:latin typeface="Arial"/>
                <a:ea typeface="DejaVu Sans"/>
              </a:rPr>
              <a:t>lichtjes</a:t>
            </a:r>
            <a:r>
              <a:rPr b="0" lang="nl-NL" sz="22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1" lang="nl-NL" sz="2200" spc="-1" strike="noStrike">
                <a:solidFill>
                  <a:srgbClr val="000000"/>
                </a:solidFill>
                <a:latin typeface="Arial"/>
                <a:ea typeface="DejaVu Sans"/>
              </a:rPr>
              <a:t>teken x y</a:t>
            </a:r>
            <a:endParaRPr b="0" lang="nl-NL" sz="2200" spc="-1" strike="noStrike">
              <a:latin typeface="Arial"/>
            </a:endParaRPr>
          </a:p>
        </p:txBody>
      </p:sp>
      <p:sp>
        <p:nvSpPr>
          <p:cNvPr id="159" name="CustomShape 5"/>
          <p:cNvSpPr/>
          <p:nvPr/>
        </p:nvSpPr>
        <p:spPr>
          <a:xfrm>
            <a:off x="648000" y="1368000"/>
            <a:ext cx="3815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Lampjes aan/uitzetten met X en Y</a:t>
            </a:r>
            <a:endParaRPr b="0" lang="nl-NL" sz="18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648000" y="1800000"/>
            <a:ext cx="3672000" cy="2975040"/>
          </a:xfrm>
          <a:prstGeom prst="rect">
            <a:avLst/>
          </a:prstGeom>
          <a:ln>
            <a:noFill/>
          </a:ln>
        </p:spPr>
      </p:pic>
      <p:sp>
        <p:nvSpPr>
          <p:cNvPr id="161" name="TextShape 6"/>
          <p:cNvSpPr txBox="1"/>
          <p:nvPr/>
        </p:nvSpPr>
        <p:spPr>
          <a:xfrm>
            <a:off x="5112000" y="3024000"/>
            <a:ext cx="43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nl-NL" sz="1800" spc="-1" strike="noStrike">
                <a:latin typeface="Arial"/>
              </a:rPr>
              <a:t>Y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162" name="TextShape 7"/>
          <p:cNvSpPr txBox="1"/>
          <p:nvPr/>
        </p:nvSpPr>
        <p:spPr>
          <a:xfrm>
            <a:off x="6480000" y="2088000"/>
            <a:ext cx="93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nl-NL" sz="1800" spc="-1" strike="noStrike">
                <a:latin typeface="Arial"/>
              </a:rPr>
              <a:t>X</a:t>
            </a:r>
            <a:endParaRPr b="0" lang="nl-N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63600"/>
            <a:ext cx="9065880" cy="66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Docent: lesplanning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326600"/>
            <a:ext cx="9065880" cy="32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1000"/>
          </a:bodyPr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BUF – Bottom line upfront, wat gaan wij doen, en eindresultaat.  (10 seconden)</a:t>
            </a:r>
            <a:endParaRPr b="0" lang="nl-NL" sz="3200" spc="-1" strike="noStrike">
              <a:latin typeface="Arial"/>
            </a:endParaRPr>
          </a:p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Makecode omgeving opstarten  &amp; interface uitleg  (30 seconden)</a:t>
            </a:r>
            <a:endParaRPr b="0" lang="nl-NL" sz="3200" spc="-1" strike="noStrike">
              <a:latin typeface="Arial"/>
            </a:endParaRPr>
          </a:p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Voordoen: Maqueen lampje aan programma (20 minuten)</a:t>
            </a:r>
            <a:endParaRPr b="0" lang="nl-NL" sz="3200" spc="-1" strike="noStrike">
              <a:latin typeface="Arial"/>
            </a:endParaRPr>
          </a:p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Uitleg uploaden programma naar Microbit (5 minuten)</a:t>
            </a:r>
            <a:endParaRPr b="0" lang="nl-NL" sz="3200" spc="-1" strike="noStrike">
              <a:latin typeface="Arial"/>
            </a:endParaRPr>
          </a:p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Voordoen: Microbit lampje aan-uit programma (10 minuten)</a:t>
            </a:r>
            <a:endParaRPr b="0" lang="nl-NL" sz="3200" spc="-1" strike="noStrike">
              <a:latin typeface="Arial"/>
            </a:endParaRPr>
          </a:p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Uploaden programma naar Maqueen (5 minuten)</a:t>
            </a:r>
            <a:endParaRPr b="0" lang="nl-NL" sz="3200" spc="-1" strike="noStrike">
              <a:latin typeface="Arial"/>
            </a:endParaRPr>
          </a:p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Max 15 kinderen per lesgroep met 1 docent</a:t>
            </a:r>
            <a:endParaRPr b="0" lang="nl-N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4000" y="29160"/>
            <a:ext cx="9065880" cy="133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einde</a:t>
            </a: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 (5 minuten)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504000" y="1326600"/>
            <a:ext cx="9065880" cy="32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3784680" y="1933920"/>
            <a:ext cx="1899000" cy="1733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04000" y="225720"/>
            <a:ext cx="9065880" cy="9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15 – X en Y opdracht</a:t>
            </a:r>
            <a:endParaRPr b="0" lang="nl-NL" sz="4400" spc="-1" strike="noStrike"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72720" y="1431000"/>
            <a:ext cx="4031280" cy="3321000"/>
          </a:xfrm>
          <a:prstGeom prst="rect">
            <a:avLst/>
          </a:prstGeom>
          <a:ln>
            <a:noFill/>
          </a:ln>
        </p:spPr>
      </p:pic>
      <p:sp>
        <p:nvSpPr>
          <p:cNvPr id="168" name="TextShape 2"/>
          <p:cNvSpPr txBox="1"/>
          <p:nvPr/>
        </p:nvSpPr>
        <p:spPr>
          <a:xfrm>
            <a:off x="4104000" y="1512000"/>
            <a:ext cx="5904000" cy="383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nl-NL" sz="2400" spc="-1" strike="noStrike">
                <a:latin typeface="Arial"/>
              </a:rPr>
              <a:t>UITDAGING 1</a:t>
            </a:r>
            <a:endParaRPr b="0" lang="nl-NL" sz="2400" spc="-1" strike="noStrike">
              <a:latin typeface="Arial"/>
            </a:endParaRPr>
          </a:p>
          <a:p>
            <a:endParaRPr b="0" lang="nl-NL" sz="2400" spc="-1" strike="noStrike">
              <a:latin typeface="Arial"/>
            </a:endParaRPr>
          </a:p>
          <a:p>
            <a:r>
              <a:rPr b="1" lang="nl-NL" sz="1600" spc="-1" strike="noStrike">
                <a:latin typeface="Arial"/>
              </a:rPr>
              <a:t>Wanneer Knop A ingedrukt worden</a:t>
            </a:r>
            <a:r>
              <a:rPr b="0" lang="nl-NL" sz="1600" spc="-1" strike="noStrike">
                <a:latin typeface="Arial"/>
              </a:rPr>
              <a:t>;</a:t>
            </a:r>
            <a:endParaRPr b="0" lang="nl-NL" sz="1600" spc="-1" strike="noStrike">
              <a:latin typeface="Arial"/>
            </a:endParaRPr>
          </a:p>
          <a:p>
            <a:r>
              <a:rPr b="0" lang="nl-NL" sz="1400" spc="-1" strike="noStrike">
                <a:latin typeface="Arial"/>
              </a:rPr>
              <a:t>– </a:t>
            </a:r>
            <a:r>
              <a:rPr b="0" lang="nl-NL" sz="1400" spc="-1" strike="noStrike">
                <a:latin typeface="Arial"/>
              </a:rPr>
              <a:t>Laat lichtjes lopen van Rij 3 Kol 0 naar Rij 3 kol2.</a:t>
            </a:r>
            <a:endParaRPr b="0" lang="nl-NL" sz="1400" spc="-1" strike="noStrike">
              <a:latin typeface="Arial"/>
            </a:endParaRPr>
          </a:p>
          <a:p>
            <a:r>
              <a:rPr b="0" lang="nl-NL" sz="1400" spc="-1" strike="noStrike">
                <a:latin typeface="Arial"/>
              </a:rPr>
              <a:t>– </a:t>
            </a:r>
            <a:r>
              <a:rPr b="0" lang="nl-NL" sz="1400" spc="-1" strike="noStrike">
                <a:latin typeface="Arial"/>
              </a:rPr>
              <a:t>Laat lichtjes van Rij 3 Kol 2 omhoog lopen naar Rij 2 Kol 2.</a:t>
            </a:r>
            <a:endParaRPr b="0" lang="nl-NL" sz="1400" spc="-1" strike="noStrike">
              <a:latin typeface="Arial"/>
            </a:endParaRPr>
          </a:p>
          <a:p>
            <a:r>
              <a:rPr b="0" lang="nl-NL" sz="1400" spc="-1" strike="noStrike">
                <a:latin typeface="Arial"/>
              </a:rPr>
              <a:t>– </a:t>
            </a:r>
            <a:r>
              <a:rPr b="0" lang="nl-NL" sz="1600" spc="-1" strike="noStrike">
                <a:latin typeface="Arial"/>
              </a:rPr>
              <a:t>enz.. zoals hier llinks!</a:t>
            </a:r>
            <a:endParaRPr b="0" lang="nl-NL" sz="1600" spc="-1" strike="noStrike">
              <a:latin typeface="Arial"/>
            </a:endParaRPr>
          </a:p>
          <a:p>
            <a:r>
              <a:rPr b="0" lang="nl-NL" sz="1400" spc="-1" strike="noStrike">
                <a:latin typeface="Arial"/>
              </a:rPr>
              <a:t>– </a:t>
            </a:r>
            <a:r>
              <a:rPr b="0" lang="nl-NL" sz="1400" spc="-1" strike="noStrike">
                <a:latin typeface="Arial"/>
              </a:rPr>
              <a:t>Gebruik commandos bij lichtjes, </a:t>
            </a:r>
            <a:r>
              <a:rPr b="1" lang="nl-NL" sz="1400" spc="-1" strike="noStrike">
                <a:latin typeface="Arial"/>
              </a:rPr>
              <a:t>teken x y</a:t>
            </a:r>
            <a:r>
              <a:rPr b="0" lang="nl-NL" sz="1400" spc="-1" strike="noStrike">
                <a:latin typeface="Arial"/>
              </a:rPr>
              <a:t>.</a:t>
            </a:r>
            <a:endParaRPr b="0" lang="nl-NL" sz="1400" spc="-1" strike="noStrike">
              <a:latin typeface="Arial"/>
            </a:endParaRPr>
          </a:p>
          <a:p>
            <a:endParaRPr b="0" lang="nl-NL" sz="1400" spc="-1" strike="noStrike">
              <a:latin typeface="Arial"/>
            </a:endParaRPr>
          </a:p>
          <a:p>
            <a:r>
              <a:rPr b="0" lang="nl-NL" sz="1400" spc="-1" strike="noStrike">
                <a:latin typeface="Arial"/>
              </a:rPr>
              <a:t>Wanneer Knop B ingedrukt: scherm schoonmaken. </a:t>
            </a:r>
            <a:endParaRPr b="0" lang="nl-NL" sz="1400" spc="-1" strike="noStrike">
              <a:latin typeface="Arial"/>
            </a:endParaRPr>
          </a:p>
          <a:p>
            <a:endParaRPr b="0" lang="nl-NL" sz="1400" spc="-1" strike="noStrike">
              <a:latin typeface="Arial"/>
            </a:endParaRPr>
          </a:p>
          <a:p>
            <a:endParaRPr b="0" lang="nl-NL" sz="1400" spc="-1" strike="noStrike">
              <a:latin typeface="Arial"/>
            </a:endParaRPr>
          </a:p>
          <a:p>
            <a:r>
              <a:rPr b="0" lang="nl-NL" sz="1400" spc="-1" strike="noStrike">
                <a:latin typeface="Arial"/>
              </a:rPr>
              <a:t>Maak een videoclip van de resultaat, vertel wat de opdracht was.</a:t>
            </a:r>
            <a:endParaRPr b="0" lang="nl-NL" sz="1400" spc="-1" strike="noStrike">
              <a:latin typeface="Arial"/>
            </a:endParaRPr>
          </a:p>
          <a:p>
            <a:r>
              <a:rPr b="0" lang="nl-NL" sz="1600" spc="-1" strike="noStrike">
                <a:latin typeface="Arial"/>
              </a:rPr>
              <a:t>Whatsapp jouw videoclip naar Michiel bij +31638369260</a:t>
            </a:r>
            <a:endParaRPr b="0" lang="nl-NL" sz="1600" spc="-1" strike="noStrike">
              <a:latin typeface="Arial"/>
            </a:endParaRPr>
          </a:p>
          <a:p>
            <a:endParaRPr b="0" lang="nl-NL" sz="1600" spc="-1" strike="noStrike">
              <a:latin typeface="Arial"/>
            </a:endParaRPr>
          </a:p>
          <a:p>
            <a:r>
              <a:rPr b="1" lang="nl-NL" sz="1600" spc="-1" strike="noStrike">
                <a:latin typeface="Arial"/>
              </a:rPr>
              <a:t>VIDEOCLIP</a:t>
            </a:r>
            <a:endParaRPr b="0" lang="nl-NL" sz="1600" spc="-1" strike="noStrike">
              <a:latin typeface="Arial"/>
            </a:endParaRPr>
          </a:p>
          <a:p>
            <a:r>
              <a:rPr b="0" lang="nl-NL" sz="1600" spc="-1" strike="noStrike">
                <a:latin typeface="Arial"/>
              </a:rPr>
              <a:t>Zorg voor behoorlik belichting.</a:t>
            </a:r>
            <a:endParaRPr b="0" lang="nl-NL" sz="1600" spc="-1" strike="noStrike">
              <a:latin typeface="Arial"/>
            </a:endParaRPr>
          </a:p>
          <a:p>
            <a:r>
              <a:rPr b="0" lang="nl-NL" sz="1600" spc="-1" strike="noStrike">
                <a:latin typeface="Arial"/>
              </a:rPr>
              <a:t>Praat HARD en duidelijk. Niet fluisteren!!</a:t>
            </a:r>
            <a:endParaRPr b="0" lang="nl-NL" sz="1600" spc="-1" strike="noStrike"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2"/>
          <a:stretch/>
        </p:blipFill>
        <p:spPr>
          <a:xfrm>
            <a:off x="7776000" y="2760120"/>
            <a:ext cx="792000" cy="263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04000" y="225720"/>
            <a:ext cx="9065880" cy="9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16 – OPDRACHT 2</a:t>
            </a:r>
            <a:endParaRPr b="0" lang="nl-NL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X en Y met variables</a:t>
            </a:r>
            <a:endParaRPr b="0" lang="nl-NL" sz="4400" spc="-1" strike="noStrike"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216000" y="3179520"/>
            <a:ext cx="3744000" cy="2436480"/>
          </a:xfrm>
          <a:prstGeom prst="rect">
            <a:avLst/>
          </a:prstGeom>
          <a:ln>
            <a:noFill/>
          </a:ln>
        </p:spPr>
      </p:pic>
      <p:sp>
        <p:nvSpPr>
          <p:cNvPr id="172" name="TextShape 2"/>
          <p:cNvSpPr txBox="1"/>
          <p:nvPr/>
        </p:nvSpPr>
        <p:spPr>
          <a:xfrm>
            <a:off x="0" y="1548000"/>
            <a:ext cx="5688000" cy="1855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nl-NL" sz="2000" spc="-1" strike="noStrike">
                <a:latin typeface="Arial"/>
              </a:rPr>
              <a:t>OPDRACHT:  Verbeter de kode onder Knop A</a:t>
            </a:r>
            <a:endParaRPr b="0" lang="nl-N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400" spc="-1" strike="noStrike">
                <a:latin typeface="Arial"/>
              </a:rPr>
              <a:t>Whatsapp een schermafbeelding van jou oplossing naar mij.</a:t>
            </a:r>
            <a:endParaRPr b="0" lang="nl-N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400" spc="-1" strike="noStrike">
                <a:latin typeface="Arial"/>
              </a:rPr>
              <a:t>– </a:t>
            </a:r>
            <a:r>
              <a:rPr b="0" lang="nl-NL" sz="1400" spc="-1" strike="noStrike">
                <a:latin typeface="Arial"/>
              </a:rPr>
              <a:t>Laat lichtjes lopen van Rij 3 Kol 0 naar Rij 3 kol2.</a:t>
            </a:r>
            <a:endParaRPr b="0" lang="nl-N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400" spc="-1" strike="noStrike">
                <a:latin typeface="Arial"/>
              </a:rPr>
              <a:t>– </a:t>
            </a:r>
            <a:r>
              <a:rPr b="0" lang="nl-NL" sz="1400" spc="-1" strike="noStrike">
                <a:latin typeface="Arial"/>
              </a:rPr>
              <a:t>Laat lichtjes van Rij 3 Kol 2 omhoog lopen naar Rij 2 Kol 2.</a:t>
            </a:r>
            <a:endParaRPr b="0" lang="nl-N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400" spc="-1" strike="noStrike">
                <a:latin typeface="Arial"/>
              </a:rPr>
              <a:t>– </a:t>
            </a:r>
            <a:r>
              <a:rPr b="0" lang="nl-NL" sz="1400" spc="-1" strike="noStrike">
                <a:latin typeface="Arial"/>
              </a:rPr>
              <a:t>Gebruik onderstaand programmacode en verbeter dit.</a:t>
            </a:r>
            <a:endParaRPr b="0" lang="nl-N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400" spc="-1" strike="noStrike">
                <a:latin typeface="Arial"/>
              </a:rPr>
              <a:t>Verbeter onderstaand code..</a:t>
            </a:r>
            <a:endParaRPr b="0" lang="nl-NL" sz="1400" spc="-1" strike="noStrike">
              <a:latin typeface="Arial"/>
            </a:endParaRPr>
          </a:p>
        </p:txBody>
      </p:sp>
      <p:sp>
        <p:nvSpPr>
          <p:cNvPr id="173" name="TextShape 3"/>
          <p:cNvSpPr txBox="1"/>
          <p:nvPr/>
        </p:nvSpPr>
        <p:spPr>
          <a:xfrm>
            <a:off x="5762880" y="1661760"/>
            <a:ext cx="4104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nl-NL" sz="1800" spc="-1" strike="noStrike">
                <a:latin typeface="Arial"/>
              </a:rPr>
              <a:t>Tips:</a:t>
            </a:r>
            <a:endParaRPr b="0" lang="nl-NL" sz="1800" spc="-1" strike="noStrike">
              <a:latin typeface="Arial"/>
            </a:endParaRPr>
          </a:p>
          <a:p>
            <a:r>
              <a:rPr b="0" lang="nl-NL" sz="1800" spc="-1" strike="noStrike">
                <a:latin typeface="Arial"/>
              </a:rPr>
              <a:t>1. Laat de variabel verander met 1.</a:t>
            </a:r>
            <a:endParaRPr b="0" lang="nl-NL" sz="1800" spc="-1" strike="noStrike"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2"/>
          <a:stretch/>
        </p:blipFill>
        <p:spPr>
          <a:xfrm>
            <a:off x="5866920" y="2232000"/>
            <a:ext cx="1549080" cy="450360"/>
          </a:xfrm>
          <a:prstGeom prst="rect">
            <a:avLst/>
          </a:prstGeom>
          <a:ln>
            <a:noFill/>
          </a:ln>
        </p:spPr>
      </p:pic>
      <p:sp>
        <p:nvSpPr>
          <p:cNvPr id="175" name="TextShape 4"/>
          <p:cNvSpPr txBox="1"/>
          <p:nvPr/>
        </p:nvSpPr>
        <p:spPr>
          <a:xfrm>
            <a:off x="5783040" y="2880000"/>
            <a:ext cx="4224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nl-NL" sz="1800" spc="-1" strike="noStrike">
                <a:latin typeface="Arial"/>
              </a:rPr>
              <a:t>2. Wat als je </a:t>
            </a:r>
            <a:r>
              <a:rPr b="0" i="1" lang="nl-NL" sz="1800" spc="-1" strike="noStrike">
                <a:latin typeface="Arial"/>
              </a:rPr>
              <a:t>4</a:t>
            </a:r>
            <a:r>
              <a:rPr b="0" lang="nl-NL" sz="1800" spc="-1" strike="noStrike">
                <a:latin typeface="Arial"/>
              </a:rPr>
              <a:t> keer herhalen wijzigen?</a:t>
            </a:r>
            <a:endParaRPr b="0" lang="nl-NL" sz="180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3"/>
          <a:stretch/>
        </p:blipFill>
        <p:spPr>
          <a:xfrm>
            <a:off x="5832000" y="3168000"/>
            <a:ext cx="1371240" cy="405720"/>
          </a:xfrm>
          <a:prstGeom prst="rect">
            <a:avLst/>
          </a:prstGeom>
          <a:ln>
            <a:noFill/>
          </a:ln>
        </p:spPr>
      </p:pic>
      <p:pic>
        <p:nvPicPr>
          <p:cNvPr id="177" name="" descr=""/>
          <p:cNvPicPr/>
          <p:nvPr/>
        </p:nvPicPr>
        <p:blipFill>
          <a:blip r:embed="rId4"/>
          <a:stretch/>
        </p:blipFill>
        <p:spPr>
          <a:xfrm>
            <a:off x="5893200" y="4371120"/>
            <a:ext cx="590040" cy="304200"/>
          </a:xfrm>
          <a:prstGeom prst="rect">
            <a:avLst/>
          </a:prstGeom>
          <a:ln>
            <a:noFill/>
          </a:ln>
        </p:spPr>
      </p:pic>
      <p:sp>
        <p:nvSpPr>
          <p:cNvPr id="178" name="TextShape 5"/>
          <p:cNvSpPr txBox="1"/>
          <p:nvPr/>
        </p:nvSpPr>
        <p:spPr>
          <a:xfrm>
            <a:off x="5783040" y="3780360"/>
            <a:ext cx="4224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nl-NL" sz="1800" spc="-1" strike="noStrike">
                <a:latin typeface="Arial"/>
              </a:rPr>
              <a:t>3. Waarom xPos en wat als je hem verplaatsen naar andere invulveld.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179" name="TextShape 6"/>
          <p:cNvSpPr txBox="1"/>
          <p:nvPr/>
        </p:nvSpPr>
        <p:spPr>
          <a:xfrm>
            <a:off x="5760000" y="4752000"/>
            <a:ext cx="3816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nl-NL" sz="1800" spc="-1" strike="noStrike">
                <a:latin typeface="Arial"/>
              </a:rPr>
              <a:t>4. Experimenteer. Vraag jezelf af.. wat als.. wat gebeurt als ik.</a:t>
            </a:r>
            <a:endParaRPr b="0" lang="nl-NL" sz="1800" spc="-1" strike="noStrike">
              <a:latin typeface="Arial"/>
            </a:endParaRPr>
          </a:p>
          <a:p>
            <a:r>
              <a:rPr b="0" lang="nl-NL" sz="1800" spc="-1" strike="noStrike">
                <a:latin typeface="Arial"/>
              </a:rPr>
              <a:t>TEST jouw experimenten!!</a:t>
            </a:r>
            <a:endParaRPr b="0" lang="nl-NL" sz="1800" spc="-1" strike="noStrike"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5"/>
          <a:stretch/>
        </p:blipFill>
        <p:spPr>
          <a:xfrm>
            <a:off x="8928000" y="100080"/>
            <a:ext cx="1067040" cy="1067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504000" y="363600"/>
            <a:ext cx="9065880" cy="66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2000" spc="-1" strike="noStrike">
                <a:solidFill>
                  <a:srgbClr val="000000"/>
                </a:solidFill>
                <a:latin typeface="Arial"/>
                <a:ea typeface="DejaVu Sans"/>
              </a:rPr>
              <a:t>Stap 45 – EINDE</a:t>
            </a:r>
            <a:endParaRPr b="0" lang="nl-NL" sz="20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504000" y="1326600"/>
            <a:ext cx="9065880" cy="32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6000"/>
          </a:bodyPr>
          <a:p>
            <a:pPr marL="432000" indent="-31824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6000" spc="-1" strike="noStrike">
                <a:solidFill>
                  <a:srgbClr val="000000"/>
                </a:solidFill>
                <a:latin typeface="Architects Daughter"/>
                <a:ea typeface="DejaVu Sans"/>
              </a:rPr>
              <a:t>Easylab4kids</a:t>
            </a:r>
            <a:endParaRPr b="0" lang="nl-NL" sz="6000" spc="-1" strike="noStrike">
              <a:latin typeface="Arial"/>
            </a:endParaRPr>
          </a:p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6000" spc="-1" strike="noStrike">
                <a:solidFill>
                  <a:srgbClr val="000000"/>
                </a:solidFill>
                <a:latin typeface="Architects Daughter"/>
                <a:ea typeface="DejaVu Sans"/>
              </a:rPr>
              <a:t>     </a:t>
            </a:r>
            <a:endParaRPr b="0" lang="nl-NL" sz="6000" spc="-1" strike="noStrike">
              <a:latin typeface="Arial"/>
            </a:endParaRPr>
          </a:p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6000" spc="-1" strike="noStrike">
                <a:solidFill>
                  <a:srgbClr val="000000"/>
                </a:solidFill>
                <a:latin typeface="Architects Daughter"/>
                <a:ea typeface="DejaVu Sans"/>
              </a:rPr>
              <a:t>      </a:t>
            </a:r>
            <a:r>
              <a:rPr b="0" lang="nl-NL" sz="4000" spc="-1" strike="noStrike">
                <a:solidFill>
                  <a:srgbClr val="000000"/>
                </a:solidFill>
                <a:latin typeface="Architects Daughter"/>
                <a:ea typeface="DejaVu Sans"/>
              </a:rPr>
              <a:t> </a:t>
            </a:r>
            <a:r>
              <a:rPr b="0" lang="nl-NL" sz="4000" spc="-1" strike="noStrike">
                <a:solidFill>
                  <a:srgbClr val="000000"/>
                </a:solidFill>
                <a:latin typeface="Architects Daughter"/>
                <a:ea typeface="DejaVu Sans"/>
              </a:rPr>
              <a:t>http://easylab4kids.nl</a:t>
            </a:r>
            <a:endParaRPr b="0" lang="nl-NL" sz="4000" spc="-1" strike="noStrike"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288000" y="1420200"/>
            <a:ext cx="1939680" cy="807480"/>
          </a:xfrm>
          <a:prstGeom prst="rect">
            <a:avLst/>
          </a:prstGeom>
          <a:ln>
            <a:noFill/>
          </a:ln>
        </p:spPr>
      </p:pic>
      <p:pic>
        <p:nvPicPr>
          <p:cNvPr id="184" name="" descr=""/>
          <p:cNvPicPr/>
          <p:nvPr/>
        </p:nvPicPr>
        <p:blipFill>
          <a:blip r:embed="rId2"/>
          <a:stretch/>
        </p:blipFill>
        <p:spPr>
          <a:xfrm>
            <a:off x="288000" y="2979360"/>
            <a:ext cx="2302560" cy="2272320"/>
          </a:xfrm>
          <a:prstGeom prst="rect">
            <a:avLst/>
          </a:prstGeom>
          <a:ln>
            <a:noFill/>
          </a:ln>
        </p:spPr>
      </p:pic>
      <p:pic>
        <p:nvPicPr>
          <p:cNvPr id="185" name="" descr=""/>
          <p:cNvPicPr/>
          <p:nvPr/>
        </p:nvPicPr>
        <p:blipFill>
          <a:blip r:embed="rId3"/>
          <a:stretch/>
        </p:blipFill>
        <p:spPr>
          <a:xfrm>
            <a:off x="8435520" y="5112000"/>
            <a:ext cx="1496160" cy="497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63600"/>
            <a:ext cx="9065880" cy="66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Docent info: Leerdoelen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326600"/>
            <a:ext cx="9065880" cy="40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Onderscheiden wat X en Y is</a:t>
            </a:r>
            <a:endParaRPr b="0" lang="nl-NL" sz="3200" spc="-1" strike="noStrike">
              <a:latin typeface="Arial"/>
            </a:endParaRPr>
          </a:p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X en Y aanduiden op Microbit scherm</a:t>
            </a:r>
            <a:endParaRPr b="0" lang="nl-NL" sz="3200" spc="-1" strike="noStrike">
              <a:latin typeface="Arial"/>
            </a:endParaRPr>
          </a:p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Lichtje aan op bepaalde X of Y positie</a:t>
            </a:r>
            <a:endParaRPr b="0" lang="nl-NL" sz="3200" spc="-1" strike="noStrike">
              <a:latin typeface="Arial"/>
            </a:endParaRPr>
          </a:p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Kennismaken met oorzaak en gevolg</a:t>
            </a:r>
            <a:endParaRPr b="0" lang="nl-NL" sz="3200" spc="-1" strike="noStrike">
              <a:latin typeface="Arial"/>
            </a:endParaRPr>
          </a:p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Gevorderd: Reeks van lichtjes aan</a:t>
            </a:r>
            <a:endParaRPr b="0" lang="nl-NL" sz="3200" spc="-1" strike="noStrike">
              <a:latin typeface="Arial"/>
            </a:endParaRPr>
          </a:p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Geavanceerd: Lichtjes aan door tiltsensoren</a:t>
            </a:r>
            <a:endParaRPr b="0" lang="nl-N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32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7848000" y="1441440"/>
            <a:ext cx="2010240" cy="2010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584000" y="492120"/>
            <a:ext cx="6764400" cy="4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2500" spc="-1" strike="noStrike">
                <a:solidFill>
                  <a:srgbClr val="000000"/>
                </a:solidFill>
                <a:latin typeface="Arial"/>
                <a:ea typeface="DejaVu Sans"/>
              </a:rPr>
              <a:t>Docent: Ervaringsniveau kinderen / ouders</a:t>
            </a:r>
            <a:endParaRPr b="0" lang="nl-NL" sz="25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720000" y="1296000"/>
            <a:ext cx="8708400" cy="337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Voor deze les serie zijn er enkele aannames: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 – </a:t>
            </a: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Leeftijd 8 t/m 13 jaar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 – </a:t>
            </a: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Kinderen hebben eerdere ervaring met Scratch / Microbits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 – </a:t>
            </a: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Microbit ervaring: kan een programma van Makecode overzetten op Microbit.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 – </a:t>
            </a: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Ze kunnen wel met aanwijzingen debuggen: “zoek de verschil”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 – </a:t>
            </a: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Ze zijn vaardig met ‘n computer muis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 – </a:t>
            </a: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Ze hebben geen ervaring met een touchpad. Dat moet je ze uitleggen.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 – </a:t>
            </a: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Ervaren met wanneer je moeten enkel klikken, of dubbeklikken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 – </a:t>
            </a: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Ervaren met tekstvakje selecteren, en tekst / waarden intikken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363600"/>
            <a:ext cx="9065880" cy="66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1 – BLUF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04000" y="1326600"/>
            <a:ext cx="9065880" cy="32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Demo lampje knipperen</a:t>
            </a:r>
            <a:endParaRPr b="0" lang="nl-NL" sz="3200" spc="-1" strike="noStrike">
              <a:latin typeface="Arial"/>
            </a:endParaRPr>
          </a:p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Ik ga jullie voordoen.</a:t>
            </a:r>
            <a:endParaRPr b="0" lang="nl-NL" sz="3200" spc="-1" strike="noStrike">
              <a:latin typeface="Arial"/>
            </a:endParaRPr>
          </a:p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Eerst programmeren, dan spelen</a:t>
            </a:r>
            <a:endParaRPr b="0" lang="nl-NL" sz="3200" spc="-1" strike="noStrike">
              <a:latin typeface="Arial"/>
            </a:endParaRPr>
          </a:p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Vraag: wie heeft ervaring met Scratch?</a:t>
            </a:r>
            <a:endParaRPr b="0" lang="nl-N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32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864000" y="3780000"/>
            <a:ext cx="8275680" cy="84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4000" spc="-1" strike="noStrike">
                <a:solidFill>
                  <a:srgbClr val="000000"/>
                </a:solidFill>
                <a:latin typeface="OpineHeavy"/>
                <a:ea typeface="DejaVu Sans"/>
              </a:rPr>
              <a:t>Microbit NIET aanzetten!!</a:t>
            </a:r>
            <a:endParaRPr b="0" lang="nl-NL" sz="40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3672000" y="4655520"/>
            <a:ext cx="2432160" cy="810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784080" y="2304000"/>
            <a:ext cx="8503200" cy="2634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367200"/>
            <a:ext cx="9065880" cy="66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2: Lichtjes videoclipje afspelen</a:t>
            </a:r>
            <a:endParaRPr b="0" lang="nl-NL" sz="44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3672360" y="4655880"/>
            <a:ext cx="2432160" cy="810720"/>
          </a:xfrm>
          <a:prstGeom prst="rect">
            <a:avLst/>
          </a:prstGeom>
          <a:ln>
            <a:noFill/>
          </a:ln>
        </p:spPr>
      </p:pic>
      <p:sp>
        <p:nvSpPr>
          <p:cNvPr id="94" name="TextShape 2"/>
          <p:cNvSpPr txBox="1"/>
          <p:nvPr/>
        </p:nvSpPr>
        <p:spPr>
          <a:xfrm>
            <a:off x="2520000" y="3312000"/>
            <a:ext cx="511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nl-NL" sz="1800" spc="-1" strike="noStrike">
                <a:latin typeface="Arial"/>
              </a:rPr>
              <a:t>Youtube hier..</a:t>
            </a:r>
            <a:endParaRPr b="0" lang="nl-N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363960"/>
            <a:ext cx="9065880" cy="66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3 – Muis en trackpad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008000" y="1368000"/>
            <a:ext cx="7557480" cy="91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Soms gebruiken wij geen muis maar een trackpad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Bedienen met </a:t>
            </a:r>
            <a:r>
              <a:rPr b="1" i="1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2 handen</a:t>
            </a: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 en minstens één vinger per hand</a:t>
            </a:r>
            <a:endParaRPr b="0" lang="nl-NL" sz="18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051200" y="3154320"/>
            <a:ext cx="1394280" cy="145116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6768000" y="3528000"/>
            <a:ext cx="1581480" cy="1742760"/>
          </a:xfrm>
          <a:prstGeom prst="rect">
            <a:avLst/>
          </a:prstGeom>
          <a:ln>
            <a:noFill/>
          </a:ln>
        </p:spPr>
      </p:pic>
      <p:sp>
        <p:nvSpPr>
          <p:cNvPr id="99" name="CustomShape 3"/>
          <p:cNvSpPr/>
          <p:nvPr/>
        </p:nvSpPr>
        <p:spPr>
          <a:xfrm>
            <a:off x="6408000" y="2677680"/>
            <a:ext cx="302148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Selectie = 1 kliek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936000" y="2664000"/>
            <a:ext cx="267156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MENU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kliek met 2x vingers</a:t>
            </a:r>
            <a:endParaRPr b="0" lang="nl-NL" sz="18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3"/>
          <a:stretch/>
        </p:blipFill>
        <p:spPr>
          <a:xfrm>
            <a:off x="2376000" y="4028760"/>
            <a:ext cx="1533600" cy="1368720"/>
          </a:xfrm>
          <a:prstGeom prst="rect">
            <a:avLst/>
          </a:prstGeom>
          <a:ln>
            <a:noFill/>
          </a:ln>
        </p:spPr>
      </p:pic>
      <p:sp>
        <p:nvSpPr>
          <p:cNvPr id="102" name="CustomShape 5"/>
          <p:cNvSpPr/>
          <p:nvPr/>
        </p:nvSpPr>
        <p:spPr>
          <a:xfrm>
            <a:off x="2365920" y="3682080"/>
            <a:ext cx="30315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Selecteren menuitems</a:t>
            </a:r>
            <a:endParaRPr b="0" lang="nl-N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363600"/>
            <a:ext cx="9065880" cy="66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4 – Aanmelden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4000" y="1326600"/>
            <a:ext cx="9065880" cy="32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1800" spc="-1" strike="noStrike">
              <a:latin typeface="Arial"/>
            </a:endParaRPr>
          </a:p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nl-NL" sz="1800" spc="-1" strike="noStrike">
              <a:latin typeface="Arial"/>
            </a:endParaRPr>
          </a:p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4800" spc="-1" strike="noStrike">
                <a:solidFill>
                  <a:srgbClr val="000000"/>
                </a:solidFill>
                <a:latin typeface="Arial"/>
                <a:ea typeface="DejaVu Sans"/>
              </a:rPr>
              <a:t>Laptop wachtwoord: wiz</a:t>
            </a:r>
            <a:endParaRPr b="0" lang="nl-NL" sz="4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4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4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48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1872000" y="1152360"/>
            <a:ext cx="6547680" cy="130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4"/>
          <p:cNvSpPr/>
          <p:nvPr/>
        </p:nvSpPr>
        <p:spPr>
          <a:xfrm>
            <a:off x="864000" y="2197800"/>
            <a:ext cx="8709480" cy="11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Trackpad op de laptop!!!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Vegen met één vinger om de muis te bewegen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Klikken door op de trackpad te tikken, alsof je een knopje indrukt</a:t>
            </a:r>
            <a:endParaRPr b="0" lang="nl-NL" sz="18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7056000" y="1180800"/>
            <a:ext cx="2374560" cy="1771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6052</TotalTime>
  <Application>LibreOffice/6.2.5.2$Windows_x86 LibreOffice_project/1ec314fa52f458adc18c4f025c545a4e8b22c159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2019-02-07T13:46:10Z</dcterms:created>
  <dc:creator/>
  <dc:description/>
  <dc:language>nl-NL</dc:language>
  <cp:lastModifiedBy/>
  <dcterms:modified xsi:type="dcterms:W3CDTF">2019-07-19T21:18:04Z</dcterms:modified>
  <cp:revision>257</cp:revision>
  <dc:subject/>
  <dc:title/>
</cp:coreProperties>
</file>