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nl-NL" sz="4400" spc="-1" strike="noStrike">
                <a:latin typeface="Arial"/>
              </a:rPr>
              <a:t>Klik om de opmaak van de titeltekst te bewerken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latin typeface="Arial"/>
              </a:rPr>
              <a:t>Klik om de opmaak van de overzichtstekst te bewerken</a:t>
            </a:r>
            <a:endParaRPr b="0" lang="nl-N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800" spc="-1" strike="noStrike">
                <a:latin typeface="Arial"/>
              </a:rPr>
              <a:t>Tweede overzichtsniveau</a:t>
            </a:r>
            <a:endParaRPr b="0" lang="nl-N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latin typeface="Arial"/>
              </a:rPr>
              <a:t>Derde overzichtsniveau</a:t>
            </a:r>
            <a:endParaRPr b="0" lang="nl-N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000" spc="-1" strike="noStrike">
                <a:latin typeface="Arial"/>
              </a:rPr>
              <a:t>Vierde overzichtsniveau</a:t>
            </a:r>
            <a:endParaRPr b="0" lang="nl-N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Vijfde overzichtsniveau</a:t>
            </a:r>
            <a:endParaRPr b="0" lang="nl-N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Zesde overzichtsniveau</a:t>
            </a:r>
            <a:endParaRPr b="0" lang="nl-N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Zevende overzichtsniveau</a:t>
            </a:r>
            <a:endParaRPr b="0" lang="nl-N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nl-NL" sz="4400" spc="-1" strike="noStrike">
                <a:latin typeface="Arial"/>
              </a:rPr>
              <a:t>Klik om de opmaak van de titeltekst te bewerken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latin typeface="Arial"/>
              </a:rPr>
              <a:t>Klik om de opmaak van de overzichtstekst te bewerken</a:t>
            </a:r>
            <a:endParaRPr b="0" lang="nl-N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800" spc="-1" strike="noStrike">
                <a:latin typeface="Arial"/>
              </a:rPr>
              <a:t>Tweede overzichtsniveau</a:t>
            </a:r>
            <a:endParaRPr b="0" lang="nl-N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latin typeface="Arial"/>
              </a:rPr>
              <a:t>Derde overzichtsniveau</a:t>
            </a:r>
            <a:endParaRPr b="0" lang="nl-N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000" spc="-1" strike="noStrike">
                <a:latin typeface="Arial"/>
              </a:rPr>
              <a:t>Vierde overzichtsniveau</a:t>
            </a:r>
            <a:endParaRPr b="0" lang="nl-N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Vijfde overzichtsniveau</a:t>
            </a:r>
            <a:endParaRPr b="0" lang="nl-N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Zesde overzichtsniveau</a:t>
            </a:r>
            <a:endParaRPr b="0" lang="nl-N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Zevende overzichtsniveau</a:t>
            </a:r>
            <a:endParaRPr b="0" lang="nl-N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4RNsirawtQU" TargetMode="Externa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93800" y="317160"/>
            <a:ext cx="9069480" cy="133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Kennismaken met robots</a:t>
            </a:r>
            <a:br/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 Michiel Erasmus Easylab4Kids</a:t>
            </a:r>
            <a:endParaRPr b="0" lang="nl-NL" sz="32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3672000" y="4655520"/>
            <a:ext cx="2435760" cy="81432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3648600" y="1728000"/>
            <a:ext cx="2542680" cy="254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5 – Configuratie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04000" y="1293840"/>
            <a:ext cx="9142200" cy="13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"/>
          <p:cNvSpPr/>
          <p:nvPr/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2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nl-NL" sz="48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nl-NL" sz="4800" spc="-1" strike="noStrike">
                <a:solidFill>
                  <a:srgbClr val="000000"/>
                </a:solidFill>
                <a:latin typeface="Arial"/>
                <a:ea typeface="DejaVu Sans"/>
              </a:rPr>
              <a:t>Kies Menu Extensies</a:t>
            </a:r>
            <a:endParaRPr b="0" lang="nl-NL" sz="4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nl-NL" sz="48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nl-NL" sz="4800" spc="-1" strike="noStrike">
                <a:solidFill>
                  <a:srgbClr val="000000"/>
                </a:solidFill>
                <a:latin typeface="Arial"/>
                <a:ea typeface="DejaVu Sans"/>
              </a:rPr>
              <a:t>Check voor vinkje bij Makeblock</a:t>
            </a:r>
            <a:endParaRPr b="0" lang="nl-NL" sz="4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nl-NL" sz="4800" spc="-1" strike="noStrike">
                <a:solidFill>
                  <a:srgbClr val="000000"/>
                </a:solidFill>
                <a:latin typeface="Arial"/>
                <a:ea typeface="DejaVu Sans"/>
              </a:rPr>
              <a:t>-- Vinger in de neus als je klaar ben</a:t>
            </a:r>
            <a:endParaRPr b="0" lang="nl-NL" sz="4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4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48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1008000" y="1440000"/>
            <a:ext cx="3099600" cy="221616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4608000" y="1247760"/>
            <a:ext cx="3143520" cy="314352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5183640" y="2085480"/>
            <a:ext cx="2735640" cy="3097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6 – Programmeeromgeving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4000" y="1293840"/>
            <a:ext cx="9142200" cy="13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1080000" y="2002680"/>
            <a:ext cx="3777120" cy="2748600"/>
          </a:xfrm>
          <a:prstGeom prst="rect">
            <a:avLst/>
          </a:prstGeom>
          <a:ln>
            <a:noFill/>
          </a:ln>
        </p:spPr>
      </p:pic>
      <p:sp>
        <p:nvSpPr>
          <p:cNvPr id="118" name="CustomShape 3"/>
          <p:cNvSpPr/>
          <p:nvPr/>
        </p:nvSpPr>
        <p:spPr>
          <a:xfrm>
            <a:off x="1080000" y="1381680"/>
            <a:ext cx="345528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2800" spc="-1" strike="noStrike">
                <a:solidFill>
                  <a:srgbClr val="000000"/>
                </a:solidFill>
                <a:latin typeface="Arial"/>
                <a:ea typeface="DejaVu Sans"/>
              </a:rPr>
              <a:t>Kies Robots</a:t>
            </a:r>
            <a:endParaRPr b="0" lang="nl-NL" sz="28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5328000" y="2376000"/>
            <a:ext cx="3481200" cy="1799280"/>
          </a:xfrm>
          <a:prstGeom prst="rect">
            <a:avLst/>
          </a:prstGeom>
          <a:ln>
            <a:noFill/>
          </a:ln>
        </p:spPr>
      </p:pic>
      <p:sp>
        <p:nvSpPr>
          <p:cNvPr id="120" name="CustomShape 4"/>
          <p:cNvSpPr/>
          <p:nvPr/>
        </p:nvSpPr>
        <p:spPr>
          <a:xfrm>
            <a:off x="1152000" y="4956120"/>
            <a:ext cx="655128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2500" spc="-1" strike="noStrike">
                <a:solidFill>
                  <a:srgbClr val="000000"/>
                </a:solidFill>
                <a:latin typeface="Arial"/>
                <a:ea typeface="DejaVu Sans"/>
              </a:rPr>
              <a:t>Zit op je handen als je klaar ben!!</a:t>
            </a:r>
            <a:endParaRPr b="0" lang="nl-NL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7 – Belangrijke stap!!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4000" y="1293840"/>
            <a:ext cx="9142200" cy="13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3"/>
          <p:cNvSpPr/>
          <p:nvPr/>
        </p:nvSpPr>
        <p:spPr>
          <a:xfrm>
            <a:off x="1080000" y="1381680"/>
            <a:ext cx="3455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Kies mBot Programma blokje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1244880" y="1872000"/>
            <a:ext cx="6962400" cy="3322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8 – Verplichte blokje!!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04000" y="1293840"/>
            <a:ext cx="9142200" cy="13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"/>
          <p:cNvSpPr/>
          <p:nvPr/>
        </p:nvSpPr>
        <p:spPr>
          <a:xfrm>
            <a:off x="1080000" y="1381680"/>
            <a:ext cx="3455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Sleep mBot Programma blokje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1526400" y="1800000"/>
            <a:ext cx="5672880" cy="3559680"/>
          </a:xfrm>
          <a:prstGeom prst="rect">
            <a:avLst/>
          </a:prstGeom>
          <a:ln>
            <a:noFill/>
          </a:ln>
        </p:spPr>
      </p:pic>
      <p:sp>
        <p:nvSpPr>
          <p:cNvPr id="129" name="CustomShape 4"/>
          <p:cNvSpPr/>
          <p:nvPr/>
        </p:nvSpPr>
        <p:spPr>
          <a:xfrm>
            <a:off x="7344000" y="3816000"/>
            <a:ext cx="2663280" cy="75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2200" spc="-1" strike="noStrike">
                <a:solidFill>
                  <a:srgbClr val="000000"/>
                </a:solidFill>
                <a:latin typeface="Arial"/>
                <a:ea typeface="DejaVu Sans"/>
              </a:rPr>
              <a:t>Hand op de mond als je klaar ben</a:t>
            </a:r>
            <a:endParaRPr b="0" lang="nl-NL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9 – Herhaal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04000" y="1293840"/>
            <a:ext cx="9142200" cy="13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"/>
          <p:cNvSpPr/>
          <p:nvPr/>
        </p:nvSpPr>
        <p:spPr>
          <a:xfrm>
            <a:off x="1080000" y="1293840"/>
            <a:ext cx="4463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Kies Bediening, herhaal voor altijd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864000" y="1800000"/>
            <a:ext cx="4967280" cy="351216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6696000" y="2520000"/>
            <a:ext cx="2747520" cy="247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10 – Herhaal voor altijd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04000" y="1293840"/>
            <a:ext cx="9142200" cy="13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3"/>
          <p:cNvSpPr/>
          <p:nvPr/>
        </p:nvSpPr>
        <p:spPr>
          <a:xfrm>
            <a:off x="1080000" y="1381680"/>
            <a:ext cx="3455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Kies Bediening, herhaal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720000" y="1728000"/>
            <a:ext cx="4187520" cy="377604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7560000" y="4752000"/>
            <a:ext cx="2435760" cy="81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400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11 – Herhaalblok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4000" y="1293840"/>
            <a:ext cx="9142200" cy="13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3"/>
          <p:cNvSpPr/>
          <p:nvPr/>
        </p:nvSpPr>
        <p:spPr>
          <a:xfrm>
            <a:off x="1080000" y="1381680"/>
            <a:ext cx="3455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Kies Bediening, herhaal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1296000" y="1757160"/>
            <a:ext cx="3959280" cy="357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12 – S.O.S lampje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04000" y="1293840"/>
            <a:ext cx="9142200" cy="13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3"/>
          <p:cNvSpPr/>
          <p:nvPr/>
        </p:nvSpPr>
        <p:spPr>
          <a:xfrm>
            <a:off x="360000" y="1171440"/>
            <a:ext cx="9431280" cy="8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2500" spc="-1" strike="noStrike">
                <a:solidFill>
                  <a:srgbClr val="000000"/>
                </a:solidFill>
                <a:latin typeface="Arial"/>
                <a:ea typeface="DejaVu Sans"/>
              </a:rPr>
              <a:t>* Neem rustig de tijd</a:t>
            </a:r>
            <a:endParaRPr b="0" lang="nl-NL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2500" spc="-1" strike="noStrike">
                <a:solidFill>
                  <a:srgbClr val="000000"/>
                </a:solidFill>
                <a:latin typeface="Arial"/>
                <a:ea typeface="DejaVu Sans"/>
              </a:rPr>
              <a:t>* Zelf doen.. hand in de lucht als je </a:t>
            </a:r>
            <a:r>
              <a:rPr b="1" lang="nl-NL" sz="2500" spc="-1" strike="noStrike">
                <a:solidFill>
                  <a:srgbClr val="000000"/>
                </a:solidFill>
                <a:latin typeface="Arial"/>
                <a:ea typeface="DejaVu Sans"/>
              </a:rPr>
              <a:t>stap 12,13,14</a:t>
            </a:r>
            <a:r>
              <a:rPr b="0" lang="nl-NL" sz="2500" spc="-1" strike="noStrike">
                <a:solidFill>
                  <a:srgbClr val="000000"/>
                </a:solidFill>
                <a:latin typeface="Arial"/>
                <a:ea typeface="DejaVu Sans"/>
              </a:rPr>
              <a:t> heb afgerond</a:t>
            </a:r>
            <a:endParaRPr b="0" lang="nl-NL" sz="25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360000" y="2880000"/>
            <a:ext cx="4463280" cy="248580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5832000" y="2784960"/>
            <a:ext cx="3239280" cy="2686320"/>
          </a:xfrm>
          <a:prstGeom prst="rect">
            <a:avLst/>
          </a:prstGeom>
          <a:ln>
            <a:noFill/>
          </a:ln>
        </p:spPr>
      </p:pic>
      <p:sp>
        <p:nvSpPr>
          <p:cNvPr id="149" name="CustomShape 4"/>
          <p:cNvSpPr/>
          <p:nvPr/>
        </p:nvSpPr>
        <p:spPr>
          <a:xfrm>
            <a:off x="936000" y="2088000"/>
            <a:ext cx="3455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Stap 13 – Wacht 1 seconden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150" name="CustomShape 5"/>
          <p:cNvSpPr/>
          <p:nvPr/>
        </p:nvSpPr>
        <p:spPr>
          <a:xfrm>
            <a:off x="5868000" y="2088000"/>
            <a:ext cx="3995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Stap 14 – Zoeken: Robot, set led...</a:t>
            </a:r>
            <a:endParaRPr b="0" lang="nl-N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400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15 – Instellen lampje aan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504000" y="1293840"/>
            <a:ext cx="9142200" cy="13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3"/>
          <p:cNvSpPr/>
          <p:nvPr/>
        </p:nvSpPr>
        <p:spPr>
          <a:xfrm>
            <a:off x="360000" y="1171440"/>
            <a:ext cx="9431280" cy="199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2500" spc="-1" strike="noStrike">
                <a:solidFill>
                  <a:srgbClr val="000000"/>
                </a:solidFill>
                <a:latin typeface="Arial"/>
                <a:ea typeface="DejaVu Sans"/>
              </a:rPr>
              <a:t>* Kleuren instellen 0 t/m 255</a:t>
            </a:r>
            <a:endParaRPr b="0" lang="nl-NL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2500" spc="-1" strike="noStrike">
                <a:solidFill>
                  <a:srgbClr val="000000"/>
                </a:solidFill>
                <a:latin typeface="Arial"/>
                <a:ea typeface="DejaVu Sans"/>
              </a:rPr>
              <a:t>* 0 = uit, 255=maximaal</a:t>
            </a:r>
            <a:endParaRPr b="0" lang="nl-NL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2500" spc="-1" strike="noStrike">
                <a:solidFill>
                  <a:srgbClr val="000000"/>
                </a:solidFill>
                <a:latin typeface="Arial"/>
                <a:ea typeface="DejaVu Sans"/>
              </a:rPr>
              <a:t>* </a:t>
            </a:r>
            <a:r>
              <a:rPr b="1" lang="nl-NL" sz="2500" spc="-1" strike="noStrike">
                <a:solidFill>
                  <a:srgbClr val="000000"/>
                </a:solidFill>
                <a:latin typeface="Arial"/>
                <a:ea typeface="DejaVu Sans"/>
              </a:rPr>
              <a:t>Rood</a:t>
            </a:r>
            <a:r>
              <a:rPr b="0" lang="nl-NL" sz="2500" spc="-1" strike="noStrike">
                <a:solidFill>
                  <a:srgbClr val="000000"/>
                </a:solidFill>
                <a:latin typeface="Arial"/>
                <a:ea typeface="DejaVu Sans"/>
              </a:rPr>
              <a:t>: R=255, G=0, B=0   Groen: R=0,G=255, B=0</a:t>
            </a:r>
            <a:endParaRPr b="0" lang="nl-NL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2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nl-NL" sz="2500" spc="-1" strike="noStrike">
                <a:solidFill>
                  <a:srgbClr val="000000"/>
                </a:solidFill>
                <a:latin typeface="Arial"/>
                <a:ea typeface="DejaVu Sans"/>
              </a:rPr>
              <a:t>Je mag zelf een kleur instellen.. klaar??  Hand omhoog.</a:t>
            </a:r>
            <a:endParaRPr b="0" lang="nl-NL" sz="25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1584000" y="3109680"/>
            <a:ext cx="1583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Rood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288000" y="3600000"/>
            <a:ext cx="4540680" cy="181332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5112000" y="3628440"/>
            <a:ext cx="4636080" cy="1698840"/>
          </a:xfrm>
          <a:prstGeom prst="rect">
            <a:avLst/>
          </a:prstGeom>
          <a:ln>
            <a:noFill/>
          </a:ln>
        </p:spPr>
      </p:pic>
      <p:sp>
        <p:nvSpPr>
          <p:cNvPr id="157" name="CustomShape 5"/>
          <p:cNvSpPr/>
          <p:nvPr/>
        </p:nvSpPr>
        <p:spPr>
          <a:xfrm>
            <a:off x="6048000" y="3096000"/>
            <a:ext cx="1583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Groen</a:t>
            </a:r>
            <a:endParaRPr b="0" lang="nl-N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400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16 – USB verbinden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512000" y="1603440"/>
            <a:ext cx="7487280" cy="37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nl-NL" sz="3500" spc="-1" strike="noStrike">
                <a:solidFill>
                  <a:srgbClr val="000000"/>
                </a:solidFill>
                <a:latin typeface="Arial"/>
                <a:ea typeface="DejaVu Sans"/>
              </a:rPr>
              <a:t>Verbind de robot met USB kabel</a:t>
            </a:r>
            <a:endParaRPr b="0" lang="nl-NL" sz="3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3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nl-NL" sz="3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nl-NL" sz="3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Groene lampje gaat branden</a:t>
            </a:r>
            <a:endParaRPr b="0" lang="nl-N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nl-NL" sz="2500" spc="-1" strike="noStrike">
                <a:solidFill>
                  <a:srgbClr val="000000"/>
                </a:solidFill>
                <a:latin typeface="Arial"/>
                <a:ea typeface="DejaVu Sans"/>
              </a:rPr>
              <a:t>Kijk als een kat als je klaar ben</a:t>
            </a:r>
            <a:endParaRPr b="0" lang="nl-NL" sz="25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4176000" y="4335840"/>
            <a:ext cx="1904040" cy="1065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63600"/>
            <a:ext cx="9069480" cy="6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**Docent leskaart**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6000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  <a:ea typeface="DejaVu Sans"/>
              </a:rPr>
              <a:t>Leerlingen: geen ervaring vereist. Max 12 deelnemers per les.</a:t>
            </a:r>
            <a:endParaRPr b="0" lang="nl-NL" sz="15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  <a:ea typeface="DejaVu Sans"/>
              </a:rPr>
              <a:t>Voor start, check dat mBots batterijen opgeladen zijn. Mbot moet leeg zijn, geen programma.</a:t>
            </a:r>
            <a:endParaRPr b="0" lang="nl-NL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15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nl-NL" sz="1500" spc="-1" strike="noStrike">
                <a:solidFill>
                  <a:srgbClr val="000000"/>
                </a:solidFill>
                <a:latin typeface="Arial"/>
                <a:ea typeface="DejaVu Sans"/>
              </a:rPr>
              <a:t>Wanneer de les begint</a:t>
            </a:r>
            <a:r>
              <a:rPr b="0" lang="nl-NL" sz="15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nl-NL" sz="15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  <a:ea typeface="DejaVu Sans"/>
              </a:rPr>
              <a:t>Zeg: “Hallo, dit is mBot robot, hij is erg duur. Dit gaan wij vandaag doen:”.. doe de mbot aan, demo met SOS-knipper lampjes en wielen vooruit achteruit.  De robot is een computertje dat zie je aan deze zwarte moederbord. De bluetoothknipper lampje mag je negeren, dat is voor de zier.</a:t>
            </a:r>
            <a:endParaRPr b="0" lang="nl-NL" sz="15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  <a:ea typeface="DejaVu Sans"/>
              </a:rPr>
              <a:t>Aan zijn voorkant zit een afstandsensor, wie heeft een auto tuis die pipen bij achteruit parkeren?</a:t>
            </a:r>
            <a:endParaRPr b="0" lang="nl-NL" sz="15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  <a:ea typeface="DejaVu Sans"/>
              </a:rPr>
              <a:t>Zeg: Om hem te laten rijden moet je hem eerst programmeren met Scratch. Voor hij rijdt moet je je programma uploaden. Net als met de Microbit. </a:t>
            </a:r>
            <a:endParaRPr b="0" lang="nl-NL" sz="15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  <a:ea typeface="DejaVu Sans"/>
              </a:rPr>
              <a:t>Zeg: de lesmateriaal is moeilijk. Je moet goed luisteren, en mij nadoen.</a:t>
            </a:r>
            <a:endParaRPr b="0" lang="nl-NL" sz="15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8280000" y="1955520"/>
            <a:ext cx="1427760" cy="142776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3672000" y="4655520"/>
            <a:ext cx="2435760" cy="81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400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17 – Verbinden met mBot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1152000" y="1153080"/>
            <a:ext cx="7487280" cy="12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nl-NL" sz="2500" spc="-1" strike="noStrike">
                <a:solidFill>
                  <a:srgbClr val="000000"/>
                </a:solidFill>
                <a:latin typeface="Arial"/>
                <a:ea typeface="DejaVu Sans"/>
              </a:rPr>
              <a:t>LET OP!!!!  MOEILIJKE stap!!!!!! Nauwkeurig zijn!</a:t>
            </a:r>
            <a:endParaRPr b="0" lang="nl-NL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25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1368000" y="1656000"/>
            <a:ext cx="6551280" cy="14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Aanzetten.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Rood lampje gaat aan, blauwe knipperlamp. </a:t>
            </a:r>
            <a:r>
              <a:rPr b="1" i="1" lang="nl-NL" sz="1800" spc="-1" strike="noStrike">
                <a:solidFill>
                  <a:srgbClr val="000000"/>
                </a:solidFill>
                <a:latin typeface="Lato Black"/>
                <a:ea typeface="DejaVu Sans"/>
              </a:rPr>
              <a:t>NEGEER</a:t>
            </a:r>
            <a:r>
              <a:rPr b="1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!!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Verbinding maken, 2. Seriële poort, 3. COM kiezen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720000" y="2858760"/>
            <a:ext cx="4999320" cy="2756520"/>
          </a:xfrm>
          <a:prstGeom prst="rect">
            <a:avLst/>
          </a:prstGeom>
          <a:ln>
            <a:noFill/>
          </a:ln>
        </p:spPr>
      </p:pic>
      <p:sp>
        <p:nvSpPr>
          <p:cNvPr id="165" name="CustomShape 4"/>
          <p:cNvSpPr/>
          <p:nvPr/>
        </p:nvSpPr>
        <p:spPr>
          <a:xfrm>
            <a:off x="5904000" y="3240000"/>
            <a:ext cx="3815280" cy="12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Kies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COM3 of COM4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2200" spc="-1" strike="noStrike">
                <a:solidFill>
                  <a:srgbClr val="000000"/>
                </a:solidFill>
                <a:latin typeface="Arial"/>
                <a:ea typeface="DejaVu Sans"/>
              </a:rPr>
              <a:t>COM verschilt per computer.</a:t>
            </a:r>
            <a:endParaRPr b="0" lang="nl-NL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400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18 – Verbonden melding?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512000" y="1368000"/>
            <a:ext cx="691128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 leuk die </a:t>
            </a:r>
            <a:r>
              <a:rPr b="1" lang="nl-NL" sz="2600" spc="-1" strike="noStrike">
                <a:solidFill>
                  <a:srgbClr val="000000"/>
                </a:solidFill>
                <a:latin typeface="Arial"/>
                <a:ea typeface="DejaVu Sans"/>
              </a:rPr>
              <a:t>knipperende lampjes</a:t>
            </a:r>
            <a:r>
              <a:rPr b="1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 maar negeer dit!!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1584000" y="4176000"/>
            <a:ext cx="7199280" cy="11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nl-NL" sz="2500" spc="-1" strike="noStrike">
                <a:solidFill>
                  <a:srgbClr val="000000"/>
                </a:solidFill>
                <a:latin typeface="Arial"/>
                <a:ea typeface="DejaVu Sans"/>
              </a:rPr>
              <a:t>Check: Seriële poort verbonden</a:t>
            </a:r>
            <a:endParaRPr b="0" lang="nl-NL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2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nl-NL" sz="2200" spc="-1" strike="noStrike">
                <a:solidFill>
                  <a:srgbClr val="000000"/>
                </a:solidFill>
                <a:latin typeface="Arial"/>
                <a:ea typeface="DejaVu Sans"/>
              </a:rPr>
              <a:t>Sta op je kop als je die melding heb!!</a:t>
            </a:r>
            <a:endParaRPr b="0" lang="nl-NL" sz="2200" spc="-1" strike="noStrike"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324360" y="2448000"/>
            <a:ext cx="9466920" cy="1119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0400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19 – Upload naar Arduino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720000" y="1381680"/>
            <a:ext cx="83512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Verbind computermuis aan USB poort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Rechtermuis klik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0" y="4187160"/>
            <a:ext cx="5111280" cy="199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nl-NL" sz="2500" spc="-1" strike="noStrike">
                <a:solidFill>
                  <a:srgbClr val="000000"/>
                </a:solidFill>
                <a:latin typeface="Arial"/>
                <a:ea typeface="DejaVu Sans"/>
              </a:rPr>
              <a:t>1 Rechtermuis</a:t>
            </a:r>
            <a:endParaRPr b="0" lang="nl-NL" sz="2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nl-NL" sz="2500" spc="-1" strike="noStrike">
                <a:solidFill>
                  <a:srgbClr val="000000"/>
                </a:solidFill>
                <a:latin typeface="Arial"/>
                <a:ea typeface="DejaVu Sans"/>
              </a:rPr>
              <a:t>2. Kies menuitem:</a:t>
            </a:r>
            <a:endParaRPr b="0" lang="nl-NL" sz="2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nl-NL" sz="2500" spc="-1" strike="noStrike">
                <a:solidFill>
                  <a:srgbClr val="000000"/>
                </a:solidFill>
                <a:latin typeface="Arial"/>
                <a:ea typeface="DejaVu Sans"/>
              </a:rPr>
              <a:t>Upload naar Arduino</a:t>
            </a:r>
            <a:endParaRPr b="0" lang="nl-NL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2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nl-NL" sz="25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288000" y="2160000"/>
            <a:ext cx="5470920" cy="1822320"/>
          </a:xfrm>
          <a:prstGeom prst="rect">
            <a:avLst/>
          </a:prstGeom>
          <a:ln>
            <a:noFill/>
          </a:ln>
        </p:spPr>
      </p:pic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6264000" y="2376000"/>
            <a:ext cx="3394440" cy="1511280"/>
          </a:xfrm>
          <a:prstGeom prst="rect">
            <a:avLst/>
          </a:prstGeom>
          <a:ln>
            <a:noFill/>
          </a:ln>
        </p:spPr>
      </p:pic>
      <p:sp>
        <p:nvSpPr>
          <p:cNvPr id="175" name="CustomShape 4"/>
          <p:cNvSpPr/>
          <p:nvPr/>
        </p:nvSpPr>
        <p:spPr>
          <a:xfrm>
            <a:off x="5472000" y="4193640"/>
            <a:ext cx="5111280" cy="19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nl-NL" sz="2500" spc="-1" strike="noStrike">
                <a:solidFill>
                  <a:srgbClr val="000000"/>
                </a:solidFill>
                <a:latin typeface="Arial"/>
                <a:ea typeface="DejaVu Sans"/>
              </a:rPr>
              <a:t>Kies knop:</a:t>
            </a:r>
            <a:endParaRPr b="0" lang="nl-NL" sz="2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nl-NL" sz="2500" spc="-1" strike="noStrike">
                <a:solidFill>
                  <a:srgbClr val="000000"/>
                </a:solidFill>
                <a:latin typeface="Arial"/>
                <a:ea typeface="DejaVu Sans"/>
              </a:rPr>
              <a:t>Upload naar Arduino</a:t>
            </a:r>
            <a:endParaRPr b="0" lang="nl-NL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2200" spc="-1" strike="noStrike">
                <a:solidFill>
                  <a:srgbClr val="000000"/>
                </a:solidFill>
                <a:latin typeface="Arial"/>
                <a:ea typeface="DejaVu Sans"/>
              </a:rPr>
              <a:t>Stap 20… lettertjes lopen..</a:t>
            </a:r>
            <a:endParaRPr b="0" lang="nl-NL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nl-NL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0400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20 – Uploaden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20000" y="1201680"/>
            <a:ext cx="8351280" cy="7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Geduld want dit is errrrrrrg traag!!!  (</a:t>
            </a:r>
            <a:r>
              <a:rPr b="1" lang="nl-NL" sz="2800" spc="-1" strike="noStrike">
                <a:solidFill>
                  <a:srgbClr val="000000"/>
                </a:solidFill>
                <a:latin typeface="Arial"/>
                <a:ea typeface="DejaVu Sans"/>
              </a:rPr>
              <a:t>3 minuten per upload!!</a:t>
            </a:r>
            <a:r>
              <a:rPr b="1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Stap 21.. lampje moet branden!!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584000" y="4968000"/>
            <a:ext cx="7199280" cy="4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nl-NL" sz="2300" spc="-1" strike="noStrike">
                <a:solidFill>
                  <a:srgbClr val="000000"/>
                </a:solidFill>
                <a:latin typeface="Arial"/>
                <a:ea typeface="DejaVu Sans"/>
              </a:rPr>
              <a:t>Wijsvinger in je oren als je “Upload gelukt” zien</a:t>
            </a:r>
            <a:endParaRPr b="0" lang="nl-NL" sz="23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576000" y="2044800"/>
            <a:ext cx="4158360" cy="2202480"/>
          </a:xfrm>
          <a:prstGeom prst="rect">
            <a:avLst/>
          </a:prstGeom>
          <a:ln>
            <a:noFill/>
          </a:ln>
        </p:spPr>
      </p:pic>
      <p:pic>
        <p:nvPicPr>
          <p:cNvPr id="180" name="" descr=""/>
          <p:cNvPicPr/>
          <p:nvPr/>
        </p:nvPicPr>
        <p:blipFill>
          <a:blip r:embed="rId2"/>
          <a:stretch/>
        </p:blipFill>
        <p:spPr>
          <a:xfrm>
            <a:off x="6120000" y="1932120"/>
            <a:ext cx="2591280" cy="2387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0400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21 – oooo en aahhhh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720000" y="1201680"/>
            <a:ext cx="83512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Hij doet het !!!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Stap 22.. laat hem knipperen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3504240" y="1944000"/>
            <a:ext cx="3047040" cy="304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04000" y="29160"/>
            <a:ext cx="9069480" cy="133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PAUZE (2 minuten)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3784680" y="1933920"/>
            <a:ext cx="1902600" cy="173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50400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22 – knipperlampje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720000" y="1201680"/>
            <a:ext cx="8351280" cy="14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TIP 1. Lampje aan, wachten.. lampje uit.. wachten..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TIP 2. Uploaden.. en 3 minuten wachten tot “upload gelukt!”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Stap 25.. motor aan/uit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3024000" y="2952000"/>
            <a:ext cx="3047040" cy="2202480"/>
          </a:xfrm>
          <a:prstGeom prst="rect">
            <a:avLst/>
          </a:prstGeom>
          <a:ln>
            <a:noFill/>
          </a:ln>
        </p:spPr>
      </p:pic>
      <p:pic>
        <p:nvPicPr>
          <p:cNvPr id="190" name="" descr=""/>
          <p:cNvPicPr/>
          <p:nvPr/>
        </p:nvPicPr>
        <p:blipFill>
          <a:blip r:embed="rId2"/>
          <a:stretch/>
        </p:blipFill>
        <p:spPr>
          <a:xfrm>
            <a:off x="7056000" y="3515040"/>
            <a:ext cx="2087280" cy="94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50400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23 – aanpassen programma!!!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720000" y="1201680"/>
            <a:ext cx="835128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nl-NL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Ja, </a:t>
            </a:r>
            <a:r>
              <a:rPr b="1" i="1" lang="nl-NL" sz="22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inderdaad</a:t>
            </a:r>
            <a:r>
              <a:rPr b="1" lang="nl-NL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 een blok verplaatsen en weggooien..</a:t>
            </a:r>
            <a:endParaRPr b="0" lang="nl-NL" sz="2200" spc="-1" strike="noStrike"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1512000" y="1944000"/>
            <a:ext cx="6168600" cy="2519280"/>
          </a:xfrm>
          <a:prstGeom prst="rect">
            <a:avLst/>
          </a:prstGeom>
          <a:ln>
            <a:noFill/>
          </a:ln>
        </p:spPr>
      </p:pic>
      <p:sp>
        <p:nvSpPr>
          <p:cNvPr id="194" name="CustomShape 3"/>
          <p:cNvSpPr/>
          <p:nvPr/>
        </p:nvSpPr>
        <p:spPr>
          <a:xfrm>
            <a:off x="720000" y="4621680"/>
            <a:ext cx="835128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Uploaden.. en weer 3 minuten wachten..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Stap 24.. motor code</a:t>
            </a:r>
            <a:endParaRPr b="0" lang="nl-N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50400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24 – Knipperen motortjes?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720000" y="1201680"/>
            <a:ext cx="8351280" cy="246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nl-NL" sz="2800" spc="-1" strike="noStrike">
                <a:solidFill>
                  <a:srgbClr val="000000"/>
                </a:solidFill>
                <a:latin typeface="Arial"/>
                <a:ea typeface="DejaVu Sans"/>
              </a:rPr>
              <a:t>Slimmerik.. waarom knippert hij niet meer..??</a:t>
            </a:r>
            <a:endParaRPr b="0" lang="nl-NL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nl-NL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Laat de lampjes knipperen!  (eerst uploaden.. weet je..)</a:t>
            </a:r>
            <a:endParaRPr b="0" lang="nl-N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22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720000" y="4621680"/>
            <a:ext cx="835128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Tip.. herzien je vorige handeling..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Stap 25.. motor code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4089600" y="1735920"/>
            <a:ext cx="1885680" cy="783360"/>
          </a:xfrm>
          <a:prstGeom prst="rect">
            <a:avLst/>
          </a:prstGeom>
          <a:ln>
            <a:noFill/>
          </a:ln>
        </p:spPr>
      </p:pic>
      <p:sp>
        <p:nvSpPr>
          <p:cNvPr id="199" name="CustomShape 4"/>
          <p:cNvSpPr/>
          <p:nvPr/>
        </p:nvSpPr>
        <p:spPr>
          <a:xfrm>
            <a:off x="3585600" y="1951920"/>
            <a:ext cx="1367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Tip:</a:t>
            </a:r>
            <a:endParaRPr b="0" lang="nl-N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50400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25 – motorcode toevoegen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720000" y="1201680"/>
            <a:ext cx="835128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nl-NL" sz="2200" spc="-1" strike="noStrike">
                <a:solidFill>
                  <a:srgbClr val="000000"/>
                </a:solidFill>
                <a:latin typeface="Arial"/>
                <a:ea typeface="DejaVu Sans"/>
              </a:rPr>
              <a:t>Goed kijken en PRECIES nadoen.. niet eigen verbeelding..</a:t>
            </a:r>
            <a:endParaRPr b="0" lang="nl-NL" sz="22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720000" y="4621680"/>
            <a:ext cx="835128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Uploaden.. en weer 3 minuten wachten..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Stap 24.. motor code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5971680" y="2620800"/>
            <a:ext cx="3675600" cy="1338480"/>
          </a:xfrm>
          <a:prstGeom prst="rect">
            <a:avLst/>
          </a:prstGeom>
          <a:ln>
            <a:noFill/>
          </a:ln>
        </p:spPr>
      </p:pic>
      <p:pic>
        <p:nvPicPr>
          <p:cNvPr id="204" name="" descr=""/>
          <p:cNvPicPr/>
          <p:nvPr/>
        </p:nvPicPr>
        <p:blipFill>
          <a:blip r:embed="rId2"/>
          <a:stretch/>
        </p:blipFill>
        <p:spPr>
          <a:xfrm>
            <a:off x="220320" y="2736000"/>
            <a:ext cx="5250960" cy="83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63600"/>
            <a:ext cx="9069480" cy="6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Docent: lesplanning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4000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BUF – Bottom line upfront, wat gaan wij doen, en eindresultaat.  (10 seconden)</a:t>
            </a:r>
            <a:endParaRPr b="0" lang="nl-NL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mBlock omgeving opstarten  &amp; interface uitleg  (30 seconden)</a:t>
            </a:r>
            <a:endParaRPr b="0" lang="nl-NL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Voordoen: mBot lampje aan programma (20 minuten)</a:t>
            </a:r>
            <a:endParaRPr b="0" lang="nl-NL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Uitleg uploaden programma naar mBot (5 minuten)</a:t>
            </a:r>
            <a:endParaRPr b="0" lang="nl-NL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Voordoen: mBot lampje aan-uit programma (10 minuten)</a:t>
            </a:r>
            <a:endParaRPr b="0" lang="nl-NL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Uploaden programma naar mBot (5 minuten)</a:t>
            </a:r>
            <a:endParaRPr b="0" lang="nl-NL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Max 15 kinderen per lesgroep met 1 docent</a:t>
            </a:r>
            <a:endParaRPr b="0" lang="nl-N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3200" spc="-1" strike="noStrike">
              <a:latin typeface="Arial"/>
            </a:endParaRPr>
          </a:p>
          <a:p>
            <a:pPr marL="432000" indent="-32184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5000" spc="-1" strike="noStrike">
                <a:solidFill>
                  <a:srgbClr val="000000"/>
                </a:solidFill>
                <a:latin typeface="Arial Black"/>
                <a:ea typeface="DejaVu Sans"/>
              </a:rPr>
              <a:t>GOED OPLETTEN!!!</a:t>
            </a:r>
            <a:endParaRPr b="0" lang="nl-NL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50400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26 – motorcode beveiliging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720000" y="1201680"/>
            <a:ext cx="835128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nl-NL" sz="2200" spc="-1" strike="noStrike">
                <a:solidFill>
                  <a:srgbClr val="000000"/>
                </a:solidFill>
                <a:latin typeface="Arial"/>
                <a:ea typeface="DejaVu Sans"/>
              </a:rPr>
              <a:t>Als je onderstaand heb gedaan.. </a:t>
            </a:r>
            <a:r>
              <a:rPr b="1" lang="nl-NL" sz="2200" spc="-1" strike="noStrike">
                <a:solidFill>
                  <a:srgbClr val="000000"/>
                </a:solidFill>
                <a:latin typeface="Neon Lights"/>
                <a:ea typeface="DejaVu Sans"/>
              </a:rPr>
              <a:t>Woooooow</a:t>
            </a:r>
            <a:r>
              <a:rPr b="1" lang="nl-NL" sz="2200" spc="-1" strike="noStrike">
                <a:solidFill>
                  <a:srgbClr val="000000"/>
                </a:solidFill>
                <a:latin typeface="Arial"/>
                <a:ea typeface="DejaVu Sans"/>
              </a:rPr>
              <a:t>!!</a:t>
            </a:r>
            <a:endParaRPr b="0" lang="nl-NL" sz="22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648000" y="4325760"/>
            <a:ext cx="8351280" cy="12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heb je net toegevoegd, in voorgaande stap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Is nieuw..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nl-NL" sz="2200" spc="-1" strike="noStrike">
                <a:solidFill>
                  <a:srgbClr val="000000"/>
                </a:solidFill>
                <a:latin typeface="Arial"/>
                <a:ea typeface="DejaVu Sans"/>
              </a:rPr>
              <a:t>Wijsneus, gewoon bovenstaand code overnemen!!!</a:t>
            </a:r>
            <a:endParaRPr b="0" lang="nl-NL" sz="2200" spc="-1" strike="noStrike">
              <a:latin typeface="Arial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619920" y="2808000"/>
            <a:ext cx="3627360" cy="575280"/>
          </a:xfrm>
          <a:prstGeom prst="rect">
            <a:avLst/>
          </a:prstGeom>
          <a:ln>
            <a:noFill/>
          </a:ln>
        </p:spPr>
      </p:pic>
      <p:pic>
        <p:nvPicPr>
          <p:cNvPr id="209" name="" descr=""/>
          <p:cNvPicPr/>
          <p:nvPr/>
        </p:nvPicPr>
        <p:blipFill>
          <a:blip r:embed="rId2"/>
          <a:stretch/>
        </p:blipFill>
        <p:spPr>
          <a:xfrm>
            <a:off x="4680000" y="1728000"/>
            <a:ext cx="4895280" cy="2559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50400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27 – laat wielen lopen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720000" y="1201680"/>
            <a:ext cx="835128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nl-NL" sz="2200" spc="-1" strike="noStrike">
                <a:solidFill>
                  <a:srgbClr val="000000"/>
                </a:solidFill>
                <a:latin typeface="Arial"/>
                <a:ea typeface="DejaVu Sans"/>
              </a:rPr>
              <a:t>Zoek de verschil met de vorige stap..</a:t>
            </a:r>
            <a:endParaRPr b="0" lang="nl-NL" sz="22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648000" y="4925160"/>
            <a:ext cx="835128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Gevonden..</a:t>
            </a:r>
            <a:r>
              <a:rPr b="1" lang="nl-NL" sz="2200" spc="-1" strike="noStrike">
                <a:solidFill>
                  <a:srgbClr val="000000"/>
                </a:solidFill>
                <a:latin typeface="Arial"/>
                <a:ea typeface="DejaVu Sans"/>
              </a:rPr>
              <a:t> en nu??</a:t>
            </a:r>
            <a:endParaRPr b="0" lang="nl-N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nl-NL" sz="800" spc="-1" strike="noStrike">
                <a:solidFill>
                  <a:srgbClr val="000000"/>
                </a:solidFill>
                <a:latin typeface="Lato Semibold"/>
                <a:ea typeface="DejaVu Sans"/>
              </a:rPr>
              <a:t>(tip: uploaden)</a:t>
            </a:r>
            <a:endParaRPr b="0" lang="nl-NL" sz="800" spc="-1" strike="noStrike"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2345760" y="1872000"/>
            <a:ext cx="5429520" cy="266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504000" y="363600"/>
            <a:ext cx="9069480" cy="6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2000" spc="-1" strike="noStrike">
                <a:solidFill>
                  <a:srgbClr val="000000"/>
                </a:solidFill>
                <a:latin typeface="Arial"/>
                <a:ea typeface="DejaVu Sans"/>
              </a:rPr>
              <a:t>Stap 28 – EINDE</a:t>
            </a:r>
            <a:endParaRPr b="0" lang="nl-NL" sz="20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6000"/>
          </a:bodyPr>
          <a:p>
            <a:pPr marL="432000" indent="-32184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6000" spc="-1" strike="noStrike">
                <a:solidFill>
                  <a:srgbClr val="000000"/>
                </a:solidFill>
                <a:latin typeface="Architects Daughter"/>
                <a:ea typeface="DejaVu Sans"/>
              </a:rPr>
              <a:t>Easylab4kids</a:t>
            </a:r>
            <a:endParaRPr b="0" lang="nl-NL" sz="60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6000" spc="-1" strike="noStrike">
                <a:solidFill>
                  <a:srgbClr val="000000"/>
                </a:solidFill>
                <a:latin typeface="Architects Daughter"/>
                <a:ea typeface="DejaVu Sans"/>
              </a:rPr>
              <a:t>     </a:t>
            </a:r>
            <a:endParaRPr b="0" lang="nl-NL" sz="60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6000" spc="-1" strike="noStrike">
                <a:solidFill>
                  <a:srgbClr val="000000"/>
                </a:solidFill>
                <a:latin typeface="Architects Daughter"/>
                <a:ea typeface="DejaVu Sans"/>
              </a:rPr>
              <a:t>      </a:t>
            </a:r>
            <a:r>
              <a:rPr b="0" lang="nl-NL" sz="4000" spc="-1" strike="noStrike">
                <a:solidFill>
                  <a:srgbClr val="000000"/>
                </a:solidFill>
                <a:latin typeface="Architects Daughter"/>
                <a:ea typeface="DejaVu Sans"/>
              </a:rPr>
              <a:t> </a:t>
            </a:r>
            <a:r>
              <a:rPr b="0" lang="nl-NL" sz="4000" spc="-1" strike="noStrike">
                <a:solidFill>
                  <a:srgbClr val="000000"/>
                </a:solidFill>
                <a:latin typeface="Architects Daughter"/>
                <a:ea typeface="DejaVu Sans"/>
              </a:rPr>
              <a:t>http://easylab4kids.nl</a:t>
            </a:r>
            <a:endParaRPr b="0" lang="nl-NL" sz="4000" spc="-1" strike="noStrike"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288000" y="1420200"/>
            <a:ext cx="1943280" cy="811080"/>
          </a:xfrm>
          <a:prstGeom prst="rect">
            <a:avLst/>
          </a:prstGeom>
          <a:ln>
            <a:noFill/>
          </a:ln>
        </p:spPr>
      </p:pic>
      <p:pic>
        <p:nvPicPr>
          <p:cNvPr id="217" name="" descr=""/>
          <p:cNvPicPr/>
          <p:nvPr/>
        </p:nvPicPr>
        <p:blipFill>
          <a:blip r:embed="rId2"/>
          <a:stretch/>
        </p:blipFill>
        <p:spPr>
          <a:xfrm>
            <a:off x="288000" y="2979360"/>
            <a:ext cx="2306160" cy="2275920"/>
          </a:xfrm>
          <a:prstGeom prst="rect">
            <a:avLst/>
          </a:prstGeom>
          <a:ln>
            <a:noFill/>
          </a:ln>
        </p:spPr>
      </p:pic>
      <p:pic>
        <p:nvPicPr>
          <p:cNvPr id="218" name="" descr=""/>
          <p:cNvPicPr/>
          <p:nvPr/>
        </p:nvPicPr>
        <p:blipFill>
          <a:blip r:embed="rId3"/>
          <a:stretch/>
        </p:blipFill>
        <p:spPr>
          <a:xfrm>
            <a:off x="8435520" y="5112000"/>
            <a:ext cx="1499760" cy="50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63600"/>
            <a:ext cx="9069480" cy="6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Docent info: Leerdoelen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Opstarten mBlock omgeving</a:t>
            </a:r>
            <a:endParaRPr b="0" lang="nl-NL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Weet waar Robot-blokken zijn</a:t>
            </a:r>
            <a:endParaRPr b="0" lang="nl-NL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Lampje aan</a:t>
            </a:r>
            <a:endParaRPr b="0" lang="nl-NL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Uploaden van programma naar mBot</a:t>
            </a:r>
            <a:endParaRPr b="0" lang="nl-N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32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7848000" y="1441440"/>
            <a:ext cx="2013840" cy="2013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84000" y="492120"/>
            <a:ext cx="6768000" cy="44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nl-NL" sz="2500" spc="-1" strike="noStrike">
                <a:latin typeface="Arial"/>
              </a:rPr>
              <a:t>Docent: Ervaringsniveau kinderen / ouders</a:t>
            </a:r>
            <a:endParaRPr b="0" lang="nl-NL" sz="2500" spc="-1" strike="noStrike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720000" y="1296000"/>
            <a:ext cx="8712000" cy="316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nl-NL" sz="1800" spc="-1" strike="noStrike">
                <a:latin typeface="Arial"/>
              </a:rPr>
              <a:t>Voor deze les serie zijn er enkele aannames:</a:t>
            </a:r>
            <a:endParaRPr b="0" lang="nl-NL" sz="1800" spc="-1" strike="noStrike">
              <a:latin typeface="Arial"/>
            </a:endParaRPr>
          </a:p>
          <a:p>
            <a:endParaRPr b="0" lang="nl-NL" sz="1800" spc="-1" strike="noStrike">
              <a:latin typeface="Arial"/>
            </a:endParaRPr>
          </a:p>
          <a:p>
            <a:r>
              <a:rPr b="0" lang="nl-NL" sz="1800" spc="-1" strike="noStrike">
                <a:latin typeface="Arial"/>
              </a:rPr>
              <a:t> – </a:t>
            </a:r>
            <a:r>
              <a:rPr b="0" lang="nl-NL" sz="1800" spc="-1" strike="noStrike">
                <a:latin typeface="Arial"/>
              </a:rPr>
              <a:t>Leeftijd 8 t/m 13 jaar</a:t>
            </a:r>
            <a:endParaRPr b="0" lang="nl-NL" sz="1800" spc="-1" strike="noStrike">
              <a:latin typeface="Arial"/>
            </a:endParaRPr>
          </a:p>
          <a:p>
            <a:r>
              <a:rPr b="0" lang="nl-NL" sz="1800" spc="-1" strike="noStrike">
                <a:latin typeface="Arial"/>
              </a:rPr>
              <a:t> – </a:t>
            </a:r>
            <a:r>
              <a:rPr b="0" lang="nl-NL" sz="1800" spc="-1" strike="noStrike">
                <a:latin typeface="Arial"/>
              </a:rPr>
              <a:t>Kinderen hebben eerdere ervaring met Scratch / Microbits</a:t>
            </a:r>
            <a:endParaRPr b="0" lang="nl-NL" sz="1800" spc="-1" strike="noStrike">
              <a:latin typeface="Arial"/>
            </a:endParaRPr>
          </a:p>
          <a:p>
            <a:r>
              <a:rPr b="0" lang="nl-NL" sz="1800" spc="-1" strike="noStrike">
                <a:latin typeface="Arial"/>
              </a:rPr>
              <a:t> – </a:t>
            </a:r>
            <a:r>
              <a:rPr b="0" lang="nl-NL" sz="1800" spc="-1" strike="noStrike">
                <a:latin typeface="Arial"/>
              </a:rPr>
              <a:t>Programmeerervaring in hun ervaring was: nadoen. </a:t>
            </a:r>
            <a:endParaRPr b="0" lang="nl-NL" sz="1800" spc="-1" strike="noStrike">
              <a:latin typeface="Arial"/>
            </a:endParaRPr>
          </a:p>
          <a:p>
            <a:r>
              <a:rPr b="0" lang="nl-NL" sz="1800" spc="-1" strike="noStrike">
                <a:latin typeface="Arial"/>
              </a:rPr>
              <a:t> – </a:t>
            </a:r>
            <a:r>
              <a:rPr b="0" lang="nl-NL" sz="1800" spc="-1" strike="noStrike">
                <a:latin typeface="Arial"/>
              </a:rPr>
              <a:t>Ze kunnen nog geen relaties liggen tussen oorzaak en gevolg.</a:t>
            </a:r>
            <a:endParaRPr b="0" lang="nl-NL" sz="1800" spc="-1" strike="noStrike">
              <a:latin typeface="Arial"/>
            </a:endParaRPr>
          </a:p>
          <a:p>
            <a:r>
              <a:rPr b="0" lang="nl-NL" sz="1800" spc="-1" strike="noStrike">
                <a:latin typeface="Arial"/>
              </a:rPr>
              <a:t> – </a:t>
            </a:r>
            <a:r>
              <a:rPr b="0" lang="nl-NL" sz="1800" spc="-1" strike="noStrike">
                <a:latin typeface="Arial"/>
              </a:rPr>
              <a:t>Ze kunnen wel met aanwijzingen debuggen: “zoek de verschil”</a:t>
            </a:r>
            <a:endParaRPr b="0" lang="nl-NL" sz="1800" spc="-1" strike="noStrike">
              <a:latin typeface="Arial"/>
            </a:endParaRPr>
          </a:p>
          <a:p>
            <a:r>
              <a:rPr b="0" lang="nl-NL" sz="1800" spc="-1" strike="noStrike">
                <a:latin typeface="Arial"/>
              </a:rPr>
              <a:t> – </a:t>
            </a:r>
            <a:r>
              <a:rPr b="0" lang="nl-NL" sz="1800" spc="-1" strike="noStrike">
                <a:latin typeface="Arial"/>
              </a:rPr>
              <a:t>Ze zijn vaardig met ‘n computer muis</a:t>
            </a:r>
            <a:endParaRPr b="0" lang="nl-NL" sz="1800" spc="-1" strike="noStrike">
              <a:latin typeface="Arial"/>
            </a:endParaRPr>
          </a:p>
          <a:p>
            <a:r>
              <a:rPr b="0" lang="nl-NL" sz="1800" spc="-1" strike="noStrike">
                <a:latin typeface="Arial"/>
              </a:rPr>
              <a:t> – </a:t>
            </a:r>
            <a:r>
              <a:rPr b="0" lang="nl-NL" sz="1800" spc="-1" strike="noStrike">
                <a:latin typeface="Arial"/>
              </a:rPr>
              <a:t>Ze hebben geen ervaring met een touchpad. Dat moet je ze uitleggen.</a:t>
            </a:r>
            <a:endParaRPr b="0" lang="nl-NL" sz="1800" spc="-1" strike="noStrike">
              <a:latin typeface="Arial"/>
            </a:endParaRPr>
          </a:p>
          <a:p>
            <a:r>
              <a:rPr b="0" lang="nl-NL" sz="1800" spc="-1" strike="noStrike">
                <a:latin typeface="Arial"/>
              </a:rPr>
              <a:t> – </a:t>
            </a:r>
            <a:r>
              <a:rPr b="0" lang="nl-NL" sz="1800" spc="-1" strike="noStrike">
                <a:latin typeface="Arial"/>
              </a:rPr>
              <a:t>Ervaren met wanneer je moeten enkel klikken, of dubbeklikken</a:t>
            </a:r>
            <a:endParaRPr b="0" lang="nl-NL" sz="1800" spc="-1" strike="noStrike">
              <a:latin typeface="Arial"/>
            </a:endParaRPr>
          </a:p>
          <a:p>
            <a:r>
              <a:rPr b="0" lang="nl-NL" sz="1800" spc="-1" strike="noStrike">
                <a:latin typeface="Arial"/>
              </a:rPr>
              <a:t> – </a:t>
            </a:r>
            <a:r>
              <a:rPr b="0" lang="nl-NL" sz="1800" spc="-1" strike="noStrike">
                <a:latin typeface="Arial"/>
              </a:rPr>
              <a:t>Ervaren met tekstvakje selecteren, en tekst / waarden intikken</a:t>
            </a:r>
            <a:endParaRPr b="0" lang="nl-NL" sz="1800" spc="-1" strike="noStrike">
              <a:latin typeface="Arial"/>
            </a:endParaRPr>
          </a:p>
          <a:p>
            <a:endParaRPr b="0" lang="nl-N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63600"/>
            <a:ext cx="9069480" cy="6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1 – BLUF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Demo mBot lampje knipperen</a:t>
            </a:r>
            <a:endParaRPr b="0" lang="nl-NL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Ik ga jullie voordoen.</a:t>
            </a:r>
            <a:endParaRPr b="0" lang="nl-NL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Vraag: wie heeft ervaring met Scratch?</a:t>
            </a:r>
            <a:endParaRPr b="0" lang="nl-N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32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864000" y="3600000"/>
            <a:ext cx="8279280" cy="8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5000" spc="-1" strike="noStrike">
                <a:solidFill>
                  <a:srgbClr val="000000"/>
                </a:solidFill>
                <a:latin typeface="OpineHeavy"/>
                <a:ea typeface="DejaVu Sans"/>
              </a:rPr>
              <a:t>Robot NIET aanzetten!!</a:t>
            </a:r>
            <a:endParaRPr b="0" lang="nl-NL" sz="50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3672000" y="4655520"/>
            <a:ext cx="2435760" cy="81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363600"/>
            <a:ext cx="9069480" cy="6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2: mBot videoclipje afspelen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14880" y="1447200"/>
            <a:ext cx="906948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endParaRPr b="0" lang="nl-NL" sz="1200" spc="-1" strike="noStrike">
              <a:latin typeface="Arial"/>
            </a:endParaRPr>
          </a:p>
        </p:txBody>
      </p:sp>
      <p:graphicFrame>
        <p:nvGraphicFramePr>
          <p:cNvPr id="96" name="Table 3"/>
          <p:cNvGraphicFramePr/>
          <p:nvPr/>
        </p:nvGraphicFramePr>
        <p:xfrm>
          <a:off x="-1524240" y="1450080"/>
          <a:ext cx="8419320" cy="2467440"/>
        </p:xfrm>
        <a:graphic>
          <a:graphicData uri="http://schemas.openxmlformats.org/drawingml/2006/table">
            <a:tbl>
              <a:tblPr/>
              <a:tblGrid>
                <a:gridCol w="8419680"/>
              </a:tblGrid>
              <a:tr h="24678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br/>
                      <a:br/>
                      <a:br/>
                      <a:endParaRPr b="0" lang="nl-NL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nl-NL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br/>
                      <a:r>
                        <a:rPr b="0" lang="nl-NL" sz="2500" spc="-1" strike="noStrike" u="sng">
                          <a:solidFill>
                            <a:srgbClr val="0000ff"/>
                          </a:solidFill>
                          <a:uFillTx/>
                          <a:latin typeface="Arial"/>
                          <a:hlinkClick r:id="rId1"/>
                        </a:rPr>
                        <a:t>https://www.youtube.com/watch?v=4RNsirawtQU</a:t>
                      </a:r>
                      <a:endParaRPr b="0" lang="nl-NL" sz="2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3383280" y="1369440"/>
            <a:ext cx="3960000" cy="194184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3"/>
          <a:stretch/>
        </p:blipFill>
        <p:spPr>
          <a:xfrm>
            <a:off x="3672000" y="4655520"/>
            <a:ext cx="2435760" cy="81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363600"/>
            <a:ext cx="9069480" cy="6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3 – Start mBlock omgeving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4800" spc="-1" strike="noStrike">
                <a:solidFill>
                  <a:srgbClr val="000000"/>
                </a:solidFill>
                <a:latin typeface="Arial"/>
                <a:ea typeface="DejaVu Sans"/>
              </a:rPr>
              <a:t>Laptop wachtwoord: wiz</a:t>
            </a:r>
            <a:endParaRPr b="0" lang="nl-NL" sz="4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4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4800" spc="-1" strike="noStrike">
                <a:solidFill>
                  <a:srgbClr val="000000"/>
                </a:solidFill>
                <a:latin typeface="Arial"/>
                <a:ea typeface="DejaVu Sans"/>
              </a:rPr>
              <a:t>Bureablad kies</a:t>
            </a:r>
            <a:endParaRPr b="0" lang="nl-NL" sz="4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48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7848000" y="2232000"/>
            <a:ext cx="1850040" cy="187128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4968000" y="3486600"/>
            <a:ext cx="1440360" cy="1408680"/>
          </a:xfrm>
          <a:prstGeom prst="rect">
            <a:avLst/>
          </a:prstGeom>
          <a:ln>
            <a:noFill/>
          </a:ln>
        </p:spPr>
      </p:pic>
      <p:sp>
        <p:nvSpPr>
          <p:cNvPr id="103" name="CustomShape 3"/>
          <p:cNvSpPr/>
          <p:nvPr/>
        </p:nvSpPr>
        <p:spPr>
          <a:xfrm>
            <a:off x="1872000" y="1152360"/>
            <a:ext cx="6551280" cy="130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4000" spc="-1" strike="noStrike">
                <a:solidFill>
                  <a:srgbClr val="000000"/>
                </a:solidFill>
                <a:latin typeface="OpineHeavy"/>
                <a:ea typeface="DejaVu Sans"/>
              </a:rPr>
              <a:t>Robot NIET aanzetten!!</a:t>
            </a:r>
            <a:endParaRPr b="0" lang="nl-NL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04000" y="225720"/>
            <a:ext cx="906948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4 – Programmeeromgeving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504000" y="1293840"/>
            <a:ext cx="9142200" cy="13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2088000" y="1171440"/>
            <a:ext cx="5760720" cy="3599280"/>
          </a:xfrm>
          <a:prstGeom prst="rect">
            <a:avLst/>
          </a:prstGeom>
          <a:ln>
            <a:noFill/>
          </a:ln>
        </p:spPr>
      </p:pic>
      <p:sp>
        <p:nvSpPr>
          <p:cNvPr id="107" name="CustomShape 3"/>
          <p:cNvSpPr/>
          <p:nvPr/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1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nl-NL" sz="4800" spc="-1" strike="noStrike">
                <a:solidFill>
                  <a:srgbClr val="000000"/>
                </a:solidFill>
                <a:latin typeface="Arial"/>
                <a:ea typeface="DejaVu Sans"/>
              </a:rPr>
              <a:t>Negeer de scratch panda!!!</a:t>
            </a:r>
            <a:endParaRPr b="0" lang="nl-NL" sz="4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48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7914960" y="3816000"/>
            <a:ext cx="1948320" cy="1675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3695</TotalTime>
  <Application>LibreOffice/6.1.4.2$Windows_x86 LibreOffice_project/9d0f32d1f0b509096fd65e0d4bec26ddd1938fd3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2019-02-07T13:46:10Z</dcterms:created>
  <dc:creator/>
  <dc:description/>
  <dc:language>nl-NL</dc:language>
  <cp:lastModifiedBy/>
  <dcterms:modified xsi:type="dcterms:W3CDTF">2019-03-09T09:59:53Z</dcterms:modified>
  <cp:revision>119</cp:revision>
  <dc:subject/>
  <dc:title/>
</cp:coreProperties>
</file>