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58" r:id="rId6"/>
    <p:sldId id="266" r:id="rId7"/>
    <p:sldId id="265" r:id="rId8"/>
    <p:sldId id="268" r:id="rId9"/>
    <p:sldId id="270" r:id="rId10"/>
    <p:sldId id="267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8"/>
    <a:srgbClr val="AC5C5C"/>
    <a:srgbClr val="A0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5153" autoAdjust="0"/>
  </p:normalViewPr>
  <p:slideViewPr>
    <p:cSldViewPr snapToGrid="0">
      <p:cViewPr varScale="1">
        <p:scale>
          <a:sx n="78" d="100"/>
          <a:sy n="78" d="100"/>
        </p:scale>
        <p:origin x="902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A99CE-8851-46F3-B8B7-7007AFBA2430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C92EF-D539-4289-826A-211AFBD8A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4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92EF-D539-4289-826A-211AFBD8A6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0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92EF-D539-4289-826A-211AFBD8A6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64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92EF-D539-4289-826A-211AFBD8A6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04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 코로나 이후로 사람들의 서로간 거리는 멀어지고 현재는 그 사이를 </a:t>
            </a:r>
            <a:r>
              <a:rPr lang="en-US" altLang="ko-KR" dirty="0"/>
              <a:t>AI</a:t>
            </a:r>
            <a:r>
              <a:rPr lang="ko-KR" altLang="en-US" dirty="0"/>
              <a:t>가 비집고 들어오고 있습니다</a:t>
            </a:r>
            <a:r>
              <a:rPr lang="en-US" altLang="ko-KR" dirty="0"/>
              <a:t>. </a:t>
            </a:r>
            <a:r>
              <a:rPr lang="ko-KR" altLang="en-US" dirty="0"/>
              <a:t>이런 현실에 레크리에이션 게임이 사람과 사람들의 연결 시켜주는 도구이자 훌륭한 연결고리가 </a:t>
            </a:r>
            <a:r>
              <a:rPr lang="ko-KR" altLang="en-US" dirty="0" err="1"/>
              <a:t>될거라고</a:t>
            </a:r>
            <a:r>
              <a:rPr lang="ko-KR" altLang="en-US" dirty="0"/>
              <a:t> 저희는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막상 하려고 하면 무엇을 </a:t>
            </a:r>
            <a:r>
              <a:rPr lang="ko-KR" altLang="en-US" dirty="0" err="1"/>
              <a:t>해야할</a:t>
            </a:r>
            <a:r>
              <a:rPr lang="ko-KR" altLang="en-US" dirty="0"/>
              <a:t> 지 모르겠고 레크리에이션 강사들 조차 하루하루 고민하며 게임들을 찾고 </a:t>
            </a:r>
            <a:r>
              <a:rPr lang="ko-KR" altLang="en-US" dirty="0" err="1"/>
              <a:t>분류하는게</a:t>
            </a:r>
            <a:r>
              <a:rPr lang="ko-KR" altLang="en-US" dirty="0"/>
              <a:t> 현실입니다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사이트에서는 이런 고민들을 해결하며 유저에 맞게 게임을 추천해 주는 기능을 만들어 사회에 좀 더 좋은 효과를 창출하고 싶습니다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92EF-D539-4289-826A-211AFBD8A6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74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92EF-D539-4289-826A-211AFBD8A6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92EF-D539-4289-826A-211AFBD8A6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0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제안 배경 및 주제의 필요성입니다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지난 </a:t>
            </a:r>
            <a:r>
              <a:rPr lang="en-US" altLang="ko-KR" dirty="0"/>
              <a:t>22</a:t>
            </a:r>
            <a:r>
              <a:rPr lang="ko-KR" altLang="en-US" dirty="0"/>
              <a:t>년 거리두기가 해제되면서 다수의 사람들이 친목이나 단합을 목적으로 워크샵</a:t>
            </a:r>
            <a:r>
              <a:rPr lang="en-US" altLang="ko-KR" dirty="0"/>
              <a:t>, </a:t>
            </a:r>
            <a:r>
              <a:rPr lang="ko-KR" altLang="en-US" dirty="0"/>
              <a:t>야유회 등 모임활동을 다시금 활발히 </a:t>
            </a:r>
            <a:r>
              <a:rPr lang="ko-KR" altLang="en-US" dirty="0" err="1"/>
              <a:t>하고있습니다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여러 오락프로그램에서 연예인들이 모여서 다양한 재미와 경쟁을 위한 간단한 </a:t>
            </a:r>
            <a:r>
              <a:rPr lang="ko-KR" altLang="en-US" dirty="0" err="1"/>
              <a:t>레크레이션</a:t>
            </a:r>
            <a:r>
              <a:rPr lang="ko-KR" altLang="en-US" dirty="0"/>
              <a:t> 게임을 유행시키면서</a:t>
            </a:r>
            <a:br>
              <a:rPr lang="en-US" altLang="ko-KR" dirty="0"/>
            </a:br>
            <a:r>
              <a:rPr lang="ko-KR" altLang="en-US" dirty="0"/>
              <a:t>일반인들 사이에서도 비슷한 게임을 즐기는 모습을 </a:t>
            </a:r>
            <a:r>
              <a:rPr lang="ko-KR" altLang="en-US" dirty="0" err="1"/>
              <a:t>볼수있습니다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92EF-D539-4289-826A-211AFBD8A6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4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유사서비스로는 다양한 </a:t>
            </a:r>
            <a:r>
              <a:rPr lang="ko-KR" altLang="en-US" dirty="0" err="1"/>
              <a:t>레크레이션</a:t>
            </a:r>
            <a:r>
              <a:rPr lang="ko-KR" altLang="en-US" dirty="0"/>
              <a:t> 게임의 종류와 게임방법</a:t>
            </a:r>
            <a:r>
              <a:rPr lang="en-US" altLang="ko-KR" dirty="0"/>
              <a:t>,</a:t>
            </a:r>
            <a:r>
              <a:rPr lang="ko-KR" altLang="en-US" dirty="0"/>
              <a:t> 자료화면을 제공하는 사이트가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92EF-D539-4289-826A-211AFBD8A6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59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게임 추천 사이트의 경우 다양한 게임의 정보를 제공하지만 사용자가 원하는 게임을 </a:t>
            </a:r>
            <a:r>
              <a:rPr lang="ko-KR" altLang="en-US" dirty="0" err="1"/>
              <a:t>찾기위해</a:t>
            </a:r>
            <a:r>
              <a:rPr lang="ko-KR" altLang="en-US" dirty="0"/>
              <a:t> 탐색하는 시간이 필요하고</a:t>
            </a:r>
            <a:r>
              <a:rPr lang="en-US" altLang="ko-KR" dirty="0"/>
              <a:t>, </a:t>
            </a:r>
            <a:r>
              <a:rPr lang="ko-KR" altLang="en-US" dirty="0"/>
              <a:t>사용자가 게임의 종류에 대해 잘 모르는 경우 검색하는 방법부터 접근성이 떨어질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유저기반 </a:t>
            </a:r>
            <a:r>
              <a:rPr lang="ko-KR" altLang="en-US" dirty="0" err="1"/>
              <a:t>레크레이션</a:t>
            </a:r>
            <a:r>
              <a:rPr lang="ko-KR" altLang="en-US" dirty="0"/>
              <a:t> 게임추천 사이트의 경우 사용자의 상황을 세부적으로 분석하여 적합한 게임을 추천합니다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친구들과의</a:t>
            </a:r>
            <a:r>
              <a:rPr lang="ko-KR" altLang="en-US" dirty="0"/>
              <a:t> 즐거운 술자리게임부터 다수의 사람들이 모인 워크숍에서 </a:t>
            </a:r>
            <a:r>
              <a:rPr lang="ko-KR" altLang="en-US" dirty="0" err="1"/>
              <a:t>아이스브레이킹을</a:t>
            </a:r>
            <a:r>
              <a:rPr lang="ko-KR" altLang="en-US" dirty="0"/>
              <a:t> 위한 게임까지 다양한 상황을 분류하고 </a:t>
            </a:r>
            <a:endParaRPr lang="en-US" altLang="ko-KR" dirty="0"/>
          </a:p>
          <a:p>
            <a:r>
              <a:rPr lang="ko-KR" altLang="en-US" dirty="0"/>
              <a:t>게임 입문자를 위한 인기게임 추천코너를 통해 접근성과 페이지 가독성을 확보하였습니다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92EF-D539-4289-826A-211AFBD8A6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58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92EF-D539-4289-826A-211AFBD8A6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72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92EF-D539-4289-826A-211AFBD8A6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6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92EF-D539-4289-826A-211AFBD8A6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8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C92EF-D539-4289-826A-211AFBD8A6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4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C7AC0-A3D2-4E67-A06B-1E1E29FBD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5A9CB7-172E-45DB-AAD5-EEEF39605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1263E-FB93-49B2-BD64-4C8E6CC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C272-B59A-4A3F-84F5-F86D532F708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94869-76F1-439D-A98A-196CEA7F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E4C2D-4457-4EB6-A4D7-E6C958DA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1B6F-715D-4EF5-97BD-4C649790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37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69502-D0E8-46FB-BF86-A2C6AB89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05054C-D0AC-4C95-AC62-F1EF3C2D1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7A52D-4A32-4412-BADC-8FFE659A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C272-B59A-4A3F-84F5-F86D532F708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4ECD4-596E-44D9-859D-FCF34593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FBBDA-E930-45CC-9DAE-7178FAA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1B6F-715D-4EF5-97BD-4C649790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1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53DF16-BC71-4404-8B1F-22D46D897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4A423F-A1E0-412C-9BDF-D0480549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07B5C-4E22-4E53-B4A4-FD87A562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C272-B59A-4A3F-84F5-F86D532F708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593E3-518F-4558-B03F-057535CC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BD4A4-FCDA-48A8-8164-7D2CB347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1B6F-715D-4EF5-97BD-4C649790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5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DEA2A-C34E-4198-8751-5F1AC1DD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2CB7C-F83F-46BB-A890-FB836234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24EEE-BBCC-4625-B51E-C01D54E3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C272-B59A-4A3F-84F5-F86D532F708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19750-9B39-4695-A4D9-2E209B7F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93672-AF69-49FE-9F60-EE3157D7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1B6F-715D-4EF5-97BD-4C649790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5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7CDEF-B2C8-444A-9775-0CBE7837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8573E-CEEB-4144-B4FF-EF012D69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4E35B-0869-488C-9735-1B75FA7B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C272-B59A-4A3F-84F5-F86D532F708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7F6E5-348D-4628-B6DC-C71C9C2E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96125-FB85-4398-B466-F8A383BC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1B6F-715D-4EF5-97BD-4C649790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65550-0A44-45FF-8F16-F5CC38BE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59D6D-688F-45B6-9ABD-612FF8ED7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B6DFF-75C1-4815-9D33-7CDB4E08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D6EF4-77CF-4785-A2B4-EA4B24E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C272-B59A-4A3F-84F5-F86D532F708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86E42-E7D2-465E-A096-F5E2D247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1C2E1-55AE-4665-935F-F4745513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1B6F-715D-4EF5-97BD-4C649790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5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62FA-E5E8-4856-AA80-7695556C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2A456-E2CE-4813-95E5-3609A618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FAE726-CEEC-4747-82DE-DB28DCFF3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E456C-316E-4575-B1D5-7E3F4F8B2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B97F62-7CA3-4331-871F-A0E2534B4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CD3EA-FA7F-49FD-B53D-6E4C509B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C272-B59A-4A3F-84F5-F86D532F708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6E5AA1-DEF2-46C7-8C64-E8F9CDEE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1D055C-DB9E-4DBF-B9CD-2F139D0C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1B6F-715D-4EF5-97BD-4C649790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4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4B305-2FBD-43CC-A29D-1C8E0A0F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B20E08-D393-4E73-A01F-10E5E951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C272-B59A-4A3F-84F5-F86D532F708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E0F048-DFA4-4AAF-80EF-EF94D92C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DCFB-D29F-461B-95F7-111F2C7F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1B6F-715D-4EF5-97BD-4C649790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981439-A157-4A54-8C4D-A9B8DCDE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C272-B59A-4A3F-84F5-F86D532F708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606216-97BD-4B60-985D-9828EA0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C84C34-FD94-4E4F-9755-77BADCFE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1B6F-715D-4EF5-97BD-4C649790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D39F0-0E38-4404-8CCE-19F4118B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26DD8-BBFF-48BD-A95A-56660ADC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A3E41-FDEE-4C9E-9EEF-23D18FA10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A0B7A-44E7-40E0-8416-013AF73D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C272-B59A-4A3F-84F5-F86D532F708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B466D-7985-4E20-B7CB-E34DF67B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DB3E8-C0B4-4DD4-A417-2938ABAD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1B6F-715D-4EF5-97BD-4C649790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9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808E3-D73E-4496-80D1-943097D8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8AC7E7-3918-4C4D-9F29-1A8056488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51937-2676-45A1-930E-5478DF29E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4ADF6-12F1-413F-A524-27E34A20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C272-B59A-4A3F-84F5-F86D532F708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EA3A7-F242-4158-A5D5-25B5C80D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50507-47C4-471C-B142-FBE97AA6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1B6F-715D-4EF5-97BD-4C649790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6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F24AB-EA91-43C3-8A70-D956C149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4AC78-7F97-4492-BF58-0E0B5AFC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02034-631A-45F1-A944-CE281904E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C272-B59A-4A3F-84F5-F86D532F708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9B254-61C3-4DC0-9901-682F5EE85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C26CD-1EE1-4DE2-8EC4-7D268CA22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B1B6F-715D-4EF5-97BD-4C649790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7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재미있는 보드게임 추천 7선 - CBM 토론토">
            <a:extLst>
              <a:ext uri="{FF2B5EF4-FFF2-40B4-BE49-F238E27FC236}">
                <a16:creationId xmlns:a16="http://schemas.microsoft.com/office/drawing/2014/main" id="{1B027A0A-09BC-4DC8-B289-BE7D0204F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A20D2B-62EB-42EA-9C3A-F02CCCEB85F5}"/>
              </a:ext>
            </a:extLst>
          </p:cNvPr>
          <p:cNvSpPr/>
          <p:nvPr/>
        </p:nvSpPr>
        <p:spPr>
          <a:xfrm>
            <a:off x="595347" y="584875"/>
            <a:ext cx="11001306" cy="5688250"/>
          </a:xfrm>
          <a:prstGeom prst="rect">
            <a:avLst/>
          </a:prstGeom>
          <a:solidFill>
            <a:srgbClr val="A06B6B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0A790-5041-4A31-92A2-C97BB732A8AF}"/>
              </a:ext>
            </a:extLst>
          </p:cNvPr>
          <p:cNvSpPr txBox="1"/>
          <p:nvPr/>
        </p:nvSpPr>
        <p:spPr>
          <a:xfrm>
            <a:off x="1024374" y="1420666"/>
            <a:ext cx="7359707" cy="2092881"/>
          </a:xfrm>
          <a:prstGeom prst="rect">
            <a:avLst/>
          </a:prstGeom>
          <a:noFill/>
          <a:effectLst>
            <a:outerShdw blurRad="50800" dist="50800" dir="5400000" sx="115000" sy="115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유저기반</a:t>
            </a:r>
            <a:endParaRPr lang="en-US" altLang="ko-KR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48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레크레이션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게임 추천 사이트</a:t>
            </a:r>
            <a:endParaRPr lang="en-US" altLang="ko-KR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부제 </a:t>
            </a:r>
            <a:r>
              <a:rPr lang="en-US" altLang="ko-KR" sz="20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최</a:t>
            </a:r>
            <a:r>
              <a:rPr lang="en-US" altLang="ko-KR" sz="20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PD</a:t>
            </a:r>
            <a:r>
              <a:rPr lang="ko-KR" alt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게임추천</a:t>
            </a:r>
            <a:endParaRPr lang="en-US" altLang="ko-KR" sz="20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6A4C1-EE1E-4182-B506-06373C8763C6}"/>
              </a:ext>
            </a:extLst>
          </p:cNvPr>
          <p:cNvSpPr txBox="1"/>
          <p:nvPr/>
        </p:nvSpPr>
        <p:spPr>
          <a:xfrm>
            <a:off x="1024374" y="5562489"/>
            <a:ext cx="1943161" cy="307777"/>
          </a:xfrm>
          <a:prstGeom prst="rect">
            <a:avLst/>
          </a:prstGeom>
          <a:noFill/>
          <a:effectLst>
            <a:outerShdw blurRad="50800" dist="50800" dir="5400000" sx="115000" sy="115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_ac Light" panose="020B0600000101010101" pitchFamily="34" charset="-127"/>
                <a:ea typeface="나눔스퀘어_ac Light" panose="020B0600000101010101" pitchFamily="34" charset="-127"/>
              </a:rPr>
              <a:t>발표일자 </a:t>
            </a:r>
            <a:r>
              <a:rPr lang="en-US" altLang="ko-KR" sz="1400" dirty="0">
                <a:solidFill>
                  <a:schemeClr val="bg1"/>
                </a:solidFill>
                <a:latin typeface="나눔스퀘어_ac Light" panose="020B0600000101010101" pitchFamily="34" charset="-127"/>
                <a:ea typeface="나눔스퀘어_ac Light" panose="020B0600000101010101" pitchFamily="34" charset="-127"/>
              </a:rPr>
              <a:t>: 2023. 06. 29</a:t>
            </a:r>
            <a:endParaRPr lang="en-US" altLang="ko-KR" sz="4000" dirty="0">
              <a:solidFill>
                <a:schemeClr val="bg1"/>
              </a:solidFill>
              <a:latin typeface="나눔스퀘어_ac Light" panose="020B0600000101010101" pitchFamily="34" charset="-127"/>
              <a:ea typeface="나눔스퀘어_ac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804BDB-3DBF-4EB6-9B5A-4F23C6147F5A}"/>
              </a:ext>
            </a:extLst>
          </p:cNvPr>
          <p:cNvSpPr txBox="1"/>
          <p:nvPr/>
        </p:nvSpPr>
        <p:spPr>
          <a:xfrm>
            <a:off x="10051274" y="5685600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팀명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8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휭크퐁</a:t>
            </a:r>
            <a:endParaRPr lang="en-US" altLang="ko-KR" sz="1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10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8D244C00-A36E-4811-AA20-63EDD0DA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81" y="1586032"/>
            <a:ext cx="7678239" cy="5193068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C3B60F-B46A-4811-9B4E-9936F9DF5F13}"/>
              </a:ext>
            </a:extLst>
          </p:cNvPr>
          <p:cNvCxnSpPr>
            <a:cxnSpLocks/>
          </p:cNvCxnSpPr>
          <p:nvPr/>
        </p:nvCxnSpPr>
        <p:spPr>
          <a:xfrm>
            <a:off x="5689600" y="610282"/>
            <a:ext cx="6502400" cy="0"/>
          </a:xfrm>
          <a:prstGeom prst="line">
            <a:avLst/>
          </a:prstGeom>
          <a:ln w="28575">
            <a:solidFill>
              <a:srgbClr val="A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D072188-122E-4504-B8BC-3363000F99E2}"/>
              </a:ext>
            </a:extLst>
          </p:cNvPr>
          <p:cNvCxnSpPr>
            <a:cxnSpLocks/>
          </p:cNvCxnSpPr>
          <p:nvPr/>
        </p:nvCxnSpPr>
        <p:spPr>
          <a:xfrm>
            <a:off x="7387251" y="220154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49841-86B8-4A17-BB85-971F2C4FBEE7}"/>
              </a:ext>
            </a:extLst>
          </p:cNvPr>
          <p:cNvSpPr/>
          <p:nvPr/>
        </p:nvSpPr>
        <p:spPr>
          <a:xfrm>
            <a:off x="876448" y="2027684"/>
            <a:ext cx="6520031" cy="414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600F995-8C29-40FC-B288-FEECE7CDD10A}"/>
              </a:ext>
            </a:extLst>
          </p:cNvPr>
          <p:cNvCxnSpPr>
            <a:cxnSpLocks/>
          </p:cNvCxnSpPr>
          <p:nvPr/>
        </p:nvCxnSpPr>
        <p:spPr>
          <a:xfrm flipV="1">
            <a:off x="6096000" y="4121123"/>
            <a:ext cx="11564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623E3049-DD20-4EED-B907-BC9A24DC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790"/>
            <a:ext cx="6950042" cy="96325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F1CADE1-713F-46D1-BDE0-7B6ECB08F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610" y="2027684"/>
            <a:ext cx="1920406" cy="43285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6B0396A-85DB-49A8-9956-2CB737FBC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401" y="3660835"/>
            <a:ext cx="3212870" cy="92057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70800ED-0ECD-4820-9A8B-6DE98E479F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490" y="1043441"/>
            <a:ext cx="2353260" cy="542591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F537C51-62DE-4615-9664-1E0449EA76F7}"/>
              </a:ext>
            </a:extLst>
          </p:cNvPr>
          <p:cNvCxnSpPr>
            <a:cxnSpLocks/>
          </p:cNvCxnSpPr>
          <p:nvPr/>
        </p:nvCxnSpPr>
        <p:spPr>
          <a:xfrm>
            <a:off x="8647612" y="6331529"/>
            <a:ext cx="3315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C0BEDBF-6267-4081-94C6-4208393FDBF2}"/>
              </a:ext>
            </a:extLst>
          </p:cNvPr>
          <p:cNvSpPr/>
          <p:nvPr/>
        </p:nvSpPr>
        <p:spPr>
          <a:xfrm>
            <a:off x="7467600" y="6156963"/>
            <a:ext cx="1180012" cy="4377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7F863AE-1B15-47F3-9EB8-E8D8C4E88B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9130" y="5845347"/>
            <a:ext cx="2828789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5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C3B60F-B46A-4811-9B4E-9936F9DF5F13}"/>
              </a:ext>
            </a:extLst>
          </p:cNvPr>
          <p:cNvCxnSpPr>
            <a:cxnSpLocks/>
          </p:cNvCxnSpPr>
          <p:nvPr/>
        </p:nvCxnSpPr>
        <p:spPr>
          <a:xfrm>
            <a:off x="5689600" y="610282"/>
            <a:ext cx="6502400" cy="0"/>
          </a:xfrm>
          <a:prstGeom prst="line">
            <a:avLst/>
          </a:prstGeom>
          <a:ln w="28575">
            <a:solidFill>
              <a:srgbClr val="A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96FB9F7-A6AA-4680-A658-664B6265F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790"/>
            <a:ext cx="6950042" cy="9632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88F851-99C9-4A54-815C-D04B885DF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69" y="1013944"/>
            <a:ext cx="2353260" cy="5425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4A9FDE-7A59-4774-850B-4CE55AF0C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658" y="1556535"/>
            <a:ext cx="3863762" cy="48354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A51539-5597-42E9-AF7B-0EF2231DB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622" y="1429448"/>
            <a:ext cx="4986960" cy="49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0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2D26B1-6580-4F58-ABB1-2900F7169ECC}"/>
              </a:ext>
            </a:extLst>
          </p:cNvPr>
          <p:cNvSpPr/>
          <p:nvPr/>
        </p:nvSpPr>
        <p:spPr>
          <a:xfrm>
            <a:off x="2333768" y="1995047"/>
            <a:ext cx="8202174" cy="1802240"/>
          </a:xfrm>
          <a:prstGeom prst="roundRect">
            <a:avLst>
              <a:gd name="adj" fmla="val 2306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9D94F4A-C51B-4343-AEC8-FC0C2454928F}"/>
              </a:ext>
            </a:extLst>
          </p:cNvPr>
          <p:cNvSpPr/>
          <p:nvPr/>
        </p:nvSpPr>
        <p:spPr>
          <a:xfrm>
            <a:off x="2333768" y="4206761"/>
            <a:ext cx="8202174" cy="1802240"/>
          </a:xfrm>
          <a:prstGeom prst="roundRect">
            <a:avLst>
              <a:gd name="adj" fmla="val 2306"/>
            </a:avLst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26CD8A-9DE5-4194-93B3-A46FE72F8860}"/>
              </a:ext>
            </a:extLst>
          </p:cNvPr>
          <p:cNvCxnSpPr>
            <a:cxnSpLocks/>
          </p:cNvCxnSpPr>
          <p:nvPr/>
        </p:nvCxnSpPr>
        <p:spPr>
          <a:xfrm>
            <a:off x="4914900" y="610282"/>
            <a:ext cx="7277100" cy="0"/>
          </a:xfrm>
          <a:prstGeom prst="line">
            <a:avLst/>
          </a:prstGeom>
          <a:ln w="28575">
            <a:solidFill>
              <a:srgbClr val="A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3B35289-E5C8-4BAE-BB04-42935EA7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656"/>
            <a:ext cx="6950042" cy="9632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F4A4FC-A733-4DCE-B989-74549F2B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014" y="1948713"/>
            <a:ext cx="9461812" cy="40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1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131E5F0-877F-49FB-9F60-9DA4A27F6A45}"/>
              </a:ext>
            </a:extLst>
          </p:cNvPr>
          <p:cNvSpPr txBox="1"/>
          <p:nvPr/>
        </p:nvSpPr>
        <p:spPr>
          <a:xfrm>
            <a:off x="733568" y="1635828"/>
            <a:ext cx="1739900" cy="1691571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2000" spc="3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DB7C3F-8A51-4A39-A284-CDFF813543DD}"/>
              </a:ext>
            </a:extLst>
          </p:cNvPr>
          <p:cNvCxnSpPr>
            <a:cxnSpLocks/>
          </p:cNvCxnSpPr>
          <p:nvPr/>
        </p:nvCxnSpPr>
        <p:spPr>
          <a:xfrm>
            <a:off x="2628900" y="610282"/>
            <a:ext cx="9563100" cy="0"/>
          </a:xfrm>
          <a:prstGeom prst="line">
            <a:avLst/>
          </a:prstGeom>
          <a:ln w="28575">
            <a:solidFill>
              <a:srgbClr val="A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EED97A-8EB7-45B3-B57F-8A9FA9D6572F}"/>
              </a:ext>
            </a:extLst>
          </p:cNvPr>
          <p:cNvSpPr txBox="1"/>
          <p:nvPr/>
        </p:nvSpPr>
        <p:spPr>
          <a:xfrm>
            <a:off x="2940951" y="1635828"/>
            <a:ext cx="1739900" cy="1691571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2000" spc="3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BA844-F5A3-412A-BEF7-62F6F8D66398}"/>
              </a:ext>
            </a:extLst>
          </p:cNvPr>
          <p:cNvSpPr txBox="1"/>
          <p:nvPr/>
        </p:nvSpPr>
        <p:spPr>
          <a:xfrm>
            <a:off x="5148334" y="1635828"/>
            <a:ext cx="1739900" cy="1691571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2000" spc="3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F376E4-97E1-4280-BC63-2E68854D8A12}"/>
              </a:ext>
            </a:extLst>
          </p:cNvPr>
          <p:cNvSpPr txBox="1"/>
          <p:nvPr/>
        </p:nvSpPr>
        <p:spPr>
          <a:xfrm>
            <a:off x="9563100" y="1635828"/>
            <a:ext cx="1739900" cy="1691571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2000" spc="3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44D30-19C8-45F4-8832-485DB7DACAC1}"/>
              </a:ext>
            </a:extLst>
          </p:cNvPr>
          <p:cNvSpPr txBox="1"/>
          <p:nvPr/>
        </p:nvSpPr>
        <p:spPr>
          <a:xfrm>
            <a:off x="7355717" y="1635828"/>
            <a:ext cx="1739900" cy="1691571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2000" spc="3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DD2DFF-4E0D-4A16-B744-F8AC3236F3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9" t="72719" r="62353"/>
          <a:stretch/>
        </p:blipFill>
        <p:spPr>
          <a:xfrm>
            <a:off x="2915549" y="1803003"/>
            <a:ext cx="1739900" cy="1473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4B8FBD0-A72A-492A-9114-84778CD722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80" b="61664"/>
          <a:stretch/>
        </p:blipFill>
        <p:spPr>
          <a:xfrm>
            <a:off x="634913" y="1256613"/>
            <a:ext cx="1932143" cy="2070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387DE8F-DAF5-47AF-8B22-3D866380CC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0" t="71224"/>
          <a:stretch/>
        </p:blipFill>
        <p:spPr>
          <a:xfrm>
            <a:off x="4933660" y="1730659"/>
            <a:ext cx="2200081" cy="15543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053908A-B076-4865-9578-CBEB5108B7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0" r="61969" b="64351"/>
          <a:stretch/>
        </p:blipFill>
        <p:spPr>
          <a:xfrm>
            <a:off x="9482210" y="1303794"/>
            <a:ext cx="1805510" cy="1925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1BA8514-7CB9-4CF6-929A-8FB0FEA09A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62" r="79880"/>
          <a:stretch/>
        </p:blipFill>
        <p:spPr>
          <a:xfrm>
            <a:off x="7278131" y="1591113"/>
            <a:ext cx="1932143" cy="17143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439B5C2-ABBE-4414-801C-5391F41D2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201"/>
            <a:ext cx="6950042" cy="9632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84671A-1179-4A1E-B211-F78E27CC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74" y="3581402"/>
            <a:ext cx="1063234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6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0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20000"/>
                <a:lumOff val="80000"/>
                <a:alpha val="87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9FB485-EEEC-4AF9-8FEC-2D9B8F635227}"/>
              </a:ext>
            </a:extLst>
          </p:cNvPr>
          <p:cNvSpPr txBox="1"/>
          <p:nvPr/>
        </p:nvSpPr>
        <p:spPr>
          <a:xfrm>
            <a:off x="551145" y="3729833"/>
            <a:ext cx="5233792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제안배경 및 주제 필요성</a:t>
            </a:r>
            <a:endParaRPr lang="en-US" altLang="ko-KR" sz="2000" dirty="0">
              <a:solidFill>
                <a:schemeClr val="bg1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유사서비스 비교 및 </a:t>
            </a:r>
            <a:r>
              <a:rPr lang="ko-KR" altLang="en-US" sz="2000" dirty="0" err="1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차별점</a:t>
            </a:r>
            <a:endParaRPr lang="en-US" altLang="ko-KR" sz="2000" dirty="0">
              <a:solidFill>
                <a:schemeClr val="bg1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개발목표 및 개발내용 </a:t>
            </a:r>
            <a:endParaRPr lang="en-US" altLang="ko-KR" sz="2000" dirty="0">
              <a:solidFill>
                <a:schemeClr val="bg1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기대효과 및 활용방안 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팀원소개 </a:t>
            </a:r>
            <a:endParaRPr lang="en-US" altLang="ko-KR" sz="2000" dirty="0">
              <a:solidFill>
                <a:schemeClr val="bg1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E6C679-FCCC-4419-AB67-891B4F2BEC95}"/>
              </a:ext>
            </a:extLst>
          </p:cNvPr>
          <p:cNvCxnSpPr/>
          <p:nvPr/>
        </p:nvCxnSpPr>
        <p:spPr>
          <a:xfrm>
            <a:off x="2091846" y="672819"/>
            <a:ext cx="9557359" cy="0"/>
          </a:xfrm>
          <a:prstGeom prst="line">
            <a:avLst/>
          </a:prstGeom>
          <a:ln w="28575">
            <a:solidFill>
              <a:srgbClr val="A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CA2FC5D-430E-462E-8AF6-4AA12D6A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45" y="4004966"/>
            <a:ext cx="5291787" cy="24447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FDB259-6D71-4FDE-B4B3-67DA84FEC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53" y="183566"/>
            <a:ext cx="3840813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5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FE6C679-FCCC-4419-AB67-891B4F2BEC95}"/>
              </a:ext>
            </a:extLst>
          </p:cNvPr>
          <p:cNvCxnSpPr>
            <a:cxnSpLocks/>
          </p:cNvCxnSpPr>
          <p:nvPr/>
        </p:nvCxnSpPr>
        <p:spPr>
          <a:xfrm>
            <a:off x="5473700" y="610282"/>
            <a:ext cx="6718300" cy="0"/>
          </a:xfrm>
          <a:prstGeom prst="line">
            <a:avLst/>
          </a:prstGeom>
          <a:ln w="28575">
            <a:solidFill>
              <a:srgbClr val="A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거리두기 해제 첫 날…68일 만에 4만 명대 / KBS 2022.04.18. - YouTube">
            <a:extLst>
              <a:ext uri="{FF2B5EF4-FFF2-40B4-BE49-F238E27FC236}">
                <a16:creationId xmlns:a16="http://schemas.microsoft.com/office/drawing/2014/main" id="{F52A872D-57AD-41E6-A63B-8A8442FE7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554" r="2068" b="5134"/>
          <a:stretch/>
        </p:blipFill>
        <p:spPr bwMode="auto">
          <a:xfrm>
            <a:off x="6732606" y="1734647"/>
            <a:ext cx="3897165" cy="2698456"/>
          </a:xfrm>
          <a:prstGeom prst="roundRect">
            <a:avLst>
              <a:gd name="adj" fmla="val 22808"/>
            </a:avLst>
          </a:prstGeom>
          <a:noFill/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5E4E95-74CA-4665-8B20-C6094FBE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700" y="1734647"/>
            <a:ext cx="4009406" cy="2744755"/>
          </a:xfrm>
          <a:prstGeom prst="roundRect">
            <a:avLst>
              <a:gd name="adj" fmla="val 24563"/>
            </a:avLst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3AAB6D-B1CC-4B1C-B6A5-8C147955F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425" y="4711393"/>
            <a:ext cx="4291956" cy="1536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B02C8-AE74-4564-ADD0-26E06997D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617" y="4711393"/>
            <a:ext cx="4493141" cy="1536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B45522-5D22-49A3-87A0-E535860BF8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9214"/>
            <a:ext cx="6950042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1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6DFB06-CFA3-465E-B23F-0F9AC30E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32" y="1987769"/>
            <a:ext cx="4419668" cy="30389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662890-52BB-4984-8CCE-02B406670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361" y="1987768"/>
            <a:ext cx="5113838" cy="30389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6925DD-EBA4-40D9-9146-B368D8F229DC}"/>
              </a:ext>
            </a:extLst>
          </p:cNvPr>
          <p:cNvCxnSpPr>
            <a:cxnSpLocks/>
          </p:cNvCxnSpPr>
          <p:nvPr/>
        </p:nvCxnSpPr>
        <p:spPr>
          <a:xfrm>
            <a:off x="5768361" y="610282"/>
            <a:ext cx="6423639" cy="0"/>
          </a:xfrm>
          <a:prstGeom prst="line">
            <a:avLst/>
          </a:prstGeom>
          <a:ln w="28575">
            <a:solidFill>
              <a:srgbClr val="A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08ABAC0-ED59-45AD-B696-F64E6CD4F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0" y="224494"/>
            <a:ext cx="6950042" cy="9632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C36D20-0FBB-4C71-8430-B4DE057A7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7499" y="5026743"/>
            <a:ext cx="9516681" cy="2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3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C3B60F-B46A-4811-9B4E-9936F9DF5F13}"/>
              </a:ext>
            </a:extLst>
          </p:cNvPr>
          <p:cNvCxnSpPr>
            <a:cxnSpLocks/>
          </p:cNvCxnSpPr>
          <p:nvPr/>
        </p:nvCxnSpPr>
        <p:spPr>
          <a:xfrm>
            <a:off x="5689600" y="610282"/>
            <a:ext cx="6502400" cy="0"/>
          </a:xfrm>
          <a:prstGeom prst="line">
            <a:avLst/>
          </a:prstGeom>
          <a:ln w="28575">
            <a:solidFill>
              <a:srgbClr val="A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BF3F4B1-02B6-4BAD-B51A-A07DB356CFFF}"/>
              </a:ext>
            </a:extLst>
          </p:cNvPr>
          <p:cNvSpPr/>
          <p:nvPr/>
        </p:nvSpPr>
        <p:spPr>
          <a:xfrm>
            <a:off x="5403622" y="3268897"/>
            <a:ext cx="1384754" cy="142502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344C26-2DAF-4803-BC88-C8219F5E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103" y="2665125"/>
            <a:ext cx="3359187" cy="32433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B63F5B-0A3C-4939-BCEF-0B2F45F86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384" y="1578001"/>
            <a:ext cx="3907875" cy="46028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5A02BA-3EAA-41B7-B7AE-12210375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376" y="1578000"/>
            <a:ext cx="3907875" cy="460287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056196-264E-4435-967C-8628ED9B1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20" y="224494"/>
            <a:ext cx="6950042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8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C3B60F-B46A-4811-9B4E-9936F9DF5F13}"/>
              </a:ext>
            </a:extLst>
          </p:cNvPr>
          <p:cNvCxnSpPr>
            <a:cxnSpLocks/>
          </p:cNvCxnSpPr>
          <p:nvPr/>
        </p:nvCxnSpPr>
        <p:spPr>
          <a:xfrm>
            <a:off x="5689600" y="610282"/>
            <a:ext cx="6502400" cy="0"/>
          </a:xfrm>
          <a:prstGeom prst="line">
            <a:avLst/>
          </a:prstGeom>
          <a:ln w="28575">
            <a:solidFill>
              <a:srgbClr val="A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C06A684-20CA-47CC-B09B-8A88CF49B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71" t="20781" r="31126" b="23246"/>
          <a:stretch/>
        </p:blipFill>
        <p:spPr>
          <a:xfrm>
            <a:off x="8908080" y="1499874"/>
            <a:ext cx="2762251" cy="2800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28B8045-BD4A-43E6-874E-B22552656B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0"/>
          <a:stretch/>
        </p:blipFill>
        <p:spPr>
          <a:xfrm>
            <a:off x="2031621" y="1057198"/>
            <a:ext cx="6502400" cy="5800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E93F9-0A45-4189-84F6-F1C338F663F0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832651" y="2790824"/>
            <a:ext cx="3154980" cy="19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A8C9FB-0E8C-4513-9041-2729D68D3C26}"/>
              </a:ext>
            </a:extLst>
          </p:cNvPr>
          <p:cNvCxnSpPr>
            <a:cxnSpLocks/>
          </p:cNvCxnSpPr>
          <p:nvPr/>
        </p:nvCxnSpPr>
        <p:spPr>
          <a:xfrm>
            <a:off x="6945335" y="5838823"/>
            <a:ext cx="204229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7CC3F0-21CA-42F8-B297-F4665B11DA5E}"/>
              </a:ext>
            </a:extLst>
          </p:cNvPr>
          <p:cNvSpPr/>
          <p:nvPr/>
        </p:nvSpPr>
        <p:spPr>
          <a:xfrm>
            <a:off x="5490000" y="4481513"/>
            <a:ext cx="2910671" cy="714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263E8A-FE12-4C08-800D-C1EA14ABB925}"/>
              </a:ext>
            </a:extLst>
          </p:cNvPr>
          <p:cNvSpPr/>
          <p:nvPr/>
        </p:nvSpPr>
        <p:spPr>
          <a:xfrm>
            <a:off x="2237372" y="4486273"/>
            <a:ext cx="2910671" cy="714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B76CCC1-CC13-46B5-828E-2BE9E25FB511}"/>
              </a:ext>
            </a:extLst>
          </p:cNvPr>
          <p:cNvCxnSpPr>
            <a:cxnSpLocks/>
          </p:cNvCxnSpPr>
          <p:nvPr/>
        </p:nvCxnSpPr>
        <p:spPr>
          <a:xfrm>
            <a:off x="3659173" y="3431341"/>
            <a:ext cx="0" cy="1052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299132-A520-43B9-B29B-A7BF74EE54C0}"/>
              </a:ext>
            </a:extLst>
          </p:cNvPr>
          <p:cNvSpPr/>
          <p:nvPr/>
        </p:nvSpPr>
        <p:spPr>
          <a:xfrm>
            <a:off x="4725297" y="2605040"/>
            <a:ext cx="1107354" cy="4096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CDB9D2-98D9-4CE3-AF84-F5D784D4B05F}"/>
              </a:ext>
            </a:extLst>
          </p:cNvPr>
          <p:cNvCxnSpPr>
            <a:cxnSpLocks/>
          </p:cNvCxnSpPr>
          <p:nvPr/>
        </p:nvCxnSpPr>
        <p:spPr>
          <a:xfrm>
            <a:off x="6945335" y="5195883"/>
            <a:ext cx="0" cy="642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415758-D800-489F-88C2-79D3FE12DE72}"/>
              </a:ext>
            </a:extLst>
          </p:cNvPr>
          <p:cNvCxnSpPr>
            <a:cxnSpLocks/>
          </p:cNvCxnSpPr>
          <p:nvPr/>
        </p:nvCxnSpPr>
        <p:spPr>
          <a:xfrm flipH="1" flipV="1">
            <a:off x="2508500" y="3428998"/>
            <a:ext cx="1150674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DD00C476-36AB-4EAF-9F90-52A6188EA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7790"/>
            <a:ext cx="6950042" cy="96325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A7C0F6-9F23-4B4C-9DE3-8A0D24EB1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71" y="3041822"/>
            <a:ext cx="2408129" cy="92057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047A0B8-9CF5-4A52-BE67-2A028A4C8E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4451" y="1057198"/>
            <a:ext cx="2341067" cy="538933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01D167D-1B57-4A78-98D3-BD486FCD45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174" y="1061049"/>
            <a:ext cx="1554615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2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AC72F25B-871A-4C91-9E48-70CFCFCD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909" y="1837894"/>
            <a:ext cx="2625834" cy="253267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DBC07ED-AD81-44CF-9E9B-CB3F595B30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652"/>
          <a:stretch/>
        </p:blipFill>
        <p:spPr>
          <a:xfrm>
            <a:off x="3147909" y="4315968"/>
            <a:ext cx="2722413" cy="208560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90DF299-4772-4DF0-A34E-ADCFC38789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47"/>
          <a:stretch/>
        </p:blipFill>
        <p:spPr>
          <a:xfrm>
            <a:off x="5932610" y="1837894"/>
            <a:ext cx="2764768" cy="24073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BFDE511-16D8-4A41-9473-673FA9579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424" y="4325322"/>
            <a:ext cx="2847776" cy="2532678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C3B60F-B46A-4811-9B4E-9936F9DF5F13}"/>
              </a:ext>
            </a:extLst>
          </p:cNvPr>
          <p:cNvCxnSpPr>
            <a:cxnSpLocks/>
          </p:cNvCxnSpPr>
          <p:nvPr/>
        </p:nvCxnSpPr>
        <p:spPr>
          <a:xfrm>
            <a:off x="5689600" y="610282"/>
            <a:ext cx="6502400" cy="0"/>
          </a:xfrm>
          <a:prstGeom prst="line">
            <a:avLst/>
          </a:prstGeom>
          <a:ln w="28575">
            <a:solidFill>
              <a:srgbClr val="A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19CFC0-6341-48CD-BD1A-25F31540C8D8}"/>
              </a:ext>
            </a:extLst>
          </p:cNvPr>
          <p:cNvCxnSpPr>
            <a:cxnSpLocks/>
          </p:cNvCxnSpPr>
          <p:nvPr/>
        </p:nvCxnSpPr>
        <p:spPr>
          <a:xfrm>
            <a:off x="8538751" y="5514327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D1CDC1-BB49-4F0C-A6A8-6FBBE5379DC7}"/>
              </a:ext>
            </a:extLst>
          </p:cNvPr>
          <p:cNvSpPr/>
          <p:nvPr/>
        </p:nvSpPr>
        <p:spPr>
          <a:xfrm>
            <a:off x="6178777" y="5349781"/>
            <a:ext cx="2359974" cy="3693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38A9103-77B0-4FA3-99FA-245A75A4D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7790"/>
            <a:ext cx="6950042" cy="9632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9671CA-2575-4069-88F9-77C718A664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648" y="1069320"/>
            <a:ext cx="2530059" cy="54259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E5EF904-1538-4A9B-9B9D-63B3C32C1A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060" y="1837894"/>
            <a:ext cx="11540728" cy="41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9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C479E519-E334-426A-8971-0859CE9CD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1"/>
          <a:stretch/>
        </p:blipFill>
        <p:spPr>
          <a:xfrm>
            <a:off x="3142385" y="1580270"/>
            <a:ext cx="5412335" cy="527773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C3B60F-B46A-4811-9B4E-9936F9DF5F13}"/>
              </a:ext>
            </a:extLst>
          </p:cNvPr>
          <p:cNvCxnSpPr>
            <a:cxnSpLocks/>
          </p:cNvCxnSpPr>
          <p:nvPr/>
        </p:nvCxnSpPr>
        <p:spPr>
          <a:xfrm>
            <a:off x="5689600" y="610282"/>
            <a:ext cx="6502400" cy="0"/>
          </a:xfrm>
          <a:prstGeom prst="line">
            <a:avLst/>
          </a:prstGeom>
          <a:ln w="28575">
            <a:solidFill>
              <a:srgbClr val="A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626DBA-0DD6-4A3E-902C-8AACE673CCF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8960" y="2547321"/>
            <a:ext cx="5666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FDFFA2-F9E0-4DE4-8FB4-83DE576DD926}"/>
              </a:ext>
            </a:extLst>
          </p:cNvPr>
          <p:cNvSpPr/>
          <p:nvPr/>
        </p:nvSpPr>
        <p:spPr>
          <a:xfrm>
            <a:off x="3614106" y="2427017"/>
            <a:ext cx="4574854" cy="2406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2038CC-F6B1-46F0-97F6-E6DEBC3DBA58}"/>
              </a:ext>
            </a:extLst>
          </p:cNvPr>
          <p:cNvCxnSpPr>
            <a:cxnSpLocks/>
          </p:cNvCxnSpPr>
          <p:nvPr/>
        </p:nvCxnSpPr>
        <p:spPr>
          <a:xfrm flipH="1">
            <a:off x="3085067" y="3146861"/>
            <a:ext cx="8970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6CBE76-165B-4A70-BE31-D37D1377249A}"/>
              </a:ext>
            </a:extLst>
          </p:cNvPr>
          <p:cNvSpPr/>
          <p:nvPr/>
        </p:nvSpPr>
        <p:spPr>
          <a:xfrm>
            <a:off x="3982092" y="2758439"/>
            <a:ext cx="3719187" cy="4099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A6A664-1BA0-40A3-BEEC-73B8E3659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790"/>
            <a:ext cx="6950042" cy="9632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FCC259-3299-4B21-B210-A9764E201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89" y="1008083"/>
            <a:ext cx="3755461" cy="5425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C191814-71E5-496D-A11E-A0C9563ABA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201"/>
          <a:stretch/>
        </p:blipFill>
        <p:spPr>
          <a:xfrm>
            <a:off x="381722" y="2808503"/>
            <a:ext cx="2660217" cy="67671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414EA1A-755D-406D-B330-6ED792558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5611" y="2169551"/>
            <a:ext cx="3212870" cy="676715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E5B956C-4DAF-40FB-BFC5-42CBFB7A5340}"/>
              </a:ext>
            </a:extLst>
          </p:cNvPr>
          <p:cNvCxnSpPr>
            <a:cxnSpLocks/>
          </p:cNvCxnSpPr>
          <p:nvPr/>
        </p:nvCxnSpPr>
        <p:spPr>
          <a:xfrm>
            <a:off x="8200693" y="5195202"/>
            <a:ext cx="5666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194452-314E-4E98-9BB0-597AE8FAA57A}"/>
              </a:ext>
            </a:extLst>
          </p:cNvPr>
          <p:cNvSpPr/>
          <p:nvPr/>
        </p:nvSpPr>
        <p:spPr>
          <a:xfrm>
            <a:off x="7811258" y="6247717"/>
            <a:ext cx="824742" cy="529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3A4570-3969-40E1-A30D-3AEC83C4BED5}"/>
              </a:ext>
            </a:extLst>
          </p:cNvPr>
          <p:cNvCxnSpPr>
            <a:cxnSpLocks/>
          </p:cNvCxnSpPr>
          <p:nvPr/>
        </p:nvCxnSpPr>
        <p:spPr>
          <a:xfrm>
            <a:off x="8200693" y="5195202"/>
            <a:ext cx="0" cy="1052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59C14BF7-F463-45D8-A895-3405C02328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7344" y="4792831"/>
            <a:ext cx="2828789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1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C3B60F-B46A-4811-9B4E-9936F9DF5F13}"/>
              </a:ext>
            </a:extLst>
          </p:cNvPr>
          <p:cNvCxnSpPr>
            <a:cxnSpLocks/>
          </p:cNvCxnSpPr>
          <p:nvPr/>
        </p:nvCxnSpPr>
        <p:spPr>
          <a:xfrm>
            <a:off x="5689600" y="610282"/>
            <a:ext cx="6502400" cy="0"/>
          </a:xfrm>
          <a:prstGeom prst="line">
            <a:avLst/>
          </a:prstGeom>
          <a:ln w="28575">
            <a:solidFill>
              <a:srgbClr val="A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C06A684-20CA-47CC-B09B-8A88CF49B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71" t="20781" r="31126" b="23246"/>
          <a:stretch/>
        </p:blipFill>
        <p:spPr>
          <a:xfrm>
            <a:off x="8908080" y="1499874"/>
            <a:ext cx="2762251" cy="2800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28B8045-BD4A-43E6-874E-B22552656B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0"/>
          <a:stretch/>
        </p:blipFill>
        <p:spPr>
          <a:xfrm>
            <a:off x="2031621" y="1057198"/>
            <a:ext cx="6502400" cy="5800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0E93F9-0A45-4189-84F6-F1C338F663F0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832651" y="2790824"/>
            <a:ext cx="3154980" cy="19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A8C9FB-0E8C-4513-9041-2729D68D3C26}"/>
              </a:ext>
            </a:extLst>
          </p:cNvPr>
          <p:cNvCxnSpPr>
            <a:cxnSpLocks/>
          </p:cNvCxnSpPr>
          <p:nvPr/>
        </p:nvCxnSpPr>
        <p:spPr>
          <a:xfrm>
            <a:off x="6945335" y="5838823"/>
            <a:ext cx="204229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7CC3F0-21CA-42F8-B297-F4665B11DA5E}"/>
              </a:ext>
            </a:extLst>
          </p:cNvPr>
          <p:cNvSpPr/>
          <p:nvPr/>
        </p:nvSpPr>
        <p:spPr>
          <a:xfrm>
            <a:off x="5490000" y="4481513"/>
            <a:ext cx="2910671" cy="714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263E8A-FE12-4C08-800D-C1EA14ABB925}"/>
              </a:ext>
            </a:extLst>
          </p:cNvPr>
          <p:cNvSpPr/>
          <p:nvPr/>
        </p:nvSpPr>
        <p:spPr>
          <a:xfrm>
            <a:off x="2237372" y="4486273"/>
            <a:ext cx="2910671" cy="714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B76CCC1-CC13-46B5-828E-2BE9E25FB511}"/>
              </a:ext>
            </a:extLst>
          </p:cNvPr>
          <p:cNvCxnSpPr>
            <a:cxnSpLocks/>
          </p:cNvCxnSpPr>
          <p:nvPr/>
        </p:nvCxnSpPr>
        <p:spPr>
          <a:xfrm>
            <a:off x="3659173" y="3431341"/>
            <a:ext cx="0" cy="1052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299132-A520-43B9-B29B-A7BF74EE54C0}"/>
              </a:ext>
            </a:extLst>
          </p:cNvPr>
          <p:cNvSpPr/>
          <p:nvPr/>
        </p:nvSpPr>
        <p:spPr>
          <a:xfrm>
            <a:off x="4725297" y="2605040"/>
            <a:ext cx="1107354" cy="4096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CDB9D2-98D9-4CE3-AF84-F5D784D4B05F}"/>
              </a:ext>
            </a:extLst>
          </p:cNvPr>
          <p:cNvCxnSpPr>
            <a:cxnSpLocks/>
          </p:cNvCxnSpPr>
          <p:nvPr/>
        </p:nvCxnSpPr>
        <p:spPr>
          <a:xfrm>
            <a:off x="6945335" y="5195883"/>
            <a:ext cx="0" cy="642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415758-D800-489F-88C2-79D3FE12DE72}"/>
              </a:ext>
            </a:extLst>
          </p:cNvPr>
          <p:cNvCxnSpPr>
            <a:cxnSpLocks/>
          </p:cNvCxnSpPr>
          <p:nvPr/>
        </p:nvCxnSpPr>
        <p:spPr>
          <a:xfrm flipH="1" flipV="1">
            <a:off x="2508500" y="3428998"/>
            <a:ext cx="1150674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DD00C476-36AB-4EAF-9F90-52A6188EA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7790"/>
            <a:ext cx="6950042" cy="96325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A7C0F6-9F23-4B4C-9DE3-8A0D24EB1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71" y="3041822"/>
            <a:ext cx="2408129" cy="92057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047A0B8-9CF5-4A52-BE67-2A028A4C8E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4451" y="1057198"/>
            <a:ext cx="2341067" cy="538933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01D167D-1B57-4A78-98D3-BD486FCD45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174" y="1061049"/>
            <a:ext cx="1554615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247</Words>
  <Application>Microsoft Office PowerPoint</Application>
  <PresentationFormat>와이드스크린</PresentationFormat>
  <Paragraphs>36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나눔스퀘어_ac Bold</vt:lpstr>
      <vt:lpstr>나눔스퀘어_ac Light</vt:lpstr>
      <vt:lpstr>나눔스퀘어OTF ExtraBold</vt:lpstr>
      <vt:lpstr>나눔스퀘어OTF_ac</vt:lpstr>
      <vt:lpstr>나눔스퀘어OTF_ac Bold</vt:lpstr>
      <vt:lpstr>나눔스퀘어OTF_ac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aischool43</dc:creator>
  <cp:lastModifiedBy>aischool48</cp:lastModifiedBy>
  <cp:revision>47</cp:revision>
  <dcterms:created xsi:type="dcterms:W3CDTF">2023-06-28T02:24:11Z</dcterms:created>
  <dcterms:modified xsi:type="dcterms:W3CDTF">2023-06-29T06:50:37Z</dcterms:modified>
</cp:coreProperties>
</file>