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269" r:id="rId2"/>
    <p:sldId id="279" r:id="rId3"/>
    <p:sldId id="286" r:id="rId4"/>
    <p:sldId id="270" r:id="rId5"/>
    <p:sldId id="289" r:id="rId6"/>
    <p:sldId id="274" r:id="rId7"/>
    <p:sldId id="287" r:id="rId8"/>
    <p:sldId id="290" r:id="rId9"/>
    <p:sldId id="278" r:id="rId10"/>
    <p:sldId id="276" r:id="rId11"/>
    <p:sldId id="272" r:id="rId12"/>
    <p:sldId id="288" r:id="rId13"/>
    <p:sldId id="291" r:id="rId14"/>
    <p:sldId id="293" r:id="rId15"/>
    <p:sldId id="292" r:id="rId16"/>
    <p:sldId id="285" r:id="rId17"/>
    <p:sldId id="267" r:id="rId18"/>
  </p:sldIdLst>
  <p:sldSz cx="9144000" cy="5143500" type="screen16x9"/>
  <p:notesSz cx="6858000" cy="15525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3FE11F-F19F-404F-972C-39F85E9A71B3}" v="6" dt="2018-10-01T20:05:23.840"/>
    <p1510:client id="{96468F60-6BD7-A9E5-C5D0-120E9DDA04EE}" v="637" dt="2018-10-02T00:05:42.443"/>
    <p1510:client id="{8B6E96BD-AAA2-2D92-2AFA-B6731501DEE9}" v="160" dt="2018-10-02T01:09:30.132"/>
    <p1510:client id="{4C603BC4-9D7E-2080-97EF-1D3AC32EA0EF}" v="254" dt="2018-10-02T00:47:19.394"/>
    <p1510:client id="{082A1C73-1585-4D1F-8DAB-006A7B0D33C4}" v="190" dt="2018-10-01T20:56:50.266"/>
    <p1510:client id="{2B24FFBE-AC4C-9090-1CEA-F02075E9F240}" v="98" dt="2018-10-02T00:59:00.279"/>
    <p1510:client id="{11D1843D-C38A-ACA4-2EE8-B04D1EA13485}" v="770" dt="2018-10-02T00:48:35.581"/>
    <p1510:client id="{959086C1-23B7-4038-BD20-8A2EB7ABCB11}" v="221" dt="2018-10-02T00:23:00.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EF980C-06B9-9541-9929-F1E71D9341C4}" type="datetimeFigureOut">
              <a:rPr lang="en-US" smtClean="0"/>
              <a:t>10/2/2018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E36D42-B77C-2B48-B602-2114A3AD328F}" type="slidenum">
              <a:rPr lang="en-US" smtClean="0"/>
              <a:t>‹#›</a:t>
            </a:fld>
            <a:endParaRPr lang="en-US"/>
          </a:p>
        </p:txBody>
      </p:sp>
    </p:spTree>
    <p:extLst>
      <p:ext uri="{BB962C8B-B14F-4D97-AF65-F5344CB8AC3E}">
        <p14:creationId xmlns:p14="http://schemas.microsoft.com/office/powerpoint/2010/main" val="34171676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2BFA80-5DE8-754C-A5A4-B0D948BE7BE3}" type="datetimeFigureOut">
              <a:rPr lang="en-US" smtClean="0"/>
              <a:t>10/2/2018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0700B2-88B9-1642-B8EB-F86842378D04}" type="slidenum">
              <a:rPr lang="en-US" smtClean="0"/>
              <a:t>‹#›</a:t>
            </a:fld>
            <a:endParaRPr lang="en-US"/>
          </a:p>
        </p:txBody>
      </p:sp>
    </p:spTree>
    <p:extLst>
      <p:ext uri="{BB962C8B-B14F-4D97-AF65-F5344CB8AC3E}">
        <p14:creationId xmlns:p14="http://schemas.microsoft.com/office/powerpoint/2010/main" val="13685056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hisisinsider.com/ready-player-one-movie-vs-book-2018-3"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200"/>
              </a:spcBef>
            </a:pPr>
            <a:r>
              <a:rPr lang="en-US" cap="all">
                <a:cs typeface="Calibri"/>
              </a:rPr>
              <a:t>Joe</a:t>
            </a:r>
            <a:endParaRPr lang="en-US" cap="all"/>
          </a:p>
          <a:p>
            <a:pPr>
              <a:lnSpc>
                <a:spcPct val="90000"/>
              </a:lnSpc>
              <a:spcBef>
                <a:spcPts val="1200"/>
              </a:spcBef>
            </a:pPr>
            <a:r>
              <a:rPr lang="en-US" cap="all"/>
              <a:t>THE WORLD OF READY PLAYER ONE COULD BE OUR WORLD</a:t>
            </a:r>
            <a:r>
              <a:rPr lang="en-US" cap="all">
                <a:cs typeface="Calibri"/>
              </a:rPr>
              <a:t> </a:t>
            </a:r>
            <a:endParaRPr lang="en-US">
              <a:cs typeface="Calibri"/>
            </a:endParaRPr>
          </a:p>
          <a:p>
            <a:pPr>
              <a:lnSpc>
                <a:spcPct val="90000"/>
              </a:lnSpc>
              <a:spcBef>
                <a:spcPts val="1200"/>
              </a:spcBef>
            </a:pPr>
            <a:r>
              <a:rPr lang="en-US" cap="all">
                <a:cs typeface="Calibri"/>
              </a:rPr>
              <a:t>Due to the advances in technology, the current societal issues with technology will increase in effect</a:t>
            </a:r>
          </a:p>
          <a:p>
            <a:pPr marL="457200" indent="-457200">
              <a:lnSpc>
                <a:spcPct val="90000"/>
              </a:lnSpc>
              <a:spcBef>
                <a:spcPts val="1200"/>
              </a:spcBef>
              <a:buAutoNum type="arabicPeriod"/>
            </a:pPr>
            <a:r>
              <a:rPr lang="en-US"/>
              <a:t>Realistic Technology</a:t>
            </a:r>
            <a:r>
              <a:rPr lang="en-US">
                <a:cs typeface="Calibri"/>
              </a:rPr>
              <a:t> – ready player one accurately depicts current technology 27years in the future </a:t>
            </a:r>
          </a:p>
          <a:p>
            <a:pPr marL="457200" indent="-457200">
              <a:lnSpc>
                <a:spcPct val="90000"/>
              </a:lnSpc>
              <a:spcBef>
                <a:spcPts val="1200"/>
              </a:spcBef>
              <a:buAutoNum type="arabicPeriod"/>
            </a:pPr>
            <a:r>
              <a:rPr lang="en-US"/>
              <a:t>Security</a:t>
            </a:r>
            <a:r>
              <a:rPr lang="en-US">
                <a:cs typeface="Calibri"/>
              </a:rPr>
              <a:t> – current security issues will become worse in a more connected world</a:t>
            </a:r>
          </a:p>
          <a:p>
            <a:pPr marL="457200" indent="-457200">
              <a:lnSpc>
                <a:spcPct val="90000"/>
              </a:lnSpc>
              <a:spcBef>
                <a:spcPts val="1200"/>
              </a:spcBef>
              <a:buAutoNum type="arabicPeriod"/>
            </a:pPr>
            <a:r>
              <a:rPr lang="en-US"/>
              <a:t>Disassociation from Real World</a:t>
            </a:r>
            <a:r>
              <a:rPr lang="en-US">
                <a:cs typeface="Calibri"/>
              </a:rPr>
              <a:t> – as the real world enters more into the digital world, people will become more disassociated</a:t>
            </a:r>
          </a:p>
          <a:p>
            <a:endParaRPr lang="en-US">
              <a:cs typeface="Calibri"/>
            </a:endParaRPr>
          </a:p>
        </p:txBody>
      </p:sp>
      <p:sp>
        <p:nvSpPr>
          <p:cNvPr id="4" name="Slide Number Placeholder 3"/>
          <p:cNvSpPr>
            <a:spLocks noGrp="1"/>
          </p:cNvSpPr>
          <p:nvPr>
            <p:ph type="sldNum" sz="quarter" idx="5"/>
          </p:nvPr>
        </p:nvSpPr>
        <p:spPr/>
        <p:txBody>
          <a:bodyPr/>
          <a:lstStyle/>
          <a:p>
            <a:fld id="{270700B2-88B9-1642-B8EB-F86842378D04}" type="slidenum">
              <a:rPr lang="en-US" smtClean="0"/>
              <a:t>1</a:t>
            </a:fld>
            <a:endParaRPr lang="en-US"/>
          </a:p>
        </p:txBody>
      </p:sp>
    </p:spTree>
    <p:extLst>
      <p:ext uri="{BB962C8B-B14F-4D97-AF65-F5344CB8AC3E}">
        <p14:creationId xmlns:p14="http://schemas.microsoft.com/office/powerpoint/2010/main" val="2036258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Rui</a:t>
            </a:r>
          </a:p>
          <a:p>
            <a:r>
              <a:rPr lang="en-US">
                <a:cs typeface="Calibri"/>
              </a:rPr>
              <a:t>In the movie,</a:t>
            </a:r>
            <a:r>
              <a:rPr lang="en-US"/>
              <a:t> there are no government directly invovled; however the IOI’s loyalty center seems to be another form of government in the movie. </a:t>
            </a:r>
            <a:endParaRPr lang="en-US">
              <a:cs typeface="Calibri"/>
            </a:endParaRPr>
          </a:p>
          <a:p>
            <a:r>
              <a:rPr lang="en-US"/>
              <a:t>1. They imprison people in the loyalty center and force them to work for the company. In both real world and OASIS, they have people to monitor them all the time, which means people will not have any privacy in the loyalty center.</a:t>
            </a:r>
            <a:endParaRPr lang="en-US">
              <a:cs typeface="Calibri"/>
            </a:endParaRPr>
          </a:p>
          <a:p>
            <a:r>
              <a:rPr lang="en-US"/>
              <a:t>2. The omnipresent surveillance drones from IOI also makes people have almost no privacy in the real world as long as IOI know one’s identity. Watt was tracked all the time by the drones after he let them know his name. </a:t>
            </a:r>
            <a:endParaRPr lang="en-US">
              <a:cs typeface="Calibri"/>
            </a:endParaRPr>
          </a:p>
          <a:p>
            <a:r>
              <a:rPr lang="en-US">
                <a:cs typeface="Calibri"/>
              </a:rPr>
              <a:t>Right now, large cooperations like google already have large amount of personal inforamtion. In a more connected world, large cooperations like IOI can control more resources and get more detailed personal inforamtion, therefore lead to more serious security and privacy issues.</a:t>
            </a:r>
          </a:p>
        </p:txBody>
      </p:sp>
      <p:sp>
        <p:nvSpPr>
          <p:cNvPr id="4" name="Slide Number Placeholder 3"/>
          <p:cNvSpPr>
            <a:spLocks noGrp="1"/>
          </p:cNvSpPr>
          <p:nvPr>
            <p:ph type="sldNum" sz="quarter" idx="10"/>
          </p:nvPr>
        </p:nvSpPr>
        <p:spPr/>
        <p:txBody>
          <a:bodyPr/>
          <a:lstStyle/>
          <a:p>
            <a:fld id="{270700B2-88B9-1642-B8EB-F86842378D04}" type="slidenum">
              <a:rPr lang="en-US" smtClean="0"/>
              <a:t>10</a:t>
            </a:fld>
            <a:endParaRPr lang="en-US"/>
          </a:p>
        </p:txBody>
      </p:sp>
    </p:spTree>
    <p:extLst>
      <p:ext uri="{BB962C8B-B14F-4D97-AF65-F5344CB8AC3E}">
        <p14:creationId xmlns:p14="http://schemas.microsoft.com/office/powerpoint/2010/main" val="3035967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Eric</a:t>
            </a:r>
          </a:p>
          <a:p>
            <a:endParaRPr lang="en-US">
              <a:cs typeface="Calibri"/>
            </a:endParaRPr>
          </a:p>
          <a:p>
            <a:r>
              <a:rPr lang="en-US">
                <a:cs typeface="Calibri"/>
              </a:rPr>
              <a:t>Include y axis in graph</a:t>
            </a:r>
          </a:p>
          <a:p>
            <a:endParaRPr lang="en-US">
              <a:cs typeface="Calibri"/>
            </a:endParaRPr>
          </a:p>
          <a:p>
            <a:r>
              <a:rPr lang="en-US">
                <a:cs typeface="Calibri"/>
              </a:rPr>
              <a:t>Nvidia states that 99% of computers in 2016 can't run VR, therefore a majority of people cannot use VR. A VR setup including desktop cost and sensors/headset cost around 1700-2700 making this technology currently too expensive for a majority of people to afford. But using graph on the right where y axis is CPI Consumer Price Index, the red line represents computer technology and peripherals, obvious that VR will be affordable in only a few years. This means that the digital divide will go away and now everyone has access to VR technology, this means all the problems stated prior will affect a larger amount of people. </a:t>
            </a:r>
          </a:p>
        </p:txBody>
      </p:sp>
      <p:sp>
        <p:nvSpPr>
          <p:cNvPr id="4" name="Slide Number Placeholder 3"/>
          <p:cNvSpPr>
            <a:spLocks noGrp="1"/>
          </p:cNvSpPr>
          <p:nvPr>
            <p:ph type="sldNum" sz="quarter" idx="10"/>
          </p:nvPr>
        </p:nvSpPr>
        <p:spPr/>
        <p:txBody>
          <a:bodyPr/>
          <a:lstStyle/>
          <a:p>
            <a:fld id="{270700B2-88B9-1642-B8EB-F86842378D04}" type="slidenum">
              <a:rPr lang="en-US" smtClean="0"/>
              <a:t>11</a:t>
            </a:fld>
            <a:endParaRPr lang="en-US"/>
          </a:p>
        </p:txBody>
      </p:sp>
    </p:spTree>
    <p:extLst>
      <p:ext uri="{BB962C8B-B14F-4D97-AF65-F5344CB8AC3E}">
        <p14:creationId xmlns:p14="http://schemas.microsoft.com/office/powerpoint/2010/main" val="3401287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Joe and </a:t>
            </a:r>
            <a:r>
              <a:rPr lang="en-US" err="1">
                <a:cs typeface="Calibri"/>
              </a:rPr>
              <a:t>Praneeth</a:t>
            </a:r>
          </a:p>
          <a:p>
            <a:r>
              <a:rPr lang="en-US">
                <a:cs typeface="Calibri"/>
              </a:rPr>
              <a:t>Cost of VR discussed on previous slide -&gt; Low cost of VR</a:t>
            </a:r>
          </a:p>
          <a:p>
            <a:r>
              <a:rPr lang="en-US">
                <a:cs typeface="Calibri"/>
              </a:rPr>
              <a:t>Depletion</a:t>
            </a:r>
            <a:r>
              <a:rPr lang="en-US"/>
              <a:t> of fossil fuels, global warming, and rampant overpopulation</a:t>
            </a:r>
            <a:r>
              <a:rPr lang="en-US">
                <a:cs typeface="Calibri"/>
              </a:rPr>
              <a:t> -&gt; the world is not a great live in</a:t>
            </a:r>
          </a:p>
          <a:p>
            <a:r>
              <a:rPr lang="en-US"/>
              <a:t>With the current state of our world that is currently struggling with environmental issues regarding fossil fuels and global warming in combination with our growing population and limited resources, the world of Ready Player One could become our world. </a:t>
            </a:r>
            <a:r>
              <a:rPr lang="en-US">
                <a:cs typeface="Calibri"/>
              </a:rPr>
              <a:t>The low cost of VR and the current state of the Ready Player One world which could be our world makes the OASIS a great place to be with virtually unlimited resources. </a:t>
            </a:r>
          </a:p>
          <a:p>
            <a:r>
              <a:rPr lang="en-US">
                <a:cs typeface="Calibri"/>
              </a:rPr>
              <a:t>You can go anywhere, do anything, and be anyone.</a:t>
            </a:r>
          </a:p>
          <a:p>
            <a:endParaRPr lang="en-US">
              <a:cs typeface="Calibri"/>
            </a:endParaRPr>
          </a:p>
          <a:p>
            <a:r>
              <a:rPr lang="en-US">
                <a:cs typeface="Calibri"/>
              </a:rPr>
              <a:t>The consequences of everyone using VR are virtual globalization, the expansion of a global economy all in one platform, internet addiction, using a network application for an "unhealthy" amount of time, and the breakdown of traditional communication.</a:t>
            </a:r>
            <a:endParaRPr lang="en-US"/>
          </a:p>
        </p:txBody>
      </p:sp>
      <p:sp>
        <p:nvSpPr>
          <p:cNvPr id="4" name="Slide Number Placeholder 3"/>
          <p:cNvSpPr>
            <a:spLocks noGrp="1"/>
          </p:cNvSpPr>
          <p:nvPr>
            <p:ph type="sldNum" sz="quarter" idx="5"/>
          </p:nvPr>
        </p:nvSpPr>
        <p:spPr/>
        <p:txBody>
          <a:bodyPr/>
          <a:lstStyle/>
          <a:p>
            <a:fld id="{270700B2-88B9-1642-B8EB-F86842378D04}" type="slidenum">
              <a:rPr lang="en-US" smtClean="0"/>
              <a:t>12</a:t>
            </a:fld>
            <a:endParaRPr lang="en-US"/>
          </a:p>
        </p:txBody>
      </p:sp>
    </p:spTree>
    <p:extLst>
      <p:ext uri="{BB962C8B-B14F-4D97-AF65-F5344CB8AC3E}">
        <p14:creationId xmlns:p14="http://schemas.microsoft.com/office/powerpoint/2010/main" val="2329916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OASIS is a game that has players from all around the world who are not only playing the game but living in it. Since there are so many people, it seems natural that there would be a great deal of trading and e-commerce, and that is the reality in Ready Player One. We see many in-game vendors where players and corporations can make goods and sell them using online virtual currency. And since almost everybody plays the game, a serious amount of capital can be made from this virtual world. While not explicitly stated in the movie, given the backstory and environment, I think it's fair to say that the OASIS is a hub for international commerce which is just another reason for people to be disassociated from reality. When a person can just stay in the game world and buy what they need for the real world, there's not much of a reason to switch platforms. Today, we have applications like Amazon that are a hub for ecommerce which is big but small in comparison to the behemouth that is the OASIS. But as more and more people have access to the internet, while history may not play out exactly as in Ready Player One, the digital economy will expand, and great corporations may rise that become an e-commerce hub like the OASIS.</a:t>
            </a:r>
          </a:p>
        </p:txBody>
      </p:sp>
      <p:sp>
        <p:nvSpPr>
          <p:cNvPr id="4" name="Slide Number Placeholder 3"/>
          <p:cNvSpPr>
            <a:spLocks noGrp="1"/>
          </p:cNvSpPr>
          <p:nvPr>
            <p:ph type="sldNum" sz="quarter" idx="5"/>
          </p:nvPr>
        </p:nvSpPr>
        <p:spPr/>
        <p:txBody>
          <a:bodyPr/>
          <a:lstStyle/>
          <a:p>
            <a:fld id="{270700B2-88B9-1642-B8EB-F86842378D04}" type="slidenum">
              <a:rPr lang="en-US" smtClean="0"/>
              <a:t>13</a:t>
            </a:fld>
            <a:endParaRPr lang="en-US"/>
          </a:p>
        </p:txBody>
      </p:sp>
    </p:spTree>
    <p:extLst>
      <p:ext uri="{BB962C8B-B14F-4D97-AF65-F5344CB8AC3E}">
        <p14:creationId xmlns:p14="http://schemas.microsoft.com/office/powerpoint/2010/main" val="3118319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Joe and </a:t>
            </a:r>
            <a:r>
              <a:rPr lang="en-US" err="1">
                <a:cs typeface="Calibri"/>
              </a:rPr>
              <a:t>Praneeth</a:t>
            </a:r>
          </a:p>
          <a:p>
            <a:endParaRPr lang="en-US">
              <a:cs typeface="Calibri"/>
            </a:endParaRPr>
          </a:p>
          <a:p>
            <a:r>
              <a:rPr lang="en-US" dirty="0">
                <a:cs typeface="Calibri"/>
              </a:rPr>
              <a:t>Internet addiction is a very prominent and relevant issue in modern society because of the new generations that are consuming technology at an early age. </a:t>
            </a:r>
          </a:p>
          <a:p>
            <a:r>
              <a:rPr lang="en-US">
                <a:cs typeface="Calibri"/>
              </a:rPr>
              <a:t>According to the director of the movie, Steven Spielberg, he calls the future VR to be a super drug. </a:t>
            </a:r>
          </a:p>
          <a:p>
            <a:r>
              <a:rPr lang="en-US">
                <a:cs typeface="Calibri"/>
              </a:rPr>
              <a:t>In the movie, the moral of the story is that people should put down their technology and interact in the real world as seen by the actions of Wade Watts who shuts down the OASIS for 2 days out of the week for people to do so.</a:t>
            </a:r>
          </a:p>
          <a:p>
            <a:r>
              <a:rPr lang="en-US">
                <a:cs typeface="Calibri"/>
              </a:rPr>
              <a:t>The OASIS has potetnially billions of players that live, work, and play in it. In our society, this would be considered internet addiction, but in the world of Ready Player One, this is a socially acceptable activity which is not an addiction but rather a lifestyle. There could be an arguemnt that the OASIS promotes association with the real world because the real world is online. Spielberg's quote suggests that the choice is society's to make and talks about the consequences of a digital world. But regardless, the mentality allows for a disassociation from the real physical world that could be unhealthy to society where the "id becomes the self." Because we already see internet addiction in teenagers and prominent enough in South Korea for their government to pass laws to combat internet addiction, a global game that everybody plays for for hours on end is still a big jump but certainly an obtainable one. In a study on Tawainese High Schools regarding internet addiction, the researchers found that 17.4% of Taiwanese High School students were addicted to the internet*. While many European youth had considerably lower results around 1-5%, many asian countries such as Korea and China had higher results at about 8-13%. The numbers are still low in comparison to the world of Ready Player One, but the data suggests that the percentage of those who have internet addiction will increase as more people gain access and use the internet.</a:t>
            </a:r>
          </a:p>
          <a:p>
            <a:endParaRPr lang="en-US" dirty="0">
              <a:cs typeface="Calibri"/>
            </a:endParaRPr>
          </a:p>
          <a:p>
            <a:r>
              <a:rPr lang="en-US">
                <a:cs typeface="Calibri"/>
              </a:rPr>
              <a:t>*The study used the Chen Internet Addiction Scale, the short form of the impulsivity scale, a series of questionaires, Ko's depression inventory, t</a:t>
            </a:r>
            <a:r>
              <a:rPr lang="en-US" dirty="0"/>
              <a:t>he Rosenberg Self-Esteem scale, the Toronto Alexithyma</a:t>
            </a:r>
            <a:r>
              <a:rPr lang="en-US">
                <a:cs typeface="Calibri"/>
              </a:rPr>
              <a:t> Scale, Chinese Happiness Inventory, Internet Assecibility Test, and series of internet scales.</a:t>
            </a:r>
            <a:endParaRPr lang="en-US"/>
          </a:p>
          <a:p>
            <a:br>
              <a:rPr lang="en-US" dirty="0">
                <a:ea typeface="+mn-lt"/>
                <a:cs typeface="+mn-lt"/>
              </a:rPr>
            </a:b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70700B2-88B9-1642-B8EB-F86842378D04}" type="slidenum">
              <a:rPr lang="en-US" smtClean="0"/>
              <a:t>14</a:t>
            </a:fld>
            <a:endParaRPr lang="en-US"/>
          </a:p>
        </p:txBody>
      </p:sp>
    </p:spTree>
    <p:extLst>
      <p:ext uri="{BB962C8B-B14F-4D97-AF65-F5344CB8AC3E}">
        <p14:creationId xmlns:p14="http://schemas.microsoft.com/office/powerpoint/2010/main" val="1709901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contest in the movie plays into the idea of a winner take-all society where the game draws people into the socially unproductive work of playing video games for the majority of their time. This is only fueled by the contest for the egg. When nearly the entire world is participating in the virtual reality, it becomes the normal way of communication. The movie shows VR gear available to nearly everyone. As mentioned earlier, with VR equipment becoming more affordable there will be less of a digital divide meaning that online communication can be well on its way to how it is shown in the movie. Lastly, going back to the idea of addiction, the OASIS offers people the chance to become anyone they want and the idea of communicating online is very enticing. This is present today as people spend more time on their phones communicating through messages and less time interacting in person. One of the main ideas of the movie is that this behavior is dangerous because it causes society to invest their time and effort into a game and ignoring the harsh conditions of the world around them that they are capable of changing.</a:t>
            </a:r>
            <a:endParaRPr lang="en-US"/>
          </a:p>
        </p:txBody>
      </p:sp>
      <p:sp>
        <p:nvSpPr>
          <p:cNvPr id="4" name="Slide Number Placeholder 3"/>
          <p:cNvSpPr>
            <a:spLocks noGrp="1"/>
          </p:cNvSpPr>
          <p:nvPr>
            <p:ph type="sldNum" sz="quarter" idx="5"/>
          </p:nvPr>
        </p:nvSpPr>
        <p:spPr/>
        <p:txBody>
          <a:bodyPr/>
          <a:lstStyle/>
          <a:p>
            <a:fld id="{270700B2-88B9-1642-B8EB-F86842378D04}" type="slidenum">
              <a:rPr lang="en-US" smtClean="0"/>
              <a:t>15</a:t>
            </a:fld>
            <a:endParaRPr lang="en-US"/>
          </a:p>
        </p:txBody>
      </p:sp>
    </p:spTree>
    <p:extLst>
      <p:ext uri="{BB962C8B-B14F-4D97-AF65-F5344CB8AC3E}">
        <p14:creationId xmlns:p14="http://schemas.microsoft.com/office/powerpoint/2010/main" val="1331832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Picture link: </a:t>
            </a:r>
          </a:p>
          <a:p>
            <a:endParaRPr lang="en-US">
              <a:cs typeface="Calibri"/>
            </a:endParaRPr>
          </a:p>
          <a:p>
            <a:r>
              <a:rPr lang="en-US">
                <a:cs typeface="Calibri"/>
              </a:rPr>
              <a:t>Overall conclusion is that the movie shows that advances in technology result in a future where current issues with technology have not gone away but instead become widespread.</a:t>
            </a:r>
            <a:endParaRPr lang="en-US"/>
          </a:p>
        </p:txBody>
      </p:sp>
      <p:sp>
        <p:nvSpPr>
          <p:cNvPr id="4" name="Slide Number Placeholder 3"/>
          <p:cNvSpPr>
            <a:spLocks noGrp="1"/>
          </p:cNvSpPr>
          <p:nvPr>
            <p:ph type="sldNum" sz="quarter" idx="5"/>
          </p:nvPr>
        </p:nvSpPr>
        <p:spPr/>
        <p:txBody>
          <a:bodyPr/>
          <a:lstStyle/>
          <a:p>
            <a:fld id="{270700B2-88B9-1642-B8EB-F86842378D04}" type="slidenum">
              <a:rPr lang="en-US" smtClean="0"/>
              <a:t>16</a:t>
            </a:fld>
            <a:endParaRPr lang="en-US"/>
          </a:p>
        </p:txBody>
      </p:sp>
    </p:spTree>
    <p:extLst>
      <p:ext uri="{BB962C8B-B14F-4D97-AF65-F5344CB8AC3E}">
        <p14:creationId xmlns:p14="http://schemas.microsoft.com/office/powerpoint/2010/main" val="3393710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200"/>
              </a:spcBef>
            </a:pPr>
            <a:r>
              <a:rPr lang="en-US">
                <a:cs typeface="Calibri"/>
              </a:rPr>
              <a:t>Joe</a:t>
            </a:r>
          </a:p>
          <a:p>
            <a:pPr marL="205740" indent="-205740">
              <a:lnSpc>
                <a:spcPct val="90000"/>
              </a:lnSpc>
              <a:spcBef>
                <a:spcPts val="1200"/>
              </a:spcBef>
              <a:buChar char="•"/>
            </a:pPr>
            <a:r>
              <a:rPr lang="en-US"/>
              <a:t>1st Key – Race</a:t>
            </a:r>
            <a:endParaRPr lang="en-US">
              <a:cs typeface="Calibri"/>
            </a:endParaRPr>
          </a:p>
          <a:p>
            <a:pPr marL="411480" lvl="1" indent="-205740">
              <a:lnSpc>
                <a:spcPct val="90000"/>
              </a:lnSpc>
              <a:spcBef>
                <a:spcPts val="600"/>
              </a:spcBef>
              <a:buChar char="•"/>
            </a:pPr>
            <a:r>
              <a:rPr lang="en-US"/>
              <a:t>High Five grabs the attention of the world</a:t>
            </a:r>
            <a:endParaRPr lang="en-US">
              <a:cs typeface="Calibri"/>
            </a:endParaRPr>
          </a:p>
          <a:p>
            <a:pPr marL="205740" indent="-205740">
              <a:lnSpc>
                <a:spcPct val="90000"/>
              </a:lnSpc>
              <a:spcBef>
                <a:spcPts val="1200"/>
              </a:spcBef>
              <a:buChar char="•"/>
            </a:pPr>
            <a:r>
              <a:rPr lang="en-US"/>
              <a:t>2nd Key – The Shining</a:t>
            </a:r>
            <a:endParaRPr lang="en-US">
              <a:cs typeface="Calibri"/>
            </a:endParaRPr>
          </a:p>
          <a:p>
            <a:pPr marL="411480" lvl="1" indent="-205740">
              <a:lnSpc>
                <a:spcPct val="90000"/>
              </a:lnSpc>
              <a:spcBef>
                <a:spcPts val="600"/>
              </a:spcBef>
              <a:buChar char="•"/>
            </a:pPr>
            <a:r>
              <a:rPr lang="en-US"/>
              <a:t>Watts learns Halliday's story</a:t>
            </a:r>
            <a:endParaRPr lang="en-US">
              <a:cs typeface="Calibri"/>
            </a:endParaRPr>
          </a:p>
          <a:p>
            <a:pPr marL="205740" indent="-205740">
              <a:lnSpc>
                <a:spcPct val="90000"/>
              </a:lnSpc>
              <a:spcBef>
                <a:spcPts val="1200"/>
              </a:spcBef>
              <a:buChar char="•"/>
            </a:pPr>
            <a:r>
              <a:rPr lang="en-US"/>
              <a:t>Art3mis Abducted</a:t>
            </a:r>
            <a:endParaRPr lang="en-US">
              <a:cs typeface="Calibri"/>
            </a:endParaRPr>
          </a:p>
          <a:p>
            <a:pPr marL="411480" lvl="1" indent="-205740">
              <a:lnSpc>
                <a:spcPct val="90000"/>
              </a:lnSpc>
              <a:spcBef>
                <a:spcPts val="600"/>
              </a:spcBef>
              <a:buChar char="•"/>
            </a:pPr>
            <a:r>
              <a:rPr lang="en-US"/>
              <a:t>High Five infiltrate IOI</a:t>
            </a:r>
            <a:endParaRPr lang="en-US">
              <a:cs typeface="Calibri"/>
            </a:endParaRPr>
          </a:p>
          <a:p>
            <a:pPr marL="205740" indent="-205740">
              <a:lnSpc>
                <a:spcPct val="90000"/>
              </a:lnSpc>
              <a:spcBef>
                <a:spcPts val="1200"/>
              </a:spcBef>
              <a:buChar char="•"/>
            </a:pPr>
            <a:r>
              <a:rPr lang="en-US"/>
              <a:t>Big Battle</a:t>
            </a:r>
            <a:endParaRPr lang="en-US">
              <a:cs typeface="Calibri"/>
            </a:endParaRPr>
          </a:p>
          <a:p>
            <a:pPr marL="411480" lvl="1" indent="-205740">
              <a:lnSpc>
                <a:spcPct val="90000"/>
              </a:lnSpc>
              <a:spcBef>
                <a:spcPts val="600"/>
              </a:spcBef>
              <a:buChar char="•"/>
            </a:pPr>
            <a:r>
              <a:rPr lang="en-US"/>
              <a:t>Everyone dies except Watts</a:t>
            </a:r>
            <a:endParaRPr lang="en-US">
              <a:cs typeface="Calibri"/>
            </a:endParaRPr>
          </a:p>
          <a:p>
            <a:pPr marL="205740" indent="-205740">
              <a:lnSpc>
                <a:spcPct val="90000"/>
              </a:lnSpc>
              <a:spcBef>
                <a:spcPts val="1200"/>
              </a:spcBef>
              <a:buChar char="•"/>
            </a:pPr>
            <a:r>
              <a:rPr lang="en-US"/>
              <a:t>3rd Key – Easter Egg</a:t>
            </a:r>
            <a:endParaRPr lang="en-US">
              <a:cs typeface="Calibri"/>
            </a:endParaRPr>
          </a:p>
          <a:p>
            <a:pPr marL="411480" lvl="1" indent="-205740">
              <a:lnSpc>
                <a:spcPct val="90000"/>
              </a:lnSpc>
              <a:spcBef>
                <a:spcPts val="600"/>
              </a:spcBef>
              <a:buChar char="•"/>
            </a:pPr>
            <a:r>
              <a:rPr lang="en-US"/>
              <a:t>Watts passes the final test and gains control of the OASIS</a:t>
            </a:r>
            <a:endParaRPr lang="en-US">
              <a:cs typeface="Calibri"/>
            </a:endParaRPr>
          </a:p>
          <a:p>
            <a:pPr marL="205740" indent="-205740">
              <a:lnSpc>
                <a:spcPct val="90000"/>
              </a:lnSpc>
              <a:spcBef>
                <a:spcPts val="1200"/>
              </a:spcBef>
              <a:buChar char="•"/>
            </a:pPr>
            <a:r>
              <a:rPr lang="en-US"/>
              <a:t>Aftermath</a:t>
            </a:r>
            <a:endParaRPr lang="en-US">
              <a:cs typeface="Calibri"/>
            </a:endParaRPr>
          </a:p>
          <a:p>
            <a:pPr marL="411480" lvl="1" indent="-205740">
              <a:lnSpc>
                <a:spcPct val="90000"/>
              </a:lnSpc>
              <a:spcBef>
                <a:spcPts val="600"/>
              </a:spcBef>
              <a:buChar char="•"/>
            </a:pPr>
            <a:r>
              <a:rPr lang="en-US"/>
              <a:t>Watts shuts down the OASIS for 2 days of the week</a:t>
            </a:r>
            <a:endParaRPr lang="en-US">
              <a:cs typeface="Calibri"/>
            </a:endParaRPr>
          </a:p>
        </p:txBody>
      </p:sp>
      <p:sp>
        <p:nvSpPr>
          <p:cNvPr id="4" name="Slide Number Placeholder 3"/>
          <p:cNvSpPr>
            <a:spLocks noGrp="1"/>
          </p:cNvSpPr>
          <p:nvPr>
            <p:ph type="sldNum" sz="quarter" idx="10"/>
          </p:nvPr>
        </p:nvSpPr>
        <p:spPr/>
        <p:txBody>
          <a:bodyPr/>
          <a:lstStyle/>
          <a:p>
            <a:fld id="{270700B2-88B9-1642-B8EB-F86842378D04}" type="slidenum">
              <a:rPr lang="en-US" smtClean="0"/>
              <a:t>2</a:t>
            </a:fld>
            <a:endParaRPr lang="en-US"/>
          </a:p>
        </p:txBody>
      </p:sp>
    </p:spTree>
    <p:extLst>
      <p:ext uri="{BB962C8B-B14F-4D97-AF65-F5344CB8AC3E}">
        <p14:creationId xmlns:p14="http://schemas.microsoft.com/office/powerpoint/2010/main" val="664003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Eric and Chris</a:t>
            </a:r>
          </a:p>
          <a:p>
            <a:endParaRPr lang="en-US">
              <a:cs typeface="Calibri"/>
            </a:endParaRPr>
          </a:p>
          <a:p>
            <a:r>
              <a:rPr lang="en-US">
                <a:cs typeface="Calibri"/>
              </a:rPr>
              <a:t>Ready Player One presents a realistic depiction of technology 27 years in the future. Technology discussed will be mobile VR technology that Wade is wearing, interface devices such as haptic gloves and omnidirectional treadmills and technology with VR external impacts such as cryptocurrency and transferring ones subconsciousness.</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70700B2-88B9-1642-B8EB-F86842378D04}" type="slidenum">
              <a:rPr lang="en-US" smtClean="0"/>
              <a:t>3</a:t>
            </a:fld>
            <a:endParaRPr lang="en-US"/>
          </a:p>
        </p:txBody>
      </p:sp>
    </p:spTree>
    <p:extLst>
      <p:ext uri="{BB962C8B-B14F-4D97-AF65-F5344CB8AC3E}">
        <p14:creationId xmlns:p14="http://schemas.microsoft.com/office/powerpoint/2010/main" val="2597366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Eric</a:t>
            </a:r>
            <a:endParaRPr lang="en-US"/>
          </a:p>
          <a:p>
            <a:r>
              <a:rPr lang="en-US"/>
              <a:t>Current</a:t>
            </a:r>
            <a:r>
              <a:rPr lang="en-US">
                <a:cs typeface="Calibri"/>
              </a:rPr>
              <a:t> VR technology requires a pretty nice desktop to run, but in the movie VR is presented as a technology with computational power self contained in the headset, therefore comparing specs </a:t>
            </a:r>
            <a:endParaRPr lang="en-US"/>
          </a:p>
          <a:p>
            <a:r>
              <a:rPr lang="en-US"/>
              <a:t>             The base clock speed for the </a:t>
            </a:r>
            <a:r>
              <a:rPr lang="en-US" err="1"/>
              <a:t>gtx</a:t>
            </a:r>
            <a:r>
              <a:rPr lang="en-US"/>
              <a:t> 970 is around 1050MHz</a:t>
            </a:r>
            <a:endParaRPr lang="en-US">
              <a:cs typeface="Calibri"/>
            </a:endParaRPr>
          </a:p>
          <a:p>
            <a:pPr indent="457200"/>
            <a:r>
              <a:rPr lang="en-US"/>
              <a:t>The base clock speed for the i5-4950 is 3.3GHz </a:t>
            </a:r>
            <a:endParaRPr lang="en-US">
              <a:cs typeface="Calibri"/>
            </a:endParaRPr>
          </a:p>
          <a:p>
            <a:pPr indent="457200"/>
            <a:r>
              <a:rPr lang="en-US"/>
              <a:t>8 GBs of RAM needed</a:t>
            </a:r>
            <a:endParaRPr lang="en-US">
              <a:cs typeface="Calibri"/>
            </a:endParaRPr>
          </a:p>
          <a:p>
            <a:endParaRPr lang="en-US"/>
          </a:p>
          <a:p>
            <a:pPr indent="457200"/>
            <a:r>
              <a:rPr lang="en-US"/>
              <a:t>Current phones have around 1.8-2Ghz processor speed </a:t>
            </a:r>
            <a:endParaRPr lang="en-US">
              <a:cs typeface="Calibri"/>
            </a:endParaRPr>
          </a:p>
          <a:p>
            <a:pPr indent="457200"/>
            <a:r>
              <a:rPr lang="en-US"/>
              <a:t>Many phones have 4GBs of RAM</a:t>
            </a:r>
            <a:endParaRPr lang="en-US">
              <a:cs typeface="Calibri"/>
            </a:endParaRPr>
          </a:p>
          <a:p>
            <a:pPr indent="457200"/>
            <a:r>
              <a:rPr lang="en-US"/>
              <a:t>Currently smart phones don’t use dedicated graphics cards and instead use on board chips such as the Adreno 530 found in many high end android phones, and it has a processing clock speed around 650 </a:t>
            </a:r>
            <a:r>
              <a:rPr lang="en-US" err="1"/>
              <a:t>MHz.</a:t>
            </a:r>
            <a:r>
              <a:rPr lang="en-US"/>
              <a:t> </a:t>
            </a:r>
            <a:endParaRPr lang="en-US">
              <a:cs typeface="Calibri"/>
            </a:endParaRPr>
          </a:p>
          <a:p>
            <a:endParaRPr lang="en-US">
              <a:cs typeface="Calibri"/>
            </a:endParaRPr>
          </a:p>
          <a:p>
            <a:r>
              <a:rPr lang="en-US">
                <a:cs typeface="Calibri"/>
              </a:rPr>
              <a:t>Using graph on right side we can see that mobile technology has been growing at a strong rate that shows that in 27 years we will definitely have VR headsets with computers in them.</a:t>
            </a:r>
          </a:p>
          <a:p>
            <a:endParaRPr lang="en-US">
              <a:cs typeface="Calibri"/>
            </a:endParaRPr>
          </a:p>
        </p:txBody>
      </p:sp>
      <p:sp>
        <p:nvSpPr>
          <p:cNvPr id="4" name="Slide Number Placeholder 3"/>
          <p:cNvSpPr>
            <a:spLocks noGrp="1"/>
          </p:cNvSpPr>
          <p:nvPr>
            <p:ph type="sldNum" sz="quarter" idx="10"/>
          </p:nvPr>
        </p:nvSpPr>
        <p:spPr/>
        <p:txBody>
          <a:bodyPr/>
          <a:lstStyle/>
          <a:p>
            <a:fld id="{270700B2-88B9-1642-B8EB-F86842378D04}" type="slidenum">
              <a:rPr lang="en-US" smtClean="0"/>
              <a:t>4</a:t>
            </a:fld>
            <a:endParaRPr lang="en-US"/>
          </a:p>
        </p:txBody>
      </p:sp>
    </p:spTree>
    <p:extLst>
      <p:ext uri="{BB962C8B-B14F-4D97-AF65-F5344CB8AC3E}">
        <p14:creationId xmlns:p14="http://schemas.microsoft.com/office/powerpoint/2010/main" val="1701545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Interface devices meaning Haptic Feedback gloves and omnidirectional treadmills (OT). Haptic Feedback gloves in an early stage of development, currently very chunky and have wires all over them. Developer kits for haptic gloves cost around $250 dollars there are no consumer grade products available at this time.</a:t>
            </a:r>
          </a:p>
          <a:p>
            <a:endParaRPr lang="en-US">
              <a:cs typeface="Calibri"/>
            </a:endParaRPr>
          </a:p>
          <a:p>
            <a:r>
              <a:rPr lang="en-US">
                <a:cs typeface="Calibri"/>
              </a:rPr>
              <a:t>Omnidirectional treadmills are progressing really fast with prototypes going back to the early 2010s. Currently omnidirectional treadmills are either really large 4m by 4m like the one used in this graph, or really small around 2 feet by 2 feet, the smaller ones require a harness or bar to support to the user from falling, and even larger ones use harnesses to prevent injury. Cost around $600 for a small consumer grade version some larger ones used for research cost around $2,000. Omnidirectional treadmills, and interface devices in general, improve immersion in VR. Study on right is a chart about participants ability to walk a straight line in VR, the last group </a:t>
            </a:r>
            <a:r>
              <a:rPr lang="en-US" err="1">
                <a:cs typeface="Calibri"/>
              </a:rPr>
              <a:t>transrot</a:t>
            </a:r>
            <a:r>
              <a:rPr lang="en-US">
                <a:cs typeface="Calibri"/>
              </a:rPr>
              <a:t> used a large omnidirectional treadmill and it was linked to a direct increase in cognitive ability to remember what a straight path was.</a:t>
            </a:r>
          </a:p>
        </p:txBody>
      </p:sp>
      <p:sp>
        <p:nvSpPr>
          <p:cNvPr id="4" name="Slide Number Placeholder 3"/>
          <p:cNvSpPr>
            <a:spLocks noGrp="1"/>
          </p:cNvSpPr>
          <p:nvPr>
            <p:ph type="sldNum" sz="quarter" idx="5"/>
          </p:nvPr>
        </p:nvSpPr>
        <p:spPr/>
        <p:txBody>
          <a:bodyPr/>
          <a:lstStyle/>
          <a:p>
            <a:fld id="{270700B2-88B9-1642-B8EB-F86842378D04}" type="slidenum">
              <a:rPr lang="en-US" smtClean="0"/>
              <a:t>5</a:t>
            </a:fld>
            <a:endParaRPr lang="en-US"/>
          </a:p>
        </p:txBody>
      </p:sp>
    </p:spTree>
    <p:extLst>
      <p:ext uri="{BB962C8B-B14F-4D97-AF65-F5344CB8AC3E}">
        <p14:creationId xmlns:p14="http://schemas.microsoft.com/office/powerpoint/2010/main" val="733855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Online Cryptocurrencys areon the rise and trends show a full adoption ni the next 30 years. The amount of transactions these forms can currently handle is much too low to be able to support this rise however (7 tps compared to avg of 2000 and max of 56000). While this may cause issues, new innovations in this field and compared to the progress already made will have a good chance of overcoming these hurdles.</a:t>
            </a:r>
          </a:p>
          <a:p>
            <a:endParaRPr lang="en-US" dirty="0">
              <a:cs typeface="Calibri"/>
            </a:endParaRPr>
          </a:p>
          <a:p>
            <a:r>
              <a:rPr lang="en-US">
                <a:cs typeface="Calibri"/>
              </a:rPr>
              <a:t>There are over 100 trillion connections in the brain and if each one is modeled and a computer is created of this magnitude, it would need ~100 Terabytes of Fast Data. Super computers are close to this number however they cost 97 million dollars. Taking into account the amount of wealth halliday has as well as the combined computing power of the oasis (</a:t>
            </a:r>
            <a:r>
              <a:rPr lang="en-US"/>
              <a:t>Brain estimated = 10^18 FLOPS, Computing power of world currently = 10^23 FLOPS</a:t>
            </a:r>
            <a:r>
              <a:rPr lang="en-US">
                <a:cs typeface="Calibri"/>
              </a:rPr>
              <a:t>), it is very fathomable that the technology is able to support the transfer of his consciousness</a:t>
            </a:r>
            <a:endParaRPr lang="en-US" dirty="0">
              <a:cs typeface="Calibri"/>
            </a:endParaRPr>
          </a:p>
        </p:txBody>
      </p:sp>
      <p:sp>
        <p:nvSpPr>
          <p:cNvPr id="4" name="Slide Number Placeholder 3"/>
          <p:cNvSpPr>
            <a:spLocks noGrp="1"/>
          </p:cNvSpPr>
          <p:nvPr>
            <p:ph type="sldNum" sz="quarter" idx="10"/>
          </p:nvPr>
        </p:nvSpPr>
        <p:spPr/>
        <p:txBody>
          <a:bodyPr/>
          <a:lstStyle/>
          <a:p>
            <a:fld id="{270700B2-88B9-1642-B8EB-F86842378D04}" type="slidenum">
              <a:rPr lang="en-US" smtClean="0"/>
              <a:t>6</a:t>
            </a:fld>
            <a:endParaRPr lang="en-US"/>
          </a:p>
        </p:txBody>
      </p:sp>
    </p:spTree>
    <p:extLst>
      <p:ext uri="{BB962C8B-B14F-4D97-AF65-F5344CB8AC3E}">
        <p14:creationId xmlns:p14="http://schemas.microsoft.com/office/powerpoint/2010/main" val="1542617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Praneeth</a:t>
            </a:r>
            <a:r>
              <a:rPr lang="en-US">
                <a:cs typeface="Calibri"/>
              </a:rPr>
              <a:t> and Rui</a:t>
            </a:r>
          </a:p>
          <a:p>
            <a:r>
              <a:rPr lang="en-US">
                <a:cs typeface="Calibri"/>
              </a:rPr>
              <a:t>The movie depicts common security concerns people have today and goes further to show that with the development of technology going forward the risks associated with using it become greater.</a:t>
            </a:r>
          </a:p>
          <a:p>
            <a:endParaRPr lang="en-US">
              <a:cs typeface="Calibri"/>
            </a:endParaRPr>
          </a:p>
        </p:txBody>
      </p:sp>
      <p:sp>
        <p:nvSpPr>
          <p:cNvPr id="4" name="Slide Number Placeholder 3"/>
          <p:cNvSpPr>
            <a:spLocks noGrp="1"/>
          </p:cNvSpPr>
          <p:nvPr>
            <p:ph type="sldNum" sz="quarter" idx="5"/>
          </p:nvPr>
        </p:nvSpPr>
        <p:spPr/>
        <p:txBody>
          <a:bodyPr/>
          <a:lstStyle/>
          <a:p>
            <a:fld id="{270700B2-88B9-1642-B8EB-F86842378D04}" type="slidenum">
              <a:rPr lang="en-US" smtClean="0"/>
              <a:t>7</a:t>
            </a:fld>
            <a:endParaRPr lang="en-US"/>
          </a:p>
        </p:txBody>
      </p:sp>
    </p:spTree>
    <p:extLst>
      <p:ext uri="{BB962C8B-B14F-4D97-AF65-F5344CB8AC3E}">
        <p14:creationId xmlns:p14="http://schemas.microsoft.com/office/powerpoint/2010/main" val="2479114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Praneeth</a:t>
            </a:r>
            <a:r>
              <a:rPr lang="en-US">
                <a:cs typeface="Calibri"/>
              </a:rPr>
              <a:t> - </a:t>
            </a:r>
            <a:endParaRPr lang="en-US" err="1">
              <a:cs typeface="Calibri"/>
            </a:endParaRPr>
          </a:p>
          <a:p>
            <a:r>
              <a:rPr lang="en-US">
                <a:cs typeface="Calibri"/>
              </a:rPr>
              <a:t>In the world of RPO, players are heavily invested into the OASIS. Their character progression, their money, and private information can all be lost if someone were to hack the game. </a:t>
            </a:r>
            <a:endParaRPr lang="en-US"/>
          </a:p>
          <a:p>
            <a:r>
              <a:rPr lang="en-US">
                <a:cs typeface="Calibri"/>
              </a:rPr>
              <a:t>While this is not shown in the movie, they do show a major security flaw with the OASIS. The protagonists use an exploit to prevent Sorrento from logging off, but are able to simulate to him that he is. A breach of security this critical should warrant taking the game down to fix it and the consequences of not catching it are shown in the film. Another breach of security is shown when Samantha is able to get into Sorrento's rig as shown in this picture. This is only possible because Sorrento writes his password down inside of it. He faces the consequences for not taking proper security precautions. </a:t>
            </a:r>
            <a:endParaRPr lang="en-US"/>
          </a:p>
          <a:p>
            <a:r>
              <a:rPr lang="en-US"/>
              <a:t>Picture link:</a:t>
            </a:r>
            <a:endParaRPr lang="en-US">
              <a:cs typeface="Calibri"/>
            </a:endParaRPr>
          </a:p>
          <a:p>
            <a:r>
              <a:rPr lang="en-US">
                <a:hlinkClick r:id="rId3"/>
              </a:rPr>
              <a:t>https://www.thisisinsider.com/ready-player-one-movie-vs-book-2018-3</a:t>
            </a:r>
            <a:endParaRPr lang="en-US"/>
          </a:p>
        </p:txBody>
      </p:sp>
      <p:sp>
        <p:nvSpPr>
          <p:cNvPr id="4" name="Slide Number Placeholder 3"/>
          <p:cNvSpPr>
            <a:spLocks noGrp="1"/>
          </p:cNvSpPr>
          <p:nvPr>
            <p:ph type="sldNum" sz="quarter" idx="5"/>
          </p:nvPr>
        </p:nvSpPr>
        <p:spPr/>
        <p:txBody>
          <a:bodyPr/>
          <a:lstStyle/>
          <a:p>
            <a:fld id="{270700B2-88B9-1642-B8EB-F86842378D04}" type="slidenum">
              <a:rPr lang="en-US" smtClean="0"/>
              <a:t>8</a:t>
            </a:fld>
            <a:endParaRPr lang="en-US"/>
          </a:p>
        </p:txBody>
      </p:sp>
    </p:spTree>
    <p:extLst>
      <p:ext uri="{BB962C8B-B14F-4D97-AF65-F5344CB8AC3E}">
        <p14:creationId xmlns:p14="http://schemas.microsoft.com/office/powerpoint/2010/main" val="2028123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Rui</a:t>
            </a:r>
          </a:p>
          <a:p>
            <a:r>
              <a:rPr lang="en-US">
                <a:cs typeface="Calibri"/>
              </a:rPr>
              <a:t>The OASIS protect the privacy of users through using aliases. No one can know the real identity of a player in OASIS through just aliase.</a:t>
            </a:r>
          </a:p>
          <a:p>
            <a:r>
              <a:rPr lang="en-US">
                <a:cs typeface="Calibri"/>
              </a:rPr>
              <a:t>But in case the player reveal their personal information, that can cause serious issues:</a:t>
            </a:r>
          </a:p>
          <a:p>
            <a:r>
              <a:rPr lang="en-US">
                <a:cs typeface="Calibri"/>
              </a:rPr>
              <a:t>1.</a:t>
            </a:r>
            <a:r>
              <a:rPr lang="en-US"/>
              <a:t> Just after Watt speak out his first name to Cook(Art3mis), IOI managed to get all personal information about Watt through just a first name. They know his full name, address, appearance by just a first name without any government resources. This also put his family in danger.</a:t>
            </a:r>
            <a:endParaRPr lang="en-US">
              <a:cs typeface="Calibri"/>
            </a:endParaRPr>
          </a:p>
          <a:p>
            <a:r>
              <a:rPr lang="en-US">
                <a:cs typeface="Calibri"/>
              </a:rPr>
              <a:t>2. </a:t>
            </a:r>
            <a:r>
              <a:rPr lang="en-US"/>
              <a:t>One other example is Watt’s team hacked Sorrento’s account with just a line of password. This is also a severe problem OASIS has, which could lead to leak of personal identity and loss of wealth. </a:t>
            </a:r>
            <a:r>
              <a:rPr lang="en-US">
                <a:cs typeface="Calibri"/>
              </a:rPr>
              <a:t>And this shows the single password is unsafe especially in such large system like OASIS. An article [17] also suggests that a two-factor authentication can be much safer.</a:t>
            </a:r>
          </a:p>
          <a:p>
            <a:r>
              <a:rPr lang="en-US">
                <a:cs typeface="Calibri"/>
              </a:rPr>
              <a:t>These two examples shows OASIS has more serious privacy issues than we have now.</a:t>
            </a:r>
          </a:p>
        </p:txBody>
      </p:sp>
      <p:sp>
        <p:nvSpPr>
          <p:cNvPr id="4" name="Slide Number Placeholder 3"/>
          <p:cNvSpPr>
            <a:spLocks noGrp="1"/>
          </p:cNvSpPr>
          <p:nvPr>
            <p:ph type="sldNum" sz="quarter" idx="10"/>
          </p:nvPr>
        </p:nvSpPr>
        <p:spPr/>
        <p:txBody>
          <a:bodyPr/>
          <a:lstStyle/>
          <a:p>
            <a:fld id="{270700B2-88B9-1642-B8EB-F86842378D04}" type="slidenum">
              <a:rPr lang="en-US" smtClean="0"/>
              <a:t>9</a:t>
            </a:fld>
            <a:endParaRPr lang="en-US"/>
          </a:p>
        </p:txBody>
      </p:sp>
    </p:spTree>
    <p:extLst>
      <p:ext uri="{BB962C8B-B14F-4D97-AF65-F5344CB8AC3E}">
        <p14:creationId xmlns:p14="http://schemas.microsoft.com/office/powerpoint/2010/main" val="64033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205" y="-836"/>
            <a:ext cx="9145184" cy="5147769"/>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a:p>
        </p:txBody>
      </p:sp>
      <p:sp>
        <p:nvSpPr>
          <p:cNvPr id="3" name="Subtitle 2"/>
          <p:cNvSpPr>
            <a:spLocks noGrp="1"/>
          </p:cNvSpPr>
          <p:nvPr>
            <p:ph type="subTitle" idx="1"/>
          </p:nvPr>
        </p:nvSpPr>
        <p:spPr>
          <a:xfrm>
            <a:off x="914400" y="3105150"/>
            <a:ext cx="7315200" cy="762000"/>
          </a:xfrm>
        </p:spPr>
        <p:txBody>
          <a:bodyPr>
            <a:normAutofit/>
          </a:bodyPr>
          <a:lstStyle>
            <a:lvl1pPr marL="0" indent="0" algn="ctr">
              <a:spcBef>
                <a:spcPts val="0"/>
              </a:spcBef>
              <a:buNone/>
              <a:defRPr sz="2100">
                <a:solidFill>
                  <a:schemeClr val="tx1"/>
                </a:solidFill>
              </a:defRPr>
            </a:lvl1pPr>
            <a:lvl2pPr marL="457181" indent="0" algn="ctr">
              <a:buNone/>
              <a:defRPr>
                <a:solidFill>
                  <a:schemeClr val="tx1">
                    <a:tint val="75000"/>
                  </a:schemeClr>
                </a:solidFill>
              </a:defRPr>
            </a:lvl2pPr>
            <a:lvl3pPr marL="914362" indent="0" algn="ctr">
              <a:buNone/>
              <a:defRPr>
                <a:solidFill>
                  <a:schemeClr val="tx1">
                    <a:tint val="75000"/>
                  </a:schemeClr>
                </a:solidFill>
              </a:defRPr>
            </a:lvl3pPr>
            <a:lvl4pPr marL="1371543" indent="0" algn="ctr">
              <a:buNone/>
              <a:defRPr>
                <a:solidFill>
                  <a:schemeClr val="tx1">
                    <a:tint val="75000"/>
                  </a:schemeClr>
                </a:solidFill>
              </a:defRPr>
            </a:lvl4pPr>
            <a:lvl5pPr marL="1828724" indent="0" algn="ctr">
              <a:buNone/>
              <a:defRPr>
                <a:solidFill>
                  <a:schemeClr val="tx1">
                    <a:tint val="75000"/>
                  </a:schemeClr>
                </a:solidFill>
              </a:defRPr>
            </a:lvl5pPr>
            <a:lvl6pPr marL="2285905" indent="0" algn="ctr">
              <a:buNone/>
              <a:defRPr>
                <a:solidFill>
                  <a:schemeClr val="tx1">
                    <a:tint val="75000"/>
                  </a:schemeClr>
                </a:solidFill>
              </a:defRPr>
            </a:lvl6pPr>
            <a:lvl7pPr marL="2743086" indent="0" algn="ctr">
              <a:buNone/>
              <a:defRPr>
                <a:solidFill>
                  <a:schemeClr val="tx1">
                    <a:tint val="75000"/>
                  </a:schemeClr>
                </a:solidFill>
              </a:defRPr>
            </a:lvl7pPr>
            <a:lvl8pPr marL="3200266" indent="0" algn="ctr">
              <a:buNone/>
              <a:defRPr>
                <a:solidFill>
                  <a:schemeClr val="tx1">
                    <a:tint val="75000"/>
                  </a:schemeClr>
                </a:solidFill>
              </a:defRPr>
            </a:lvl8pPr>
            <a:lvl9pPr marL="3657448" indent="0" algn="ctr">
              <a:buNone/>
              <a:defRPr>
                <a:solidFill>
                  <a:schemeClr val="tx1">
                    <a:tint val="75000"/>
                  </a:schemeClr>
                </a:solidFill>
              </a:defRPr>
            </a:lvl9pPr>
          </a:lstStyle>
          <a:p>
            <a:r>
              <a:rPr lang="en-US"/>
              <a:t>Click to edit Master subtitle style</a:t>
            </a:r>
            <a:endParaRPr/>
          </a:p>
        </p:txBody>
      </p:sp>
      <p:sp>
        <p:nvSpPr>
          <p:cNvPr id="62" name="Rectangle 61"/>
          <p:cNvSpPr/>
          <p:nvPr/>
        </p:nvSpPr>
        <p:spPr bwMode="hidden">
          <a:xfrm>
            <a:off x="0" y="1428751"/>
            <a:ext cx="9144000" cy="1611189"/>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lnSpc>
                <a:spcPct val="90000"/>
              </a:lnSpc>
            </a:pPr>
            <a:endParaRPr sz="2400">
              <a:solidFill>
                <a:schemeClr val="tx2"/>
              </a:solidFill>
            </a:endParaRPr>
          </a:p>
        </p:txBody>
      </p:sp>
      <p:sp>
        <p:nvSpPr>
          <p:cNvPr id="2" name="Title 1"/>
          <p:cNvSpPr>
            <a:spLocks noGrp="1"/>
          </p:cNvSpPr>
          <p:nvPr>
            <p:ph type="ctrTitle"/>
          </p:nvPr>
        </p:nvSpPr>
        <p:spPr>
          <a:xfrm>
            <a:off x="914400" y="1428751"/>
            <a:ext cx="7315200" cy="1610945"/>
          </a:xfrm>
        </p:spPr>
        <p:txBody>
          <a:bodyPr anchor="ctr">
            <a:normAutofit/>
          </a:bodyPr>
          <a:lstStyle>
            <a:lvl1pPr algn="l">
              <a:defRPr sz="3300" cap="all" normalizeH="0" baseline="0"/>
            </a:lvl1pPr>
          </a:lstStyle>
          <a:p>
            <a:r>
              <a:rPr lang="en-US"/>
              <a:t>Click to edit Master title style</a:t>
            </a:r>
            <a:endParaRPr/>
          </a:p>
        </p:txBody>
      </p:sp>
      <p:sp>
        <p:nvSpPr>
          <p:cNvPr id="7" name="Footer Placeholder 4"/>
          <p:cNvSpPr>
            <a:spLocks noGrp="1"/>
          </p:cNvSpPr>
          <p:nvPr>
            <p:ph type="ftr" sz="quarter" idx="3"/>
          </p:nvPr>
        </p:nvSpPr>
        <p:spPr>
          <a:xfrm>
            <a:off x="0" y="4997196"/>
            <a:ext cx="5562600" cy="146304"/>
          </a:xfrm>
          <a:prstGeom prst="rect">
            <a:avLst/>
          </a:prstGeom>
        </p:spPr>
        <p:txBody>
          <a:bodyPr vert="horz" lIns="91436" tIns="45718" rIns="91436" bIns="45718" rtlCol="0" anchor="ctr"/>
          <a:lstStyle>
            <a:lvl1pPr marL="0" marR="0" indent="0" algn="l" defTabSz="457200" rtl="0" eaLnBrk="1" fontAlgn="auto" latinLnBrk="0" hangingPunct="1">
              <a:lnSpc>
                <a:spcPct val="100000"/>
              </a:lnSpc>
              <a:spcBef>
                <a:spcPts val="0"/>
              </a:spcBef>
              <a:spcAft>
                <a:spcPts val="0"/>
              </a:spcAft>
              <a:buClrTx/>
              <a:buSzTx/>
              <a:buFontTx/>
              <a:buNone/>
              <a:tabLst/>
              <a:defRPr sz="800">
                <a:solidFill>
                  <a:schemeClr val="tx1"/>
                </a:solidFill>
              </a:defRPr>
            </a:lvl1pPr>
          </a:lstStyle>
          <a:p>
            <a:r>
              <a:rPr lang="sk-SK"/>
              <a:t>© 2018 Keith A. Pray</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9" name="Rectangle 8"/>
          <p:cNvSpPr/>
          <p:nvPr/>
        </p:nvSpPr>
        <p:spPr>
          <a:xfrm>
            <a:off x="0" y="-836"/>
            <a:ext cx="5715000" cy="5144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a:p>
        </p:txBody>
      </p:sp>
      <p:sp>
        <p:nvSpPr>
          <p:cNvPr id="2" name="Title 1"/>
          <p:cNvSpPr>
            <a:spLocks noGrp="1"/>
          </p:cNvSpPr>
          <p:nvPr>
            <p:ph type="title"/>
          </p:nvPr>
        </p:nvSpPr>
        <p:spPr>
          <a:xfrm>
            <a:off x="5867400" y="361950"/>
            <a:ext cx="2971800" cy="1066800"/>
          </a:xfrm>
        </p:spPr>
        <p:txBody>
          <a:bodyPr anchor="b" anchorCtr="0">
            <a:normAutofit/>
          </a:bodyPr>
          <a:lstStyle>
            <a:lvl1pPr algn="l">
              <a:defRPr sz="2400" b="0"/>
            </a:lvl1pPr>
          </a:lstStyle>
          <a:p>
            <a:r>
              <a:rPr lang="en-US"/>
              <a:t>Click to edit Master title style</a:t>
            </a:r>
            <a:endParaRPr/>
          </a:p>
        </p:txBody>
      </p:sp>
      <p:sp>
        <p:nvSpPr>
          <p:cNvPr id="3" name="Picture Placeholder 2"/>
          <p:cNvSpPr>
            <a:spLocks noGrp="1"/>
          </p:cNvSpPr>
          <p:nvPr>
            <p:ph type="pic" idx="1"/>
          </p:nvPr>
        </p:nvSpPr>
        <p:spPr>
          <a:xfrm>
            <a:off x="381000" y="361950"/>
            <a:ext cx="4953001" cy="4381501"/>
          </a:xfrm>
          <a:noFill/>
          <a:ln w="9525">
            <a:noFill/>
            <a:miter lim="800000"/>
          </a:ln>
          <a:effectLst/>
        </p:spPr>
        <p:txBody>
          <a:bodyPr>
            <a:normAutofit/>
          </a:bodyPr>
          <a:lstStyle>
            <a:lvl1pPr marL="0" indent="0" algn="ctr">
              <a:buNone/>
              <a:defRPr sz="20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5867400" y="1581150"/>
            <a:ext cx="2971800" cy="3200400"/>
          </a:xfrm>
        </p:spPr>
        <p:txBody>
          <a:bodyPr>
            <a:normAutofit/>
          </a:bodyPr>
          <a:lstStyle>
            <a:lvl1pPr marL="0" indent="0">
              <a:spcBef>
                <a:spcPts val="1200"/>
              </a:spcBef>
              <a:buNone/>
              <a:defRPr sz="1500">
                <a:solidFill>
                  <a:schemeClr val="tx1"/>
                </a:solidFill>
              </a:defRPr>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Tree>
    <p:extLst>
      <p:ext uri="{BB962C8B-B14F-4D97-AF65-F5344CB8AC3E}">
        <p14:creationId xmlns:p14="http://schemas.microsoft.com/office/powerpoint/2010/main" val="2076303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002453">
              <a:defRPr baseline="0"/>
            </a:lvl6pPr>
            <a:lvl7pPr marL="2002453">
              <a:defRPr baseline="0"/>
            </a:lvl7pPr>
            <a:lvl8pPr marL="2002453">
              <a:defRPr baseline="0"/>
            </a:lvl8pPr>
            <a:lvl9pPr marL="2002453">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sk-SK"/>
              <a:t>© 2018 Keith A. Pray</a:t>
            </a:r>
            <a:endParaRPr lang="en-US"/>
          </a:p>
        </p:txBody>
      </p:sp>
      <p:sp>
        <p:nvSpPr>
          <p:cNvPr id="6" name="Slide Number Placeholder 5"/>
          <p:cNvSpPr>
            <a:spLocks noGrp="1"/>
          </p:cNvSpPr>
          <p:nvPr>
            <p:ph type="sldNum" sz="quarter" idx="12"/>
          </p:nvPr>
        </p:nvSpPr>
        <p:spPr/>
        <p:txBody>
          <a:bodyPr/>
          <a:lstStyle/>
          <a:p>
            <a:fld id="{A2A17EAB-8B51-5C40-8776-6683E51FA7A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31994" y="361950"/>
            <a:ext cx="1383347" cy="43434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85800" y="361950"/>
            <a:ext cx="6781800" cy="4343401"/>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sk-SK"/>
              <a:t>© 2018 Keith A. Pray</a:t>
            </a:r>
            <a:endParaRPr lang="en-US"/>
          </a:p>
        </p:txBody>
      </p:sp>
      <p:sp>
        <p:nvSpPr>
          <p:cNvPr id="6" name="Slide Number Placeholder 5"/>
          <p:cNvSpPr>
            <a:spLocks noGrp="1"/>
          </p:cNvSpPr>
          <p:nvPr>
            <p:ph type="sldNum" sz="quarter" idx="12"/>
          </p:nvPr>
        </p:nvSpPr>
        <p:spPr/>
        <p:txBody>
          <a:bodyPr/>
          <a:lstStyle/>
          <a:p>
            <a:fld id="{A2A17EAB-8B51-5C40-8776-6683E51FA7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sk-SK"/>
              <a:t>© 2018 Keith A. Pray</a:t>
            </a:r>
            <a:endParaRPr lang="en-US"/>
          </a:p>
        </p:txBody>
      </p:sp>
      <p:sp>
        <p:nvSpPr>
          <p:cNvPr id="6" name="Slide Number Placeholder 5"/>
          <p:cNvSpPr>
            <a:spLocks noGrp="1"/>
          </p:cNvSpPr>
          <p:nvPr>
            <p:ph type="sldNum" sz="quarter" idx="12"/>
          </p:nvPr>
        </p:nvSpPr>
        <p:spPr/>
        <p:txBody>
          <a:bodyPr/>
          <a:lstStyle/>
          <a:p>
            <a:fld id="{A2A17EAB-8B51-5C40-8776-6683E51FA7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205" y="-836"/>
            <a:ext cx="9145184" cy="5147769"/>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a:p>
        </p:txBody>
      </p:sp>
      <p:sp>
        <p:nvSpPr>
          <p:cNvPr id="2" name="Title 1"/>
          <p:cNvSpPr>
            <a:spLocks noGrp="1"/>
          </p:cNvSpPr>
          <p:nvPr>
            <p:ph type="title"/>
          </p:nvPr>
        </p:nvSpPr>
        <p:spPr>
          <a:xfrm>
            <a:off x="914400" y="1143000"/>
            <a:ext cx="7315200" cy="1494448"/>
          </a:xfrm>
        </p:spPr>
        <p:txBody>
          <a:bodyPr anchor="b" anchorCtr="0">
            <a:noAutofit/>
          </a:bodyPr>
          <a:lstStyle>
            <a:lvl1pPr algn="ctr">
              <a:defRPr sz="3300" b="0" cap="all" baseline="0"/>
            </a:lvl1pPr>
          </a:lstStyle>
          <a:p>
            <a:r>
              <a:rPr lang="en-US"/>
              <a:t>Click to edit Master title style</a:t>
            </a:r>
            <a:endParaRPr/>
          </a:p>
        </p:txBody>
      </p:sp>
      <p:sp>
        <p:nvSpPr>
          <p:cNvPr id="3" name="Text Placeholder 2"/>
          <p:cNvSpPr>
            <a:spLocks noGrp="1"/>
          </p:cNvSpPr>
          <p:nvPr>
            <p:ph type="body" idx="1"/>
          </p:nvPr>
        </p:nvSpPr>
        <p:spPr>
          <a:xfrm>
            <a:off x="914400" y="2724150"/>
            <a:ext cx="7315200" cy="762000"/>
          </a:xfrm>
        </p:spPr>
        <p:txBody>
          <a:bodyPr anchor="t" anchorCtr="0">
            <a:noAutofit/>
          </a:bodyPr>
          <a:lstStyle>
            <a:lvl1pPr marL="0" indent="0" algn="ctr">
              <a:spcBef>
                <a:spcPts val="0"/>
              </a:spcBef>
              <a:buNone/>
              <a:defRPr sz="2100">
                <a:solidFill>
                  <a:schemeClr val="tx1"/>
                </a:solidFill>
              </a:defRPr>
            </a:lvl1pPr>
            <a:lvl2pPr marL="457181" indent="0">
              <a:buNone/>
              <a:defRPr sz="1800">
                <a:solidFill>
                  <a:schemeClr val="tx1">
                    <a:tint val="75000"/>
                  </a:schemeClr>
                </a:solidFill>
              </a:defRPr>
            </a:lvl2pPr>
            <a:lvl3pPr marL="914362" indent="0">
              <a:buNone/>
              <a:defRPr sz="1600">
                <a:solidFill>
                  <a:schemeClr val="tx1">
                    <a:tint val="75000"/>
                  </a:schemeClr>
                </a:solidFill>
              </a:defRPr>
            </a:lvl3pPr>
            <a:lvl4pPr marL="1371543" indent="0">
              <a:buNone/>
              <a:defRPr sz="1400">
                <a:solidFill>
                  <a:schemeClr val="tx1">
                    <a:tint val="75000"/>
                  </a:schemeClr>
                </a:solidFill>
              </a:defRPr>
            </a:lvl4pPr>
            <a:lvl5pPr marL="1828724" indent="0">
              <a:buNone/>
              <a:defRPr sz="1400">
                <a:solidFill>
                  <a:schemeClr val="tx1">
                    <a:tint val="75000"/>
                  </a:schemeClr>
                </a:solidFill>
              </a:defRPr>
            </a:lvl5pPr>
            <a:lvl6pPr marL="2285905" indent="0">
              <a:buNone/>
              <a:defRPr sz="1400">
                <a:solidFill>
                  <a:schemeClr val="tx1">
                    <a:tint val="75000"/>
                  </a:schemeClr>
                </a:solidFill>
              </a:defRPr>
            </a:lvl6pPr>
            <a:lvl7pPr marL="2743086" indent="0">
              <a:buNone/>
              <a:defRPr sz="1400">
                <a:solidFill>
                  <a:schemeClr val="tx1">
                    <a:tint val="75000"/>
                  </a:schemeClr>
                </a:solidFill>
              </a:defRPr>
            </a:lvl7pPr>
            <a:lvl8pPr marL="3200266" indent="0">
              <a:buNone/>
              <a:defRPr sz="1400">
                <a:solidFill>
                  <a:schemeClr val="tx1">
                    <a:tint val="75000"/>
                  </a:schemeClr>
                </a:solidFill>
              </a:defRPr>
            </a:lvl8pPr>
            <a:lvl9pPr marL="3657448"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sk-SK"/>
              <a:t>© 2018 Keith A. Pray</a:t>
            </a:r>
            <a:endParaRPr lang="en-US"/>
          </a:p>
        </p:txBody>
      </p:sp>
      <p:sp>
        <p:nvSpPr>
          <p:cNvPr id="6" name="Slide Number Placeholder 5"/>
          <p:cNvSpPr>
            <a:spLocks noGrp="1"/>
          </p:cNvSpPr>
          <p:nvPr>
            <p:ph type="sldNum" sz="quarter" idx="12"/>
          </p:nvPr>
        </p:nvSpPr>
        <p:spPr/>
        <p:txBody>
          <a:bodyPr/>
          <a:lstStyle/>
          <a:p>
            <a:fld id="{A2A17EAB-8B51-5C40-8776-6683E51FA7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85800" y="1352551"/>
            <a:ext cx="3733800" cy="3352800"/>
          </a:xfrm>
        </p:spPr>
        <p:txBody>
          <a:bodyPr>
            <a:normAutofit/>
          </a:bodyPr>
          <a:lstStyle>
            <a:lvl1pPr>
              <a:defRPr sz="1800"/>
            </a:lvl1pPr>
            <a:lvl2pPr>
              <a:defRPr sz="1500"/>
            </a:lvl2pPr>
            <a:lvl3pPr>
              <a:defRPr sz="1400"/>
            </a:lvl3pPr>
            <a:lvl4pPr>
              <a:defRPr sz="1200"/>
            </a:lvl4pPr>
            <a:lvl5pPr>
              <a:defRPr sz="1100"/>
            </a:lvl5pPr>
            <a:lvl6pPr>
              <a:defRPr sz="1100"/>
            </a:lvl6pPr>
            <a:lvl7pPr marL="2002453">
              <a:defRPr sz="1100"/>
            </a:lvl7pPr>
            <a:lvl8pPr marL="2002453">
              <a:defRPr sz="1100"/>
            </a:lvl8pPr>
            <a:lvl9pPr marL="2002453">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24400" y="1352551"/>
            <a:ext cx="3733800" cy="3352800"/>
          </a:xfrm>
        </p:spPr>
        <p:txBody>
          <a:bodyPr>
            <a:normAutofit/>
          </a:bodyPr>
          <a:lstStyle>
            <a:lvl1pPr>
              <a:defRPr sz="1800"/>
            </a:lvl1pPr>
            <a:lvl2pPr>
              <a:defRPr sz="1500"/>
            </a:lvl2pPr>
            <a:lvl3pPr>
              <a:defRPr sz="1400"/>
            </a:lvl3pPr>
            <a:lvl4pPr>
              <a:defRPr sz="1200"/>
            </a:lvl4pPr>
            <a:lvl5pPr>
              <a:defRPr sz="1100"/>
            </a:lvl5pPr>
            <a:lvl6pPr marL="2002453">
              <a:defRPr sz="1100" baseline="0"/>
            </a:lvl6pPr>
            <a:lvl7pPr marL="2002453">
              <a:defRPr sz="1100" baseline="0"/>
            </a:lvl7pPr>
            <a:lvl8pPr marL="2002453">
              <a:defRPr sz="1100" baseline="0"/>
            </a:lvl8pPr>
            <a:lvl9pPr marL="2002453">
              <a:defRPr sz="11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sk-SK"/>
              <a:t>© 2018 Keith A. Pray</a:t>
            </a:r>
            <a:endParaRPr lang="en-US"/>
          </a:p>
        </p:txBody>
      </p:sp>
      <p:sp>
        <p:nvSpPr>
          <p:cNvPr id="7" name="Slide Number Placeholder 6"/>
          <p:cNvSpPr>
            <a:spLocks noGrp="1"/>
          </p:cNvSpPr>
          <p:nvPr>
            <p:ph type="sldNum" sz="quarter" idx="12"/>
          </p:nvPr>
        </p:nvSpPr>
        <p:spPr/>
        <p:txBody>
          <a:bodyPr/>
          <a:lstStyle/>
          <a:p>
            <a:fld id="{A2A17EAB-8B51-5C40-8776-6683E51FA7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85800" y="1352550"/>
            <a:ext cx="3733800" cy="685800"/>
          </a:xfrm>
        </p:spPr>
        <p:txBody>
          <a:bodyPr anchor="ctr">
            <a:noAutofit/>
          </a:bodyPr>
          <a:lstStyle>
            <a:lvl1pPr marL="0" indent="0">
              <a:lnSpc>
                <a:spcPct val="80000"/>
              </a:lnSpc>
              <a:spcBef>
                <a:spcPts val="0"/>
              </a:spcBef>
              <a:buNone/>
              <a:defRPr sz="2100" b="0">
                <a:solidFill>
                  <a:schemeClr val="tx1"/>
                </a:solidFill>
              </a:defRPr>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038350"/>
            <a:ext cx="3733800" cy="2667000"/>
          </a:xfrm>
        </p:spPr>
        <p:txBody>
          <a:bodyPr>
            <a:normAutofit/>
          </a:bodyPr>
          <a:lstStyle>
            <a:lvl1pPr>
              <a:defRPr sz="1800"/>
            </a:lvl1pPr>
            <a:lvl2pPr>
              <a:defRPr sz="1500"/>
            </a:lvl2pPr>
            <a:lvl3pPr>
              <a:defRPr sz="1400"/>
            </a:lvl3pPr>
            <a:lvl4pPr>
              <a:defRPr sz="1200"/>
            </a:lvl4pPr>
            <a:lvl5pPr>
              <a:defRPr sz="1100"/>
            </a:lvl5pPr>
            <a:lvl6pPr marL="2002453">
              <a:defRPr sz="1100"/>
            </a:lvl6pPr>
            <a:lvl7pPr marL="2002453">
              <a:defRPr sz="1100"/>
            </a:lvl7pPr>
            <a:lvl8pPr marL="2002453">
              <a:defRPr sz="1100"/>
            </a:lvl8pPr>
            <a:lvl9pPr marL="2002453">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24400" y="1352550"/>
            <a:ext cx="3733800" cy="685800"/>
          </a:xfrm>
        </p:spPr>
        <p:txBody>
          <a:bodyPr anchor="ctr">
            <a:noAutofit/>
          </a:bodyPr>
          <a:lstStyle>
            <a:lvl1pPr marL="0" indent="0">
              <a:lnSpc>
                <a:spcPct val="80000"/>
              </a:lnSpc>
              <a:spcBef>
                <a:spcPts val="0"/>
              </a:spcBef>
              <a:buNone/>
              <a:defRPr sz="2100" b="0">
                <a:solidFill>
                  <a:schemeClr val="tx1"/>
                </a:solidFill>
              </a:defRPr>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4400" y="2038350"/>
            <a:ext cx="3733800" cy="2667000"/>
          </a:xfrm>
        </p:spPr>
        <p:txBody>
          <a:bodyPr>
            <a:normAutofit/>
          </a:bodyPr>
          <a:lstStyle>
            <a:lvl1pPr>
              <a:defRPr sz="1800"/>
            </a:lvl1pPr>
            <a:lvl2pPr>
              <a:defRPr sz="1500"/>
            </a:lvl2pPr>
            <a:lvl3pPr>
              <a:defRPr sz="1400"/>
            </a:lvl3pPr>
            <a:lvl4pPr>
              <a:defRPr sz="1200"/>
            </a:lvl4pPr>
            <a:lvl5pPr>
              <a:defRPr sz="1100"/>
            </a:lvl5pPr>
            <a:lvl6pPr marL="2002453">
              <a:defRPr sz="1100"/>
            </a:lvl6pPr>
            <a:lvl7pPr marL="2002453">
              <a:defRPr sz="1100"/>
            </a:lvl7pPr>
            <a:lvl8pPr marL="2002453">
              <a:defRPr sz="1100" baseline="0"/>
            </a:lvl8pPr>
            <a:lvl9pPr marL="2002453">
              <a:defRPr sz="11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sk-SK"/>
              <a:t>© 2018 Keith A. Pray</a:t>
            </a:r>
            <a:endParaRPr lang="en-US"/>
          </a:p>
        </p:txBody>
      </p:sp>
      <p:sp>
        <p:nvSpPr>
          <p:cNvPr id="9" name="Slide Number Placeholder 8"/>
          <p:cNvSpPr>
            <a:spLocks noGrp="1"/>
          </p:cNvSpPr>
          <p:nvPr>
            <p:ph type="sldNum" sz="quarter" idx="12"/>
          </p:nvPr>
        </p:nvSpPr>
        <p:spPr/>
        <p:txBody>
          <a:bodyPr/>
          <a:lstStyle/>
          <a:p>
            <a:fld id="{A2A17EAB-8B51-5C40-8776-6683E51FA7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sk-SK"/>
              <a:t>© 2018 Keith A. Pray</a:t>
            </a:r>
            <a:endParaRPr lang="en-US"/>
          </a:p>
        </p:txBody>
      </p:sp>
      <p:sp>
        <p:nvSpPr>
          <p:cNvPr id="5" name="Slide Number Placeholder 4"/>
          <p:cNvSpPr>
            <a:spLocks noGrp="1"/>
          </p:cNvSpPr>
          <p:nvPr>
            <p:ph type="sldNum" sz="quarter" idx="12"/>
          </p:nvPr>
        </p:nvSpPr>
        <p:spPr/>
        <p:txBody>
          <a:bodyPr/>
          <a:lstStyle/>
          <a:p>
            <a:fld id="{A2A17EAB-8B51-5C40-8776-6683E51FA7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0" name="Rectangle 19"/>
          <p:cNvSpPr/>
          <p:nvPr/>
        </p:nvSpPr>
        <p:spPr>
          <a:xfrm>
            <a:off x="0" y="-836"/>
            <a:ext cx="5715000" cy="5144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a:p>
        </p:txBody>
      </p:sp>
      <p:sp>
        <p:nvSpPr>
          <p:cNvPr id="2" name="Title 1"/>
          <p:cNvSpPr>
            <a:spLocks noGrp="1"/>
          </p:cNvSpPr>
          <p:nvPr>
            <p:ph type="title"/>
          </p:nvPr>
        </p:nvSpPr>
        <p:spPr>
          <a:xfrm>
            <a:off x="5867400" y="361950"/>
            <a:ext cx="2971800" cy="1066800"/>
          </a:xfrm>
        </p:spPr>
        <p:txBody>
          <a:bodyPr anchor="b">
            <a:noAutofit/>
          </a:bodyPr>
          <a:lstStyle>
            <a:lvl1pPr algn="l">
              <a:defRPr sz="2400" b="0"/>
            </a:lvl1pPr>
          </a:lstStyle>
          <a:p>
            <a:r>
              <a:rPr lang="en-US"/>
              <a:t>Click to edit Master title style</a:t>
            </a:r>
            <a:endParaRPr/>
          </a:p>
        </p:txBody>
      </p:sp>
      <p:sp>
        <p:nvSpPr>
          <p:cNvPr id="3" name="Content Placeholder 2"/>
          <p:cNvSpPr>
            <a:spLocks noGrp="1"/>
          </p:cNvSpPr>
          <p:nvPr>
            <p:ph idx="1"/>
          </p:nvPr>
        </p:nvSpPr>
        <p:spPr bwMode="white">
          <a:xfrm>
            <a:off x="381000" y="361950"/>
            <a:ext cx="4953000" cy="4381501"/>
          </a:xfrm>
        </p:spPr>
        <p:txBody>
          <a:bodyPr>
            <a:normAutofit/>
          </a:bodyPr>
          <a:lstStyle>
            <a:lvl1pPr>
              <a:defRPr sz="2100"/>
            </a:lvl1pPr>
            <a:lvl2pPr>
              <a:defRPr sz="1800"/>
            </a:lvl2pPr>
            <a:lvl3pPr>
              <a:defRPr sz="1500"/>
            </a:lvl3pPr>
            <a:lvl4pPr>
              <a:defRPr sz="14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867400" y="1581150"/>
            <a:ext cx="2971800" cy="3200400"/>
          </a:xfrm>
        </p:spPr>
        <p:txBody>
          <a:bodyPr anchor="t" anchorCtr="0">
            <a:normAutofit/>
          </a:bodyPr>
          <a:lstStyle>
            <a:lvl1pPr marL="0" indent="0">
              <a:spcBef>
                <a:spcPts val="1200"/>
              </a:spcBef>
              <a:buNone/>
              <a:defRPr sz="1500">
                <a:solidFill>
                  <a:schemeClr val="tx1"/>
                </a:solidFill>
              </a:defRPr>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205" y="-836"/>
            <a:ext cx="9145184" cy="5147769"/>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a:p>
        </p:txBody>
      </p:sp>
      <p:sp>
        <p:nvSpPr>
          <p:cNvPr id="9" name="Rectangle 8"/>
          <p:cNvSpPr/>
          <p:nvPr/>
        </p:nvSpPr>
        <p:spPr>
          <a:xfrm>
            <a:off x="0" y="-836"/>
            <a:ext cx="4571386" cy="5144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a:p>
        </p:txBody>
      </p:sp>
      <p:sp>
        <p:nvSpPr>
          <p:cNvPr id="2" name="Title 1"/>
          <p:cNvSpPr>
            <a:spLocks noGrp="1"/>
          </p:cNvSpPr>
          <p:nvPr>
            <p:ph type="title"/>
          </p:nvPr>
        </p:nvSpPr>
        <p:spPr>
          <a:xfrm>
            <a:off x="4800600" y="1428750"/>
            <a:ext cx="3886200" cy="1295400"/>
          </a:xfrm>
        </p:spPr>
        <p:txBody>
          <a:bodyPr anchor="b" anchorCtr="0">
            <a:normAutofit/>
          </a:bodyPr>
          <a:lstStyle>
            <a:lvl1pPr algn="l">
              <a:defRPr sz="2400" b="0"/>
            </a:lvl1pPr>
          </a:lstStyle>
          <a:p>
            <a:r>
              <a:rPr lang="en-US"/>
              <a:t>Click to edit Master title style</a:t>
            </a:r>
            <a:endParaRPr/>
          </a:p>
        </p:txBody>
      </p:sp>
      <p:sp>
        <p:nvSpPr>
          <p:cNvPr id="3" name="Picture Placeholder 2"/>
          <p:cNvSpPr>
            <a:spLocks noGrp="1"/>
          </p:cNvSpPr>
          <p:nvPr>
            <p:ph type="pic" idx="1"/>
          </p:nvPr>
        </p:nvSpPr>
        <p:spPr>
          <a:xfrm>
            <a:off x="381001" y="361951"/>
            <a:ext cx="3809386" cy="4397030"/>
          </a:xfrm>
          <a:noFill/>
          <a:ln w="9525">
            <a:noFill/>
            <a:miter lim="800000"/>
          </a:ln>
          <a:effectLst/>
        </p:spPr>
        <p:txBody>
          <a:bodyPr>
            <a:normAutofit/>
          </a:bodyPr>
          <a:lstStyle>
            <a:lvl1pPr marL="0" indent="0" algn="ctr">
              <a:buNone/>
              <a:defRPr sz="20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4800600" y="2800350"/>
            <a:ext cx="3886200" cy="1295400"/>
          </a:xfrm>
        </p:spPr>
        <p:txBody>
          <a:bodyPr>
            <a:normAutofit/>
          </a:bodyPr>
          <a:lstStyle>
            <a:lvl1pPr marL="0" indent="0">
              <a:spcBef>
                <a:spcPts val="1200"/>
              </a:spcBef>
              <a:buNone/>
              <a:defRPr sz="1500">
                <a:solidFill>
                  <a:schemeClr val="tx1"/>
                </a:solidFill>
              </a:defRPr>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361950"/>
            <a:ext cx="7772400" cy="914400"/>
          </a:xfrm>
          <a:prstGeom prst="rect">
            <a:avLst/>
          </a:prstGeom>
          <a:effectLst/>
        </p:spPr>
        <p:txBody>
          <a:bodyPr vert="horz" lIns="91436" tIns="45718" rIns="91436" bIns="45718" rtlCol="0" anchor="ctr" anchorCtr="0">
            <a:normAutofit/>
          </a:bodyPr>
          <a:lstStyle/>
          <a:p>
            <a:r>
              <a:rPr lang="en-US"/>
              <a:t>Click to edit Master title style</a:t>
            </a:r>
            <a:endParaRPr/>
          </a:p>
        </p:txBody>
      </p:sp>
      <p:sp>
        <p:nvSpPr>
          <p:cNvPr id="3" name="Text Placeholder 2"/>
          <p:cNvSpPr>
            <a:spLocks noGrp="1"/>
          </p:cNvSpPr>
          <p:nvPr>
            <p:ph type="body" idx="1"/>
          </p:nvPr>
        </p:nvSpPr>
        <p:spPr>
          <a:xfrm>
            <a:off x="685800" y="1352551"/>
            <a:ext cx="7772400" cy="3352800"/>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553200" y="4997196"/>
            <a:ext cx="1066800" cy="146304"/>
          </a:xfrm>
          <a:prstGeom prst="rect">
            <a:avLst/>
          </a:prstGeom>
        </p:spPr>
        <p:txBody>
          <a:bodyPr vert="horz" lIns="91436" tIns="45718" rIns="91436" bIns="45718" rtlCol="0" anchor="ctr"/>
          <a:lstStyle>
            <a:lvl1pPr algn="r">
              <a:defRPr sz="900">
                <a:solidFill>
                  <a:schemeClr val="tx1"/>
                </a:solidFill>
              </a:defRPr>
            </a:lvl1pPr>
          </a:lstStyle>
          <a:p>
            <a:endParaRPr lang="en-US"/>
          </a:p>
        </p:txBody>
      </p:sp>
      <p:sp>
        <p:nvSpPr>
          <p:cNvPr id="5" name="Footer Placeholder 4"/>
          <p:cNvSpPr>
            <a:spLocks noGrp="1"/>
          </p:cNvSpPr>
          <p:nvPr>
            <p:ph type="ftr" sz="quarter" idx="3"/>
          </p:nvPr>
        </p:nvSpPr>
        <p:spPr>
          <a:xfrm>
            <a:off x="0" y="4997196"/>
            <a:ext cx="5562600" cy="146304"/>
          </a:xfrm>
          <a:prstGeom prst="rect">
            <a:avLst/>
          </a:prstGeom>
        </p:spPr>
        <p:txBody>
          <a:bodyPr vert="horz" lIns="91436" tIns="45718" rIns="91436" bIns="45718" rtlCol="0" anchor="ctr"/>
          <a:lstStyle>
            <a:lvl1pPr marL="0" marR="0" indent="0" algn="l" defTabSz="457200" rtl="0" eaLnBrk="1" fontAlgn="auto" latinLnBrk="0" hangingPunct="1">
              <a:lnSpc>
                <a:spcPct val="100000"/>
              </a:lnSpc>
              <a:spcBef>
                <a:spcPts val="0"/>
              </a:spcBef>
              <a:spcAft>
                <a:spcPts val="0"/>
              </a:spcAft>
              <a:buClrTx/>
              <a:buSzTx/>
              <a:buFontTx/>
              <a:buNone/>
              <a:tabLst/>
              <a:defRPr sz="900">
                <a:solidFill>
                  <a:schemeClr val="tx1"/>
                </a:solidFill>
              </a:defRPr>
            </a:lvl1pPr>
          </a:lstStyle>
          <a:p>
            <a:r>
              <a:rPr lang="sk-SK"/>
              <a:t>© 2018 Keith A. Pray</a:t>
            </a:r>
            <a:endParaRPr lang="en-US"/>
          </a:p>
        </p:txBody>
      </p:sp>
      <p:sp>
        <p:nvSpPr>
          <p:cNvPr id="6" name="Slide Number Placeholder 5"/>
          <p:cNvSpPr>
            <a:spLocks noGrp="1"/>
          </p:cNvSpPr>
          <p:nvPr>
            <p:ph type="sldNum" sz="quarter" idx="4"/>
          </p:nvPr>
        </p:nvSpPr>
        <p:spPr>
          <a:xfrm>
            <a:off x="8519160" y="4997196"/>
            <a:ext cx="624840" cy="146304"/>
          </a:xfrm>
          <a:prstGeom prst="rect">
            <a:avLst/>
          </a:prstGeom>
        </p:spPr>
        <p:txBody>
          <a:bodyPr vert="horz" lIns="91436" tIns="45718" rIns="91436" bIns="45718" rtlCol="0" anchor="ctr"/>
          <a:lstStyle>
            <a:lvl1pPr algn="r">
              <a:defRPr sz="900">
                <a:solidFill>
                  <a:schemeClr val="tx1"/>
                </a:solidFill>
              </a:defRPr>
            </a:lvl1pPr>
          </a:lstStyle>
          <a:p>
            <a:fld id="{A2A17EAB-8B51-5C40-8776-6683E51FA7A0}" type="slidenum">
              <a:rPr lang="en-US" smtClean="0"/>
              <a:pPr/>
              <a:t>‹#›</a:t>
            </a:fld>
            <a:endParaRPr lang="en-US"/>
          </a:p>
        </p:txBody>
      </p:sp>
      <p:grpSp>
        <p:nvGrpSpPr>
          <p:cNvPr id="10" name="Group 9"/>
          <p:cNvGrpSpPr/>
          <p:nvPr userDrawn="1"/>
        </p:nvGrpSpPr>
        <p:grpSpPr>
          <a:xfrm>
            <a:off x="23" y="21342"/>
            <a:ext cx="9143977" cy="295715"/>
            <a:chOff x="23" y="21342"/>
            <a:chExt cx="9143977" cy="295715"/>
          </a:xfrm>
        </p:grpSpPr>
        <p:sp>
          <p:nvSpPr>
            <p:cNvPr id="9" name="Rectangle 6"/>
            <p:cNvSpPr>
              <a:spLocks noChangeArrowheads="1"/>
            </p:cNvSpPr>
            <p:nvPr userDrawn="1"/>
          </p:nvSpPr>
          <p:spPr bwMode="auto">
            <a:xfrm>
              <a:off x="23" y="36417"/>
              <a:ext cx="9143977" cy="274320"/>
            </a:xfrm>
            <a:prstGeom prst="rect">
              <a:avLst/>
            </a:prstGeom>
            <a:gradFill flip="none" rotWithShape="1">
              <a:gsLst>
                <a:gs pos="0">
                  <a:schemeClr val="bg2"/>
                </a:gs>
                <a:gs pos="100000">
                  <a:schemeClr val="bg1"/>
                </a:gs>
              </a:gsLst>
              <a:path path="shape">
                <a:fillToRect l="50000" t="50000" r="50000" b="50000"/>
              </a:path>
              <a:tileRect/>
            </a:gradFill>
            <a:ln w="9525">
              <a:noFill/>
              <a:miter lim="800000"/>
              <a:headEnd/>
              <a:tailEnd/>
            </a:ln>
          </p:spPr>
          <p:txBody>
            <a:bodyPr tIns="0" anchor="ctr" anchorCtr="0">
              <a:prstTxWarp prst="textNoShape">
                <a:avLst/>
              </a:prstTxWarp>
            </a:bodyPr>
            <a:lstStyle/>
            <a:p>
              <a:pPr algn="l"/>
              <a:r>
                <a:rPr lang="en-US">
                  <a:solidFill>
                    <a:schemeClr val="tx1"/>
                  </a:solidFill>
                </a:rPr>
                <a:t>CS 3043 Social Implications Of Computing</a:t>
              </a:r>
            </a:p>
          </p:txBody>
        </p:sp>
        <p:pic>
          <p:nvPicPr>
            <p:cNvPr id="8" name="Picture 7" descr="WPI_Inst_Prim_FulClr_Rev.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123338" y="21342"/>
              <a:ext cx="914400" cy="295715"/>
            </a:xfrm>
            <a:prstGeom prst="rect">
              <a:avLst/>
            </a:prstGeom>
          </p:spPr>
        </p:pic>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362" rtl="0" eaLnBrk="1" latinLnBrk="0" hangingPunct="1">
        <a:lnSpc>
          <a:spcPct val="80000"/>
        </a:lnSpc>
        <a:spcBef>
          <a:spcPct val="0"/>
        </a:spcBef>
        <a:buNone/>
        <a:defRPr sz="2700" kern="1200" cap="all" baseline="0">
          <a:solidFill>
            <a:schemeClr val="tx1"/>
          </a:solidFill>
          <a:effectLst/>
          <a:latin typeface="+mj-lt"/>
          <a:ea typeface="+mj-ea"/>
          <a:cs typeface="+mj-cs"/>
        </a:defRPr>
      </a:lvl1pPr>
    </p:titleStyle>
    <p:bodyStyle>
      <a:lvl1pPr marL="205767" indent="-205767" algn="l" defTabSz="914362" rtl="0" eaLnBrk="1" latinLnBrk="0" hangingPunct="1">
        <a:lnSpc>
          <a:spcPct val="90000"/>
        </a:lnSpc>
        <a:spcBef>
          <a:spcPts val="1200"/>
        </a:spcBef>
        <a:buClr>
          <a:schemeClr val="tx2"/>
        </a:buClr>
        <a:buSzPct val="90000"/>
        <a:buFont typeface="Arial" pitchFamily="34" charset="0"/>
        <a:buChar char="•"/>
        <a:defRPr sz="2100" kern="1200">
          <a:solidFill>
            <a:schemeClr val="tx1"/>
          </a:solidFill>
          <a:latin typeface="+mn-lt"/>
          <a:ea typeface="+mn-ea"/>
          <a:cs typeface="+mn-cs"/>
        </a:defRPr>
      </a:lvl1pPr>
      <a:lvl2pPr marL="411535" indent="-205767" algn="l" defTabSz="914362" rtl="0" eaLnBrk="1" latinLnBrk="0" hangingPunct="1">
        <a:lnSpc>
          <a:spcPct val="90000"/>
        </a:lnSpc>
        <a:spcBef>
          <a:spcPts val="600"/>
        </a:spcBef>
        <a:buClr>
          <a:schemeClr val="tx2"/>
        </a:buClr>
        <a:buSzPct val="90000"/>
        <a:buFont typeface="Cambria" pitchFamily="18" charset="0"/>
        <a:buChar char="–"/>
        <a:defRPr sz="1800" kern="1200">
          <a:solidFill>
            <a:schemeClr val="tx1"/>
          </a:solidFill>
          <a:latin typeface="+mn-lt"/>
          <a:ea typeface="+mn-ea"/>
          <a:cs typeface="+mn-cs"/>
        </a:defRPr>
      </a:lvl2pPr>
      <a:lvl3pPr marL="617302" indent="-205767" algn="l" defTabSz="914362" rtl="0" eaLnBrk="1" latinLnBrk="0" hangingPunct="1">
        <a:lnSpc>
          <a:spcPct val="90000"/>
        </a:lnSpc>
        <a:spcBef>
          <a:spcPts val="600"/>
        </a:spcBef>
        <a:buClr>
          <a:schemeClr val="tx2"/>
        </a:buClr>
        <a:buFont typeface="Arial" pitchFamily="34" charset="0"/>
        <a:buChar char="•"/>
        <a:defRPr sz="1500" kern="1200">
          <a:solidFill>
            <a:schemeClr val="tx1"/>
          </a:solidFill>
          <a:latin typeface="+mn-lt"/>
          <a:ea typeface="+mn-ea"/>
          <a:cs typeface="+mn-cs"/>
        </a:defRPr>
      </a:lvl3pPr>
      <a:lvl4pPr marL="823070" indent="-205767" algn="l" defTabSz="914362" rtl="0" eaLnBrk="1" latinLnBrk="0" hangingPunct="1">
        <a:lnSpc>
          <a:spcPct val="90000"/>
        </a:lnSpc>
        <a:spcBef>
          <a:spcPts val="600"/>
        </a:spcBef>
        <a:buClr>
          <a:schemeClr val="tx2"/>
        </a:buClr>
        <a:buSzPct val="100000"/>
        <a:buFont typeface="Cambria" pitchFamily="18" charset="0"/>
        <a:buChar char="–"/>
        <a:defRPr sz="1400" kern="1200">
          <a:solidFill>
            <a:schemeClr val="tx1"/>
          </a:solidFill>
          <a:latin typeface="+mn-lt"/>
          <a:ea typeface="+mn-ea"/>
          <a:cs typeface="+mn-cs"/>
        </a:defRPr>
      </a:lvl4pPr>
      <a:lvl5pPr marL="1028837" indent="-205767" algn="l" defTabSz="914362" rtl="0" eaLnBrk="1" latinLnBrk="0" hangingPunct="1">
        <a:lnSpc>
          <a:spcPct val="90000"/>
        </a:lnSpc>
        <a:spcBef>
          <a:spcPts val="600"/>
        </a:spcBef>
        <a:buClr>
          <a:schemeClr val="tx2"/>
        </a:buClr>
        <a:buFont typeface="Arial" pitchFamily="34" charset="0"/>
        <a:buChar char="•"/>
        <a:defRPr sz="1200" kern="1200">
          <a:solidFill>
            <a:schemeClr val="tx1"/>
          </a:solidFill>
          <a:latin typeface="+mn-lt"/>
          <a:ea typeface="+mn-ea"/>
          <a:cs typeface="+mn-cs"/>
        </a:defRPr>
      </a:lvl5pPr>
      <a:lvl6pPr marL="1234605" indent="-205767" algn="l" defTabSz="914362" rtl="0" eaLnBrk="1" latinLnBrk="0" hangingPunct="1">
        <a:lnSpc>
          <a:spcPct val="90000"/>
        </a:lnSpc>
        <a:spcBef>
          <a:spcPts val="600"/>
        </a:spcBef>
        <a:buClr>
          <a:schemeClr val="tx2"/>
        </a:buClr>
        <a:buSzPct val="100000"/>
        <a:buFont typeface="Cambria" pitchFamily="18" charset="0"/>
        <a:buChar char="–"/>
        <a:defRPr sz="1200" kern="1200">
          <a:solidFill>
            <a:schemeClr val="tx1"/>
          </a:solidFill>
          <a:latin typeface="+mn-lt"/>
          <a:ea typeface="+mn-ea"/>
          <a:cs typeface="+mn-cs"/>
        </a:defRPr>
      </a:lvl6pPr>
      <a:lvl7pPr marL="1440372" indent="-205767" algn="l" defTabSz="914362" rtl="0" eaLnBrk="1" latinLnBrk="0" hangingPunct="1">
        <a:lnSpc>
          <a:spcPct val="90000"/>
        </a:lnSpc>
        <a:spcBef>
          <a:spcPts val="600"/>
        </a:spcBef>
        <a:buClr>
          <a:schemeClr val="tx2"/>
        </a:buClr>
        <a:buFont typeface="Arial" pitchFamily="34" charset="0"/>
        <a:buChar char="•"/>
        <a:defRPr sz="1200" kern="1200">
          <a:solidFill>
            <a:schemeClr val="tx1"/>
          </a:solidFill>
          <a:latin typeface="+mn-lt"/>
          <a:ea typeface="+mn-ea"/>
          <a:cs typeface="+mn-cs"/>
        </a:defRPr>
      </a:lvl7pPr>
      <a:lvl8pPr marL="1646139" indent="-205767" algn="l" defTabSz="914362" rtl="0" eaLnBrk="1" latinLnBrk="0" hangingPunct="1">
        <a:lnSpc>
          <a:spcPct val="90000"/>
        </a:lnSpc>
        <a:spcBef>
          <a:spcPts val="600"/>
        </a:spcBef>
        <a:buClr>
          <a:schemeClr val="tx2"/>
        </a:buClr>
        <a:buSzPct val="100000"/>
        <a:buFont typeface="Cambria" pitchFamily="18" charset="0"/>
        <a:buChar char="–"/>
        <a:defRPr sz="1200" kern="1200">
          <a:solidFill>
            <a:schemeClr val="tx1"/>
          </a:solidFill>
          <a:latin typeface="+mn-lt"/>
          <a:ea typeface="+mn-ea"/>
          <a:cs typeface="+mn-cs"/>
        </a:defRPr>
      </a:lvl8pPr>
      <a:lvl9pPr marL="1851907" indent="-205767" algn="l" defTabSz="914362" rtl="0" eaLnBrk="1" latinLnBrk="0" hangingPunct="1">
        <a:lnSpc>
          <a:spcPct val="90000"/>
        </a:lnSpc>
        <a:spcBef>
          <a:spcPts val="600"/>
        </a:spcBef>
        <a:buClr>
          <a:schemeClr val="tx2"/>
        </a:buClr>
        <a:buFont typeface="Arial" pitchFamily="34" charset="0"/>
        <a:buChar char="•"/>
        <a:defRPr sz="1200" kern="1200">
          <a:solidFill>
            <a:schemeClr val="tx1"/>
          </a:solidFill>
          <a:latin typeface="+mn-lt"/>
          <a:ea typeface="+mn-ea"/>
          <a:cs typeface="+mn-cs"/>
        </a:defRPr>
      </a:lvl9pPr>
    </p:bodyStyle>
    <p:otherStyle>
      <a:defPPr>
        <a:defRPr/>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www.brhs.com.au/privacy-information/" TargetMode="External"/><Relationship Id="rId13" Type="http://schemas.openxmlformats.org/officeDocument/2006/relationships/hyperlink" Target="http://ready-player-one-spielberg-cline-20180323-htmlstory.html" TargetMode="External"/><Relationship Id="rId3" Type="http://schemas.openxmlformats.org/officeDocument/2006/relationships/hyperlink" Target="https://ark.intel.com/products/80815/Intel-Core-i5-4590-Processor-6M-Cache-up-to-3_70-GHz" TargetMode="External"/><Relationship Id="rId7" Type="http://schemas.openxmlformats.org/officeDocument/2006/relationships/hyperlink" Target="http://readyplayeronemovie.com/" TargetMode="External"/><Relationship Id="rId12" Type="http://schemas.openxmlformats.org/officeDocument/2006/relationships/hyperlink" Target="https://www.kaseya.com/blog/2016/10/14/single-password-security-failure-how-two-factor-authentication-saves-the-day/" TargetMode="External"/><Relationship Id="rId2" Type="http://schemas.openxmlformats.org/officeDocument/2006/relationships/hyperlink" Target="https://www.geforce.com/hardware/desktop-gpus/geforce-gtx-970/specifications" TargetMode="External"/><Relationship Id="rId16" Type="http://schemas.openxmlformats.org/officeDocument/2006/relationships/hyperlink" Target="https://www.coindesk.com/using-google-trends-estimate-bitcoins-user-growth/" TargetMode="External"/><Relationship Id="rId1" Type="http://schemas.openxmlformats.org/officeDocument/2006/relationships/slideLayout" Target="../slideLayouts/slideLayout2.xml"/><Relationship Id="rId6" Type="http://schemas.openxmlformats.org/officeDocument/2006/relationships/hyperlink" Target="https://variety.com/2018/digital/news/ready-player-one-vr-tech-1202739419/" TargetMode="External"/><Relationship Id="rId11" Type="http://schemas.openxmlformats.org/officeDocument/2006/relationships/hyperlink" Target="http://he/" TargetMode="External"/><Relationship Id="rId5" Type="http://schemas.openxmlformats.org/officeDocument/2006/relationships/hyperlink" Target="http://eprints.whiterose.ac.uk/74327/6/ruddler2.pdf" TargetMode="External"/><Relationship Id="rId15" Type="http://schemas.openxmlformats.org/officeDocument/2006/relationships/hyperlink" Target="http://go.galegroup.com/ps/i.do?id=GALE%7CA456275895&amp;v=2.1&amp;u=mlin_c_worpoly&amp;it=r&amp;p=AONE&amp;sw=w" TargetMode="External"/><Relationship Id="rId10" Type="http://schemas.openxmlformats.org/officeDocument/2006/relationships/hyperlink" Target="https://www.thisisinsider.com/ready-player-one-movie-vs-book-2018-3" TargetMode="External"/><Relationship Id="rId4" Type="http://schemas.openxmlformats.org/officeDocument/2006/relationships/hyperlink" Target="http://androiddeveloper.galileo.edu/2017/12/28/understanding-smartphones-specs/" TargetMode="External"/><Relationship Id="rId9" Type="http://schemas.openxmlformats.org/officeDocument/2006/relationships/hyperlink" Target="https://www.eff.org/issues/surveillance-drones" TargetMode="External"/><Relationship Id="rId14" Type="http://schemas.openxmlformats.org/officeDocument/2006/relationships/hyperlink" Target="https://www.thinking-ahead-magazine.com/2018/issue-102/editorial/digital-currencies-assessing-the-possibiliti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4D9C-AE86-E14D-BE53-A2EF34300D01}"/>
              </a:ext>
            </a:extLst>
          </p:cNvPr>
          <p:cNvSpPr>
            <a:spLocks noGrp="1"/>
          </p:cNvSpPr>
          <p:nvPr>
            <p:ph type="title"/>
          </p:nvPr>
        </p:nvSpPr>
        <p:spPr/>
        <p:txBody>
          <a:bodyPr/>
          <a:lstStyle/>
          <a:p>
            <a:r>
              <a:rPr lang="en-US"/>
              <a:t>Ready Player One</a:t>
            </a:r>
          </a:p>
        </p:txBody>
      </p:sp>
      <p:sp>
        <p:nvSpPr>
          <p:cNvPr id="3" name="Text Placeholder 2">
            <a:extLst>
              <a:ext uri="{FF2B5EF4-FFF2-40B4-BE49-F238E27FC236}">
                <a16:creationId xmlns:a16="http://schemas.microsoft.com/office/drawing/2014/main" id="{FF1992AE-DEBA-C041-8327-4AC1FB130AE9}"/>
              </a:ext>
            </a:extLst>
          </p:cNvPr>
          <p:cNvSpPr>
            <a:spLocks noGrp="1"/>
          </p:cNvSpPr>
          <p:nvPr>
            <p:ph type="body" idx="1"/>
          </p:nvPr>
        </p:nvSpPr>
        <p:spPr/>
        <p:txBody>
          <a:bodyPr/>
          <a:lstStyle/>
          <a:p>
            <a:r>
              <a:rPr lang="en-US"/>
              <a:t>Eric Arthur, Chris </a:t>
            </a:r>
            <a:r>
              <a:rPr lang="en-US" err="1"/>
              <a:t>Whimpenny</a:t>
            </a:r>
            <a:r>
              <a:rPr lang="en-US"/>
              <a:t>, Rui Huang, </a:t>
            </a:r>
            <a:r>
              <a:rPr lang="en-US" err="1"/>
              <a:t>Praneeth</a:t>
            </a:r>
            <a:r>
              <a:rPr lang="en-US"/>
              <a:t> </a:t>
            </a:r>
            <a:r>
              <a:rPr lang="en-US" err="1"/>
              <a:t>Appikatla</a:t>
            </a:r>
            <a:r>
              <a:rPr lang="en-US"/>
              <a:t>, Joseph Yuen</a:t>
            </a:r>
          </a:p>
        </p:txBody>
      </p:sp>
      <p:sp>
        <p:nvSpPr>
          <p:cNvPr id="4" name="Footer Placeholder 3">
            <a:extLst>
              <a:ext uri="{FF2B5EF4-FFF2-40B4-BE49-F238E27FC236}">
                <a16:creationId xmlns:a16="http://schemas.microsoft.com/office/drawing/2014/main" id="{373A31F2-FBFC-2C43-802D-1D451EE68E8A}"/>
              </a:ext>
            </a:extLst>
          </p:cNvPr>
          <p:cNvSpPr>
            <a:spLocks noGrp="1"/>
          </p:cNvSpPr>
          <p:nvPr>
            <p:ph type="ftr" sz="quarter" idx="11"/>
          </p:nvPr>
        </p:nvSpPr>
        <p:spPr/>
        <p:txBody>
          <a:bodyPr/>
          <a:lstStyle/>
          <a:p>
            <a:r>
              <a:rPr lang="sk-SK"/>
              <a:t>© 2018 Keith A. Pray</a:t>
            </a:r>
            <a:endParaRPr lang="en-US"/>
          </a:p>
        </p:txBody>
      </p:sp>
      <p:sp>
        <p:nvSpPr>
          <p:cNvPr id="5" name="Slide Number Placeholder 4">
            <a:extLst>
              <a:ext uri="{FF2B5EF4-FFF2-40B4-BE49-F238E27FC236}">
                <a16:creationId xmlns:a16="http://schemas.microsoft.com/office/drawing/2014/main" id="{5CB4B1B5-09B5-5844-A1D0-76C23D2CA987}"/>
              </a:ext>
            </a:extLst>
          </p:cNvPr>
          <p:cNvSpPr>
            <a:spLocks noGrp="1"/>
          </p:cNvSpPr>
          <p:nvPr>
            <p:ph type="sldNum" sz="quarter" idx="12"/>
          </p:nvPr>
        </p:nvSpPr>
        <p:spPr/>
        <p:txBody>
          <a:bodyPr/>
          <a:lstStyle/>
          <a:p>
            <a:fld id="{A2A17EAB-8B51-5C40-8776-6683E51FA7A0}" type="slidenum">
              <a:rPr lang="en-US" smtClean="0"/>
              <a:t>1</a:t>
            </a:fld>
            <a:endParaRPr lang="en-US"/>
          </a:p>
        </p:txBody>
      </p:sp>
    </p:spTree>
    <p:extLst>
      <p:ext uri="{BB962C8B-B14F-4D97-AF65-F5344CB8AC3E}">
        <p14:creationId xmlns:p14="http://schemas.microsoft.com/office/powerpoint/2010/main" val="63274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corporations as governments</a:t>
            </a:r>
            <a:endParaRPr lang="en-US"/>
          </a:p>
        </p:txBody>
      </p:sp>
      <p:sp>
        <p:nvSpPr>
          <p:cNvPr id="3" name="Content Placeholder 2"/>
          <p:cNvSpPr>
            <a:spLocks noGrp="1"/>
          </p:cNvSpPr>
          <p:nvPr>
            <p:ph sz="half" idx="1"/>
          </p:nvPr>
        </p:nvSpPr>
        <p:spPr/>
        <p:txBody>
          <a:bodyPr vert="horz" lIns="91436" tIns="45718" rIns="91436" bIns="45718" rtlCol="0" anchor="t">
            <a:normAutofit/>
          </a:bodyPr>
          <a:lstStyle/>
          <a:p>
            <a:pPr marL="205740" indent="-205740"/>
            <a:r>
              <a:rPr lang="en-US"/>
              <a:t>IOI act as a "government"</a:t>
            </a:r>
            <a:endParaRPr lang="zh-CN" altLang="en-US"/>
          </a:p>
          <a:p>
            <a:pPr marL="205740" indent="-205740"/>
            <a:r>
              <a:rPr lang="en-US"/>
              <a:t>IOI loyalty center</a:t>
            </a:r>
          </a:p>
          <a:p>
            <a:pPr marL="205740" indent="-205740"/>
            <a:r>
              <a:rPr lang="en-US"/>
              <a:t>IOI surveillance drones</a:t>
            </a:r>
          </a:p>
          <a:p>
            <a:pPr marL="205740" indent="-205740"/>
            <a:endParaRPr lang="en-US"/>
          </a:p>
        </p:txBody>
      </p:sp>
      <p:sp>
        <p:nvSpPr>
          <p:cNvPr id="5" name="Footer Placeholder 4"/>
          <p:cNvSpPr>
            <a:spLocks noGrp="1"/>
          </p:cNvSpPr>
          <p:nvPr>
            <p:ph type="ftr" sz="quarter" idx="11"/>
          </p:nvPr>
        </p:nvSpPr>
        <p:spPr/>
        <p:txBody>
          <a:bodyPr/>
          <a:lstStyle/>
          <a:p>
            <a:r>
              <a:rPr lang="sk-SK"/>
              <a:t>© 2018 Keith A. Pray</a:t>
            </a:r>
            <a:endParaRPr lang="en-US"/>
          </a:p>
        </p:txBody>
      </p:sp>
      <p:sp>
        <p:nvSpPr>
          <p:cNvPr id="6" name="Slide Number Placeholder 5"/>
          <p:cNvSpPr>
            <a:spLocks noGrp="1"/>
          </p:cNvSpPr>
          <p:nvPr>
            <p:ph type="sldNum" sz="quarter" idx="12"/>
          </p:nvPr>
        </p:nvSpPr>
        <p:spPr/>
        <p:txBody>
          <a:bodyPr/>
          <a:lstStyle/>
          <a:p>
            <a:fld id="{A2A17EAB-8B51-5C40-8776-6683E51FA7A0}" type="slidenum">
              <a:rPr lang="en-US" smtClean="0"/>
              <a:t>10</a:t>
            </a:fld>
            <a:endParaRPr lang="en-US"/>
          </a:p>
        </p:txBody>
      </p:sp>
      <p:sp>
        <p:nvSpPr>
          <p:cNvPr id="8" name="TextBox 7"/>
          <p:cNvSpPr txBox="1"/>
          <p:nvPr/>
        </p:nvSpPr>
        <p:spPr>
          <a:xfrm>
            <a:off x="0" y="4726877"/>
            <a:ext cx="9144000" cy="276999"/>
          </a:xfrm>
          <a:prstGeom prst="rect">
            <a:avLst/>
          </a:prstGeom>
          <a:noFill/>
        </p:spPr>
        <p:txBody>
          <a:bodyPr wrap="square" rtlCol="0" anchor="t">
            <a:spAutoFit/>
          </a:bodyPr>
          <a:lstStyle/>
          <a:p>
            <a:pPr algn="r"/>
            <a:r>
              <a:rPr lang="en-US" sz="1200"/>
              <a:t>[14]</a:t>
            </a:r>
            <a:endParaRPr lang="en-US"/>
          </a:p>
        </p:txBody>
      </p:sp>
      <p:sp>
        <p:nvSpPr>
          <p:cNvPr id="13" name="文本框 12">
            <a:extLst>
              <a:ext uri="{FF2B5EF4-FFF2-40B4-BE49-F238E27FC236}">
                <a16:creationId xmlns:a16="http://schemas.microsoft.com/office/drawing/2014/main" id="{6CD413D7-1E7F-4600-BBC5-25DCCA543E5A}"/>
              </a:ext>
            </a:extLst>
          </p:cNvPr>
          <p:cNvSpPr txBox="1"/>
          <p:nvPr/>
        </p:nvSpPr>
        <p:spPr>
          <a:xfrm>
            <a:off x="4121725" y="4455967"/>
            <a:ext cx="507226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sz="1200"/>
          </a:p>
        </p:txBody>
      </p:sp>
      <p:pic>
        <p:nvPicPr>
          <p:cNvPr id="10" name="图片 10">
            <a:extLst>
              <a:ext uri="{FF2B5EF4-FFF2-40B4-BE49-F238E27FC236}">
                <a16:creationId xmlns:a16="http://schemas.microsoft.com/office/drawing/2014/main" id="{7286CFA5-1350-47AB-86CC-382B3720E0BC}"/>
              </a:ext>
            </a:extLst>
          </p:cNvPr>
          <p:cNvPicPr>
            <a:picLocks noChangeAspect="1"/>
          </p:cNvPicPr>
          <p:nvPr/>
        </p:nvPicPr>
        <p:blipFill rotWithShape="1">
          <a:blip r:embed="rId3"/>
          <a:srcRect l="11293" t="-327" r="13257" b="327"/>
          <a:stretch/>
        </p:blipFill>
        <p:spPr>
          <a:xfrm>
            <a:off x="4279900" y="1452337"/>
            <a:ext cx="4177840" cy="2768615"/>
          </a:xfrm>
          <a:prstGeom prst="rect">
            <a:avLst/>
          </a:prstGeom>
        </p:spPr>
      </p:pic>
    </p:spTree>
    <p:extLst>
      <p:ext uri="{BB962C8B-B14F-4D97-AF65-F5344CB8AC3E}">
        <p14:creationId xmlns:p14="http://schemas.microsoft.com/office/powerpoint/2010/main" val="395781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 OF VR will Decrease over time</a:t>
            </a:r>
          </a:p>
        </p:txBody>
      </p:sp>
      <p:sp>
        <p:nvSpPr>
          <p:cNvPr id="3" name="Content Placeholder 2"/>
          <p:cNvSpPr>
            <a:spLocks noGrp="1"/>
          </p:cNvSpPr>
          <p:nvPr>
            <p:ph sz="half" idx="1"/>
          </p:nvPr>
        </p:nvSpPr>
        <p:spPr/>
        <p:txBody>
          <a:bodyPr vert="horz" lIns="91436" tIns="45718" rIns="91436" bIns="45718" rtlCol="0" anchor="t">
            <a:normAutofit/>
          </a:bodyPr>
          <a:lstStyle/>
          <a:p>
            <a:pPr marL="205740" indent="-205740"/>
            <a:r>
              <a:rPr lang="en-US"/>
              <a:t>99% of computers in 2016 couldn’t run VR[8]</a:t>
            </a:r>
          </a:p>
          <a:p>
            <a:pPr marL="205740" indent="-205740"/>
            <a:r>
              <a:rPr lang="en-US"/>
              <a:t>Current VR setup cost: $1700-$2700 USD [9]</a:t>
            </a:r>
          </a:p>
          <a:p>
            <a:pPr marL="205740" indent="-205740"/>
            <a:r>
              <a:rPr lang="en-US"/>
              <a:t>Cost of Computer technology cheapens over time</a:t>
            </a:r>
          </a:p>
        </p:txBody>
      </p:sp>
      <p:sp>
        <p:nvSpPr>
          <p:cNvPr id="5" name="Footer Placeholder 4"/>
          <p:cNvSpPr>
            <a:spLocks noGrp="1"/>
          </p:cNvSpPr>
          <p:nvPr>
            <p:ph type="ftr" sz="quarter" idx="11"/>
          </p:nvPr>
        </p:nvSpPr>
        <p:spPr/>
        <p:txBody>
          <a:bodyPr/>
          <a:lstStyle/>
          <a:p>
            <a:r>
              <a:rPr lang="sk-SK"/>
              <a:t>© 2018 Keith A. Pray</a:t>
            </a:r>
            <a:endParaRPr lang="en-US"/>
          </a:p>
        </p:txBody>
      </p:sp>
      <p:sp>
        <p:nvSpPr>
          <p:cNvPr id="6" name="Slide Number Placeholder 5"/>
          <p:cNvSpPr>
            <a:spLocks noGrp="1"/>
          </p:cNvSpPr>
          <p:nvPr>
            <p:ph type="sldNum" sz="quarter" idx="12"/>
          </p:nvPr>
        </p:nvSpPr>
        <p:spPr/>
        <p:txBody>
          <a:bodyPr/>
          <a:lstStyle/>
          <a:p>
            <a:fld id="{A2A17EAB-8B51-5C40-8776-6683E51FA7A0}" type="slidenum">
              <a:rPr lang="en-US" smtClean="0"/>
              <a:t>11</a:t>
            </a:fld>
            <a:endParaRPr lang="en-US"/>
          </a:p>
        </p:txBody>
      </p:sp>
      <p:sp>
        <p:nvSpPr>
          <p:cNvPr id="7" name="TextBox 6"/>
          <p:cNvSpPr txBox="1"/>
          <p:nvPr/>
        </p:nvSpPr>
        <p:spPr>
          <a:xfrm>
            <a:off x="6847114" y="372337"/>
            <a:ext cx="2179682" cy="307777"/>
          </a:xfrm>
          <a:prstGeom prst="rect">
            <a:avLst/>
          </a:prstGeom>
          <a:noFill/>
        </p:spPr>
        <p:txBody>
          <a:bodyPr wrap="square" rtlCol="0">
            <a:spAutoFit/>
          </a:bodyPr>
          <a:lstStyle/>
          <a:p>
            <a:pPr algn="r"/>
            <a:r>
              <a:rPr lang="en-US" sz="1400">
                <a:solidFill>
                  <a:schemeClr val="tx1"/>
                </a:solidFill>
                <a:latin typeface="+mj-lt"/>
              </a:rPr>
              <a:t>&lt;Your Name&gt;</a:t>
            </a:r>
          </a:p>
        </p:txBody>
      </p:sp>
      <p:sp>
        <p:nvSpPr>
          <p:cNvPr id="8" name="TextBox 7"/>
          <p:cNvSpPr txBox="1"/>
          <p:nvPr/>
        </p:nvSpPr>
        <p:spPr>
          <a:xfrm>
            <a:off x="0" y="4726877"/>
            <a:ext cx="9144000" cy="276999"/>
          </a:xfrm>
          <a:prstGeom prst="rect">
            <a:avLst/>
          </a:prstGeom>
          <a:noFill/>
        </p:spPr>
        <p:txBody>
          <a:bodyPr wrap="square" rtlCol="0" anchor="t">
            <a:spAutoFit/>
          </a:bodyPr>
          <a:lstStyle/>
          <a:p>
            <a:pPr algn="r"/>
            <a:r>
              <a:rPr lang="en-US" sz="1200"/>
              <a:t>[8][9][10]</a:t>
            </a:r>
            <a:endParaRPr lang="en-US"/>
          </a:p>
        </p:txBody>
      </p:sp>
      <p:pic>
        <p:nvPicPr>
          <p:cNvPr id="9" name="Picture 9" descr="A close up of a map&#10;&#10;Description generated with high confidence">
            <a:extLst>
              <a:ext uri="{FF2B5EF4-FFF2-40B4-BE49-F238E27FC236}">
                <a16:creationId xmlns:a16="http://schemas.microsoft.com/office/drawing/2014/main" id="{C60E80CE-C11B-4532-9D05-F18FA3D8971B}"/>
              </a:ext>
            </a:extLst>
          </p:cNvPr>
          <p:cNvPicPr>
            <a:picLocks noChangeAspect="1"/>
          </p:cNvPicPr>
          <p:nvPr/>
        </p:nvPicPr>
        <p:blipFill>
          <a:blip r:embed="rId3"/>
          <a:stretch>
            <a:fillRect/>
          </a:stretch>
        </p:blipFill>
        <p:spPr>
          <a:xfrm>
            <a:off x="5075886" y="1010065"/>
            <a:ext cx="3395191" cy="3767312"/>
          </a:xfrm>
          <a:prstGeom prst="rect">
            <a:avLst/>
          </a:prstGeom>
        </p:spPr>
      </p:pic>
      <p:cxnSp>
        <p:nvCxnSpPr>
          <p:cNvPr id="13" name="Straight Arrow Connector 12">
            <a:extLst>
              <a:ext uri="{FF2B5EF4-FFF2-40B4-BE49-F238E27FC236}">
                <a16:creationId xmlns:a16="http://schemas.microsoft.com/office/drawing/2014/main" id="{89F99CBF-B8E6-401D-8B54-E2FC62927A1A}"/>
              </a:ext>
            </a:extLst>
          </p:cNvPr>
          <p:cNvCxnSpPr/>
          <p:nvPr/>
        </p:nvCxnSpPr>
        <p:spPr>
          <a:xfrm>
            <a:off x="1700012" y="3285722"/>
            <a:ext cx="3948983" cy="423393"/>
          </a:xfrm>
          <a:prstGeom prst="straightConnector1">
            <a:avLst/>
          </a:prstGeom>
          <a:ln w="57150">
            <a:solidFill>
              <a:srgbClr val="00B0F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2BDBA81-C6FC-4841-894D-5A74B6CBBA05}"/>
              </a:ext>
            </a:extLst>
          </p:cNvPr>
          <p:cNvSpPr txBox="1"/>
          <p:nvPr/>
        </p:nvSpPr>
        <p:spPr>
          <a:xfrm rot="16260000">
            <a:off x="4067737" y="2542309"/>
            <a:ext cx="1631986" cy="27699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sz="1200"/>
              <a:t>Consumer Price Index</a:t>
            </a:r>
          </a:p>
        </p:txBody>
      </p:sp>
    </p:spTree>
    <p:extLst>
      <p:ext uri="{BB962C8B-B14F-4D97-AF65-F5344CB8AC3E}">
        <p14:creationId xmlns:p14="http://schemas.microsoft.com/office/powerpoint/2010/main" val="60211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3A0E-7716-4506-B9DB-A843A15EE9BB}"/>
              </a:ext>
            </a:extLst>
          </p:cNvPr>
          <p:cNvSpPr>
            <a:spLocks noGrp="1"/>
          </p:cNvSpPr>
          <p:nvPr>
            <p:ph type="title"/>
          </p:nvPr>
        </p:nvSpPr>
        <p:spPr>
          <a:xfrm>
            <a:off x="685800" y="394299"/>
            <a:ext cx="7772400" cy="914400"/>
          </a:xfrm>
        </p:spPr>
        <p:txBody>
          <a:bodyPr/>
          <a:lstStyle/>
          <a:p>
            <a:r>
              <a:rPr lang="en-US"/>
              <a:t>DISASSOCIATION FROM THE REAL WORLD</a:t>
            </a:r>
          </a:p>
        </p:txBody>
      </p:sp>
      <p:sp>
        <p:nvSpPr>
          <p:cNvPr id="5" name="Footer Placeholder 4">
            <a:extLst>
              <a:ext uri="{FF2B5EF4-FFF2-40B4-BE49-F238E27FC236}">
                <a16:creationId xmlns:a16="http://schemas.microsoft.com/office/drawing/2014/main" id="{AF2B9AE9-9F2D-4808-A036-349B6EFC4843}"/>
              </a:ext>
            </a:extLst>
          </p:cNvPr>
          <p:cNvSpPr>
            <a:spLocks noGrp="1"/>
          </p:cNvSpPr>
          <p:nvPr>
            <p:ph type="ftr" sz="quarter" idx="11"/>
          </p:nvPr>
        </p:nvSpPr>
        <p:spPr/>
        <p:txBody>
          <a:bodyPr/>
          <a:lstStyle/>
          <a:p>
            <a:r>
              <a:rPr lang="sk-SK"/>
              <a:t>© 2018 Keith A. Pray</a:t>
            </a:r>
            <a:endParaRPr lang="en-US"/>
          </a:p>
        </p:txBody>
      </p:sp>
      <p:sp>
        <p:nvSpPr>
          <p:cNvPr id="6" name="Slide Number Placeholder 5">
            <a:extLst>
              <a:ext uri="{FF2B5EF4-FFF2-40B4-BE49-F238E27FC236}">
                <a16:creationId xmlns:a16="http://schemas.microsoft.com/office/drawing/2014/main" id="{10CA4B33-2039-4773-B744-0FC1BAF4F31A}"/>
              </a:ext>
            </a:extLst>
          </p:cNvPr>
          <p:cNvSpPr>
            <a:spLocks noGrp="1"/>
          </p:cNvSpPr>
          <p:nvPr>
            <p:ph type="sldNum" sz="quarter" idx="12"/>
          </p:nvPr>
        </p:nvSpPr>
        <p:spPr/>
        <p:txBody>
          <a:bodyPr/>
          <a:lstStyle/>
          <a:p>
            <a:fld id="{A2A17EAB-8B51-5C40-8776-6683E51FA7A0}" type="slidenum">
              <a:rPr lang="en-US" smtClean="0"/>
              <a:t>12</a:t>
            </a:fld>
            <a:endParaRPr lang="en-US"/>
          </a:p>
        </p:txBody>
      </p:sp>
      <p:sp>
        <p:nvSpPr>
          <p:cNvPr id="3" name="Content Placeholder 2">
            <a:extLst>
              <a:ext uri="{FF2B5EF4-FFF2-40B4-BE49-F238E27FC236}">
                <a16:creationId xmlns:a16="http://schemas.microsoft.com/office/drawing/2014/main" id="{B31CC10D-8319-46D6-82EA-E21C7F13F744}"/>
              </a:ext>
            </a:extLst>
          </p:cNvPr>
          <p:cNvSpPr>
            <a:spLocks noGrp="1"/>
          </p:cNvSpPr>
          <p:nvPr>
            <p:ph sz="half" idx="1"/>
          </p:nvPr>
        </p:nvSpPr>
        <p:spPr>
          <a:xfrm>
            <a:off x="685800" y="1352551"/>
            <a:ext cx="4946601" cy="3352800"/>
          </a:xfrm>
        </p:spPr>
        <p:txBody>
          <a:bodyPr vert="horz" lIns="91436" tIns="45718" rIns="91436" bIns="45718" rtlCol="0" anchor="t">
            <a:normAutofit/>
          </a:bodyPr>
          <a:lstStyle/>
          <a:p>
            <a:pPr marL="205740" indent="-205740"/>
            <a:r>
              <a:rPr lang="en-US" altLang="zh-CN" sz="1900"/>
              <a:t>Virtual Globalization</a:t>
            </a:r>
            <a:endParaRPr lang="en-US" sz="1900"/>
          </a:p>
          <a:p>
            <a:pPr marL="205740" indent="-205740"/>
            <a:r>
              <a:rPr lang="en-US" altLang="zh-CN" sz="1900"/>
              <a:t>Internet Addiction</a:t>
            </a:r>
            <a:endParaRPr lang="en-US" sz="1900"/>
          </a:p>
          <a:p>
            <a:pPr marL="205740" indent="-205740"/>
            <a:r>
              <a:rPr lang="en-US" altLang="zh-CN" sz="1900"/>
              <a:t>Breakdown of Traditional Communication</a:t>
            </a:r>
            <a:endParaRPr lang="en-US" sz="1900"/>
          </a:p>
          <a:p>
            <a:pPr marL="411480" lvl="1" indent="-205740"/>
            <a:endParaRPr lang="en-US" altLang="zh-CN" sz="1900"/>
          </a:p>
          <a:p>
            <a:pPr marL="205740" indent="-205740"/>
            <a:endParaRPr lang="en-US" altLang="zh-CN" sz="1900"/>
          </a:p>
          <a:p>
            <a:pPr marL="205740" indent="-205740"/>
            <a:endParaRPr lang="en-US"/>
          </a:p>
        </p:txBody>
      </p:sp>
    </p:spTree>
    <p:extLst>
      <p:ext uri="{BB962C8B-B14F-4D97-AF65-F5344CB8AC3E}">
        <p14:creationId xmlns:p14="http://schemas.microsoft.com/office/powerpoint/2010/main" val="3758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3A0E-7716-4506-B9DB-A843A15EE9BB}"/>
              </a:ext>
            </a:extLst>
          </p:cNvPr>
          <p:cNvSpPr>
            <a:spLocks noGrp="1"/>
          </p:cNvSpPr>
          <p:nvPr>
            <p:ph type="title"/>
          </p:nvPr>
        </p:nvSpPr>
        <p:spPr>
          <a:xfrm>
            <a:off x="685800" y="394299"/>
            <a:ext cx="7772400" cy="914400"/>
          </a:xfrm>
        </p:spPr>
        <p:txBody>
          <a:bodyPr/>
          <a:lstStyle/>
          <a:p>
            <a:r>
              <a:rPr lang="en-US"/>
              <a:t>VIRTUAL GLOBALIZATION of oasis</a:t>
            </a:r>
          </a:p>
        </p:txBody>
      </p:sp>
      <p:sp>
        <p:nvSpPr>
          <p:cNvPr id="5" name="Footer Placeholder 4">
            <a:extLst>
              <a:ext uri="{FF2B5EF4-FFF2-40B4-BE49-F238E27FC236}">
                <a16:creationId xmlns:a16="http://schemas.microsoft.com/office/drawing/2014/main" id="{AF2B9AE9-9F2D-4808-A036-349B6EFC4843}"/>
              </a:ext>
            </a:extLst>
          </p:cNvPr>
          <p:cNvSpPr>
            <a:spLocks noGrp="1"/>
          </p:cNvSpPr>
          <p:nvPr>
            <p:ph type="ftr" sz="quarter" idx="11"/>
          </p:nvPr>
        </p:nvSpPr>
        <p:spPr/>
        <p:txBody>
          <a:bodyPr/>
          <a:lstStyle/>
          <a:p>
            <a:r>
              <a:rPr lang="sk-SK"/>
              <a:t>© 2018 Keith A. Pray</a:t>
            </a:r>
            <a:endParaRPr lang="en-US"/>
          </a:p>
        </p:txBody>
      </p:sp>
      <p:sp>
        <p:nvSpPr>
          <p:cNvPr id="6" name="Slide Number Placeholder 5">
            <a:extLst>
              <a:ext uri="{FF2B5EF4-FFF2-40B4-BE49-F238E27FC236}">
                <a16:creationId xmlns:a16="http://schemas.microsoft.com/office/drawing/2014/main" id="{10CA4B33-2039-4773-B744-0FC1BAF4F31A}"/>
              </a:ext>
            </a:extLst>
          </p:cNvPr>
          <p:cNvSpPr>
            <a:spLocks noGrp="1"/>
          </p:cNvSpPr>
          <p:nvPr>
            <p:ph type="sldNum" sz="quarter" idx="12"/>
          </p:nvPr>
        </p:nvSpPr>
        <p:spPr/>
        <p:txBody>
          <a:bodyPr/>
          <a:lstStyle/>
          <a:p>
            <a:fld id="{A2A17EAB-8B51-5C40-8776-6683E51FA7A0}" type="slidenum">
              <a:rPr lang="en-US" smtClean="0"/>
              <a:t>13</a:t>
            </a:fld>
            <a:endParaRPr lang="en-US"/>
          </a:p>
        </p:txBody>
      </p:sp>
      <p:sp>
        <p:nvSpPr>
          <p:cNvPr id="3" name="Content Placeholder 2">
            <a:extLst>
              <a:ext uri="{FF2B5EF4-FFF2-40B4-BE49-F238E27FC236}">
                <a16:creationId xmlns:a16="http://schemas.microsoft.com/office/drawing/2014/main" id="{B31CC10D-8319-46D6-82EA-E21C7F13F744}"/>
              </a:ext>
            </a:extLst>
          </p:cNvPr>
          <p:cNvSpPr>
            <a:spLocks noGrp="1"/>
          </p:cNvSpPr>
          <p:nvPr>
            <p:ph sz="half" idx="1"/>
          </p:nvPr>
        </p:nvSpPr>
        <p:spPr>
          <a:xfrm>
            <a:off x="685800" y="1247849"/>
            <a:ext cx="7564158" cy="3352800"/>
          </a:xfrm>
        </p:spPr>
        <p:txBody>
          <a:bodyPr vert="horz" lIns="91436" tIns="45718" rIns="91436" bIns="45718" rtlCol="0" anchor="t">
            <a:normAutofit/>
          </a:bodyPr>
          <a:lstStyle/>
          <a:p>
            <a:pPr marL="342900" indent="-342900"/>
            <a:r>
              <a:rPr lang="en-US" altLang="zh-CN" sz="1900"/>
              <a:t>Global Reach</a:t>
            </a:r>
            <a:endParaRPr lang="en-US" altLang="zh-CN" sz="2200"/>
          </a:p>
          <a:p>
            <a:pPr marL="342900" indent="-342900"/>
            <a:r>
              <a:rPr lang="en-US" altLang="zh-CN" sz="1900"/>
              <a:t>In-game vendors</a:t>
            </a:r>
            <a:endParaRPr lang="en-US" sz="1900"/>
          </a:p>
          <a:p>
            <a:pPr marL="411480" lvl="1" indent="-205740"/>
            <a:r>
              <a:rPr lang="en-US" sz="1600"/>
              <a:t>Players and corporations buy and sell items</a:t>
            </a:r>
          </a:p>
          <a:p>
            <a:pPr marL="342900" indent="-342900"/>
            <a:r>
              <a:rPr lang="en-US" altLang="zh-CN" sz="1900"/>
              <a:t>One platform</a:t>
            </a:r>
            <a:endParaRPr lang="en-US" sz="1900"/>
          </a:p>
          <a:p>
            <a:pPr marL="205740" indent="-205740"/>
            <a:endParaRPr lang="en-US" altLang="zh-CN" sz="1900"/>
          </a:p>
          <a:p>
            <a:pPr marL="205740" indent="-205740"/>
            <a:endParaRPr lang="en-US" altLang="zh-CN" sz="1900"/>
          </a:p>
          <a:p>
            <a:pPr marL="205740" indent="-205740"/>
            <a:endParaRPr lang="en-US" altLang="zh-CN" sz="1900"/>
          </a:p>
          <a:p>
            <a:pPr marL="205740" indent="-205740"/>
            <a:endParaRPr lang="en-US" altLang="zh-CN" sz="1900"/>
          </a:p>
          <a:p>
            <a:pPr marL="205740" indent="-205740"/>
            <a:endParaRPr lang="en-US"/>
          </a:p>
        </p:txBody>
      </p:sp>
    </p:spTree>
    <p:extLst>
      <p:ext uri="{BB962C8B-B14F-4D97-AF65-F5344CB8AC3E}">
        <p14:creationId xmlns:p14="http://schemas.microsoft.com/office/powerpoint/2010/main" val="2278996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3A0E-7716-4506-B9DB-A843A15EE9BB}"/>
              </a:ext>
            </a:extLst>
          </p:cNvPr>
          <p:cNvSpPr>
            <a:spLocks noGrp="1"/>
          </p:cNvSpPr>
          <p:nvPr>
            <p:ph type="title"/>
          </p:nvPr>
        </p:nvSpPr>
        <p:spPr>
          <a:xfrm>
            <a:off x="685800" y="394299"/>
            <a:ext cx="7772400" cy="914400"/>
          </a:xfrm>
        </p:spPr>
        <p:txBody>
          <a:bodyPr/>
          <a:lstStyle/>
          <a:p>
            <a:r>
              <a:rPr lang="en-US"/>
              <a:t>Oasis enables Internet ADDICTION </a:t>
            </a:r>
            <a:endParaRPr lang="en-US" err="1"/>
          </a:p>
        </p:txBody>
      </p:sp>
      <p:sp>
        <p:nvSpPr>
          <p:cNvPr id="5" name="Footer Placeholder 4">
            <a:extLst>
              <a:ext uri="{FF2B5EF4-FFF2-40B4-BE49-F238E27FC236}">
                <a16:creationId xmlns:a16="http://schemas.microsoft.com/office/drawing/2014/main" id="{AF2B9AE9-9F2D-4808-A036-349B6EFC4843}"/>
              </a:ext>
            </a:extLst>
          </p:cNvPr>
          <p:cNvSpPr>
            <a:spLocks noGrp="1"/>
          </p:cNvSpPr>
          <p:nvPr>
            <p:ph type="ftr" sz="quarter" idx="11"/>
          </p:nvPr>
        </p:nvSpPr>
        <p:spPr/>
        <p:txBody>
          <a:bodyPr/>
          <a:lstStyle/>
          <a:p>
            <a:r>
              <a:rPr lang="sk-SK"/>
              <a:t>© 2018 Keith A. Pray</a:t>
            </a:r>
            <a:endParaRPr lang="en-US"/>
          </a:p>
        </p:txBody>
      </p:sp>
      <p:sp>
        <p:nvSpPr>
          <p:cNvPr id="6" name="Slide Number Placeholder 5">
            <a:extLst>
              <a:ext uri="{FF2B5EF4-FFF2-40B4-BE49-F238E27FC236}">
                <a16:creationId xmlns:a16="http://schemas.microsoft.com/office/drawing/2014/main" id="{10CA4B33-2039-4773-B744-0FC1BAF4F31A}"/>
              </a:ext>
            </a:extLst>
          </p:cNvPr>
          <p:cNvSpPr>
            <a:spLocks noGrp="1"/>
          </p:cNvSpPr>
          <p:nvPr>
            <p:ph type="sldNum" sz="quarter" idx="12"/>
          </p:nvPr>
        </p:nvSpPr>
        <p:spPr/>
        <p:txBody>
          <a:bodyPr/>
          <a:lstStyle/>
          <a:p>
            <a:fld id="{A2A17EAB-8B51-5C40-8776-6683E51FA7A0}" type="slidenum">
              <a:rPr lang="en-US" smtClean="0"/>
              <a:t>14</a:t>
            </a:fld>
            <a:endParaRPr lang="en-US"/>
          </a:p>
        </p:txBody>
      </p:sp>
      <p:sp>
        <p:nvSpPr>
          <p:cNvPr id="3" name="Content Placeholder 2">
            <a:extLst>
              <a:ext uri="{FF2B5EF4-FFF2-40B4-BE49-F238E27FC236}">
                <a16:creationId xmlns:a16="http://schemas.microsoft.com/office/drawing/2014/main" id="{B31CC10D-8319-46D6-82EA-E21C7F13F744}"/>
              </a:ext>
            </a:extLst>
          </p:cNvPr>
          <p:cNvSpPr>
            <a:spLocks noGrp="1"/>
          </p:cNvSpPr>
          <p:nvPr>
            <p:ph sz="half" idx="1"/>
          </p:nvPr>
        </p:nvSpPr>
        <p:spPr>
          <a:xfrm>
            <a:off x="685800" y="1247849"/>
            <a:ext cx="7564158" cy="3352800"/>
          </a:xfrm>
        </p:spPr>
        <p:txBody>
          <a:bodyPr vert="horz" lIns="91436" tIns="45718" rIns="91436" bIns="45718" rtlCol="0" anchor="t">
            <a:normAutofit/>
          </a:bodyPr>
          <a:lstStyle/>
          <a:p>
            <a:pPr marL="411480" lvl="1" indent="-205740"/>
            <a:endParaRPr lang="en-US" altLang="zh-CN" sz="1900"/>
          </a:p>
          <a:p>
            <a:pPr marL="411480" lvl="1" indent="-205740"/>
            <a:endParaRPr lang="en-US" altLang="zh-CN" sz="1900"/>
          </a:p>
          <a:p>
            <a:pPr marL="205740" indent="-205740"/>
            <a:r>
              <a:rPr lang="en-US"/>
              <a:t>"I think in the future VR is going to be the super drug... Do you want to spend it with real people in a real world, which is often harder than spending it in a virtual world where you can be the person you always wanted to be — where the id becomes the self? Is that a world you really want to live in for the rest of your life?" </a:t>
            </a:r>
          </a:p>
          <a:p>
            <a:pPr marL="0" indent="0">
              <a:buNone/>
            </a:pPr>
            <a:r>
              <a:rPr lang="en-US"/>
              <a:t>     - Steven Spielberg </a:t>
            </a:r>
            <a:r>
              <a:rPr lang="en-US" i="1"/>
              <a:t>Director of Ready Player One</a:t>
            </a:r>
            <a:endParaRPr lang="en-US"/>
          </a:p>
          <a:p>
            <a:pPr marL="205740" indent="-205740"/>
            <a:endParaRPr lang="en-US"/>
          </a:p>
        </p:txBody>
      </p:sp>
      <p:sp>
        <p:nvSpPr>
          <p:cNvPr id="4" name="TextBox 3">
            <a:extLst>
              <a:ext uri="{FF2B5EF4-FFF2-40B4-BE49-F238E27FC236}">
                <a16:creationId xmlns:a16="http://schemas.microsoft.com/office/drawing/2014/main" id="{3BAD2AD5-A520-4B77-BD88-C6997D1734B2}"/>
              </a:ext>
            </a:extLst>
          </p:cNvPr>
          <p:cNvSpPr txBox="1"/>
          <p:nvPr/>
        </p:nvSpPr>
        <p:spPr>
          <a:xfrm>
            <a:off x="8070112" y="4563207"/>
            <a:ext cx="776175" cy="27699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sz="1200"/>
              <a:t>[18] [19]</a:t>
            </a:r>
          </a:p>
        </p:txBody>
      </p:sp>
    </p:spTree>
    <p:extLst>
      <p:ext uri="{BB962C8B-B14F-4D97-AF65-F5344CB8AC3E}">
        <p14:creationId xmlns:p14="http://schemas.microsoft.com/office/powerpoint/2010/main" val="63286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3A0E-7716-4506-B9DB-A843A15EE9BB}"/>
              </a:ext>
            </a:extLst>
          </p:cNvPr>
          <p:cNvSpPr>
            <a:spLocks noGrp="1"/>
          </p:cNvSpPr>
          <p:nvPr>
            <p:ph type="title"/>
          </p:nvPr>
        </p:nvSpPr>
        <p:spPr>
          <a:xfrm>
            <a:off x="685800" y="394299"/>
            <a:ext cx="7772400" cy="914400"/>
          </a:xfrm>
        </p:spPr>
        <p:txBody>
          <a:bodyPr/>
          <a:lstStyle/>
          <a:p>
            <a:r>
              <a:rPr lang="en-US"/>
              <a:t>Technology Breaks down traditional communication</a:t>
            </a:r>
          </a:p>
        </p:txBody>
      </p:sp>
      <p:sp>
        <p:nvSpPr>
          <p:cNvPr id="5" name="Footer Placeholder 4">
            <a:extLst>
              <a:ext uri="{FF2B5EF4-FFF2-40B4-BE49-F238E27FC236}">
                <a16:creationId xmlns:a16="http://schemas.microsoft.com/office/drawing/2014/main" id="{AF2B9AE9-9F2D-4808-A036-349B6EFC4843}"/>
              </a:ext>
            </a:extLst>
          </p:cNvPr>
          <p:cNvSpPr>
            <a:spLocks noGrp="1"/>
          </p:cNvSpPr>
          <p:nvPr>
            <p:ph type="ftr" sz="quarter" idx="11"/>
          </p:nvPr>
        </p:nvSpPr>
        <p:spPr/>
        <p:txBody>
          <a:bodyPr/>
          <a:lstStyle/>
          <a:p>
            <a:r>
              <a:rPr lang="sk-SK"/>
              <a:t>© 2018 Keith A. Pray</a:t>
            </a:r>
            <a:endParaRPr lang="en-US"/>
          </a:p>
        </p:txBody>
      </p:sp>
      <p:sp>
        <p:nvSpPr>
          <p:cNvPr id="6" name="Slide Number Placeholder 5">
            <a:extLst>
              <a:ext uri="{FF2B5EF4-FFF2-40B4-BE49-F238E27FC236}">
                <a16:creationId xmlns:a16="http://schemas.microsoft.com/office/drawing/2014/main" id="{10CA4B33-2039-4773-B744-0FC1BAF4F31A}"/>
              </a:ext>
            </a:extLst>
          </p:cNvPr>
          <p:cNvSpPr>
            <a:spLocks noGrp="1"/>
          </p:cNvSpPr>
          <p:nvPr>
            <p:ph type="sldNum" sz="quarter" idx="12"/>
          </p:nvPr>
        </p:nvSpPr>
        <p:spPr/>
        <p:txBody>
          <a:bodyPr/>
          <a:lstStyle/>
          <a:p>
            <a:fld id="{A2A17EAB-8B51-5C40-8776-6683E51FA7A0}" type="slidenum">
              <a:rPr lang="en-US" smtClean="0"/>
              <a:t>15</a:t>
            </a:fld>
            <a:endParaRPr lang="en-US"/>
          </a:p>
        </p:txBody>
      </p:sp>
      <p:sp>
        <p:nvSpPr>
          <p:cNvPr id="3" name="Content Placeholder 2">
            <a:extLst>
              <a:ext uri="{FF2B5EF4-FFF2-40B4-BE49-F238E27FC236}">
                <a16:creationId xmlns:a16="http://schemas.microsoft.com/office/drawing/2014/main" id="{B31CC10D-8319-46D6-82EA-E21C7F13F744}"/>
              </a:ext>
            </a:extLst>
          </p:cNvPr>
          <p:cNvSpPr>
            <a:spLocks noGrp="1"/>
          </p:cNvSpPr>
          <p:nvPr>
            <p:ph sz="half" idx="1"/>
          </p:nvPr>
        </p:nvSpPr>
        <p:spPr>
          <a:xfrm>
            <a:off x="685800" y="1247849"/>
            <a:ext cx="7564158" cy="3352800"/>
          </a:xfrm>
        </p:spPr>
        <p:txBody>
          <a:bodyPr vert="horz" lIns="91436" tIns="45718" rIns="91436" bIns="45718" rtlCol="0" anchor="t">
            <a:normAutofit/>
          </a:bodyPr>
          <a:lstStyle/>
          <a:p>
            <a:pPr marL="205740" lvl="1" indent="0">
              <a:buNone/>
            </a:pPr>
            <a:endParaRPr lang="en-US" altLang="zh-CN" sz="1900"/>
          </a:p>
          <a:p>
            <a:pPr marL="205740" indent="-205740"/>
            <a:r>
              <a:rPr lang="en-US"/>
              <a:t>Winner Take-All Society</a:t>
            </a:r>
          </a:p>
          <a:p>
            <a:pPr marL="205740" indent="-205740"/>
            <a:r>
              <a:rPr lang="en-US"/>
              <a:t>OASIS connects everyone on one network</a:t>
            </a:r>
          </a:p>
          <a:p>
            <a:pPr marL="205740" indent="-205740"/>
            <a:r>
              <a:rPr lang="en-US"/>
              <a:t>The allure of communicating from behind a screen</a:t>
            </a:r>
          </a:p>
          <a:p>
            <a:pPr marL="205740" indent="-205740"/>
            <a:endParaRPr lang="en-US"/>
          </a:p>
        </p:txBody>
      </p:sp>
    </p:spTree>
    <p:extLst>
      <p:ext uri="{BB962C8B-B14F-4D97-AF65-F5344CB8AC3E}">
        <p14:creationId xmlns:p14="http://schemas.microsoft.com/office/powerpoint/2010/main" val="160341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1E3B-902B-409D-98DF-7F798D3F2183}"/>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78142039-B523-4CA9-9BD2-6BE934C3E2CA}"/>
              </a:ext>
            </a:extLst>
          </p:cNvPr>
          <p:cNvSpPr>
            <a:spLocks noGrp="1"/>
          </p:cNvSpPr>
          <p:nvPr>
            <p:ph sz="half" idx="1"/>
          </p:nvPr>
        </p:nvSpPr>
        <p:spPr/>
        <p:txBody>
          <a:bodyPr vert="horz" lIns="91436" tIns="45718" rIns="91436" bIns="45718" rtlCol="0" anchor="t">
            <a:normAutofit/>
          </a:bodyPr>
          <a:lstStyle/>
          <a:p>
            <a:pPr marL="205740" indent="-205740"/>
            <a:r>
              <a:rPr lang="en-US"/>
              <a:t>Realistic Technology</a:t>
            </a:r>
          </a:p>
          <a:p>
            <a:pPr marL="205740" indent="-205740"/>
            <a:r>
              <a:rPr lang="en-US"/>
              <a:t>Increased Security Issues</a:t>
            </a:r>
          </a:p>
          <a:p>
            <a:pPr marL="205740" indent="-205740"/>
            <a:r>
              <a:rPr lang="en-US"/>
              <a:t>Dissociation from Real World </a:t>
            </a:r>
          </a:p>
          <a:p>
            <a:pPr marL="0" indent="0">
              <a:buNone/>
            </a:pPr>
            <a:endParaRPr lang="en-US"/>
          </a:p>
          <a:p>
            <a:pPr marL="205740" indent="-205740"/>
            <a:endParaRPr lang="en-US"/>
          </a:p>
          <a:p>
            <a:pPr marL="205740" indent="-205740"/>
            <a:endParaRPr lang="en-US"/>
          </a:p>
        </p:txBody>
      </p:sp>
      <p:pic>
        <p:nvPicPr>
          <p:cNvPr id="7" name="Picture 7" descr="A hand holding a blue object&#10;&#10;Description generated with high confidence">
            <a:extLst>
              <a:ext uri="{FF2B5EF4-FFF2-40B4-BE49-F238E27FC236}">
                <a16:creationId xmlns:a16="http://schemas.microsoft.com/office/drawing/2014/main" id="{CE59E3AA-B069-488D-85DA-864CD83B1AFA}"/>
              </a:ext>
            </a:extLst>
          </p:cNvPr>
          <p:cNvPicPr>
            <a:picLocks noGrp="1" noChangeAspect="1"/>
          </p:cNvPicPr>
          <p:nvPr>
            <p:ph sz="half" idx="2"/>
          </p:nvPr>
        </p:nvPicPr>
        <p:blipFill>
          <a:blip r:embed="rId3"/>
          <a:stretch>
            <a:fillRect/>
          </a:stretch>
        </p:blipFill>
        <p:spPr>
          <a:xfrm>
            <a:off x="4357445" y="1272983"/>
            <a:ext cx="4423912" cy="2828624"/>
          </a:xfrm>
          <a:prstGeom prst="rect">
            <a:avLst/>
          </a:prstGeom>
        </p:spPr>
      </p:pic>
      <p:sp>
        <p:nvSpPr>
          <p:cNvPr id="5" name="Footer Placeholder 4">
            <a:extLst>
              <a:ext uri="{FF2B5EF4-FFF2-40B4-BE49-F238E27FC236}">
                <a16:creationId xmlns:a16="http://schemas.microsoft.com/office/drawing/2014/main" id="{4A9B99CC-1008-4714-9ADF-6F68676C8812}"/>
              </a:ext>
            </a:extLst>
          </p:cNvPr>
          <p:cNvSpPr>
            <a:spLocks noGrp="1"/>
          </p:cNvSpPr>
          <p:nvPr>
            <p:ph type="ftr" sz="quarter" idx="11"/>
          </p:nvPr>
        </p:nvSpPr>
        <p:spPr/>
        <p:txBody>
          <a:bodyPr/>
          <a:lstStyle/>
          <a:p>
            <a:r>
              <a:rPr lang="sk-SK"/>
              <a:t>© 2018 Keith A. Pray</a:t>
            </a:r>
            <a:endParaRPr lang="en-US"/>
          </a:p>
        </p:txBody>
      </p:sp>
      <p:sp>
        <p:nvSpPr>
          <p:cNvPr id="6" name="Slide Number Placeholder 5">
            <a:extLst>
              <a:ext uri="{FF2B5EF4-FFF2-40B4-BE49-F238E27FC236}">
                <a16:creationId xmlns:a16="http://schemas.microsoft.com/office/drawing/2014/main" id="{3A789314-5CE2-4255-8983-96DCD1E39BEE}"/>
              </a:ext>
            </a:extLst>
          </p:cNvPr>
          <p:cNvSpPr>
            <a:spLocks noGrp="1"/>
          </p:cNvSpPr>
          <p:nvPr>
            <p:ph type="sldNum" sz="quarter" idx="12"/>
          </p:nvPr>
        </p:nvSpPr>
        <p:spPr/>
        <p:txBody>
          <a:bodyPr/>
          <a:lstStyle/>
          <a:p>
            <a:fld id="{A2A17EAB-8B51-5C40-8776-6683E51FA7A0}" type="slidenum">
              <a:rPr lang="en-US" smtClean="0"/>
              <a:t>16</a:t>
            </a:fld>
            <a:endParaRPr lang="en-US"/>
          </a:p>
        </p:txBody>
      </p:sp>
      <p:sp>
        <p:nvSpPr>
          <p:cNvPr id="4" name="TextBox 3">
            <a:extLst>
              <a:ext uri="{FF2B5EF4-FFF2-40B4-BE49-F238E27FC236}">
                <a16:creationId xmlns:a16="http://schemas.microsoft.com/office/drawing/2014/main" id="{55D39CD8-7DA7-4CF6-97AF-E9D66A05F16A}"/>
              </a:ext>
            </a:extLst>
          </p:cNvPr>
          <p:cNvSpPr txBox="1"/>
          <p:nvPr/>
        </p:nvSpPr>
        <p:spPr>
          <a:xfrm>
            <a:off x="8226405" y="4563207"/>
            <a:ext cx="463588" cy="27699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sz="1200"/>
              <a:t>[16]</a:t>
            </a:r>
          </a:p>
        </p:txBody>
      </p:sp>
    </p:spTree>
    <p:extLst>
      <p:ext uri="{BB962C8B-B14F-4D97-AF65-F5344CB8AC3E}">
        <p14:creationId xmlns:p14="http://schemas.microsoft.com/office/powerpoint/2010/main" val="52560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a:xfrm>
            <a:off x="685800" y="980210"/>
            <a:ext cx="7772400" cy="4037523"/>
          </a:xfrm>
        </p:spPr>
        <p:txBody>
          <a:bodyPr vert="horz" lIns="91440" tIns="45718" rIns="91436" bIns="45718" rtlCol="0" anchor="t">
            <a:noAutofit/>
          </a:bodyPr>
          <a:lstStyle/>
          <a:p>
            <a:pPr marL="0" indent="0">
              <a:lnSpc>
                <a:spcPct val="100000"/>
              </a:lnSpc>
              <a:spcBef>
                <a:spcPts val="400"/>
              </a:spcBef>
              <a:buNone/>
            </a:pPr>
            <a:r>
              <a:rPr lang="en-US" sz="600"/>
              <a:t>1. Nvidia. (n.d.). GeForce GTX 970 Specifications. Retrieved September 25, 2018, from </a:t>
            </a:r>
            <a:r>
              <a:rPr lang="en-US" sz="600" dirty="0">
                <a:hlinkClick r:id="rId2"/>
              </a:rPr>
              <a:t>https://www.geforce.com/hardware/desktop-gpus/geforce-gtx-970/specifications</a:t>
            </a:r>
            <a:r>
              <a:rPr lang="en-US" sz="600" dirty="0"/>
              <a:t> </a:t>
            </a:r>
            <a:endParaRPr lang="en-US" sz="600"/>
          </a:p>
          <a:p>
            <a:pPr marL="0" indent="0">
              <a:lnSpc>
                <a:spcPct val="100000"/>
              </a:lnSpc>
              <a:spcBef>
                <a:spcPts val="400"/>
              </a:spcBef>
              <a:buNone/>
            </a:pPr>
            <a:r>
              <a:rPr lang="en-US" sz="600"/>
              <a:t>2. Intel. (n.d.). Intel Core i5-4950 Processor. Retrieved September 25, 2018, from </a:t>
            </a:r>
            <a:r>
              <a:rPr lang="en-US" sz="600" dirty="0">
                <a:hlinkClick r:id="rId3"/>
              </a:rPr>
              <a:t>https://ark.intel.com/products/80815/Intel-Core-i5-4590-Processor-6M-Cache-up-to-3_70-GHz</a:t>
            </a:r>
            <a:r>
              <a:rPr lang="en-US" sz="600" dirty="0"/>
              <a:t> </a:t>
            </a:r>
          </a:p>
          <a:p>
            <a:pPr marL="0" indent="0">
              <a:lnSpc>
                <a:spcPct val="100000"/>
              </a:lnSpc>
              <a:spcBef>
                <a:spcPts val="400"/>
              </a:spcBef>
              <a:buNone/>
            </a:pPr>
            <a:r>
              <a:rPr lang="en-US" sz="600"/>
              <a:t>3. Understanding Smartphones Specs. (2017, December 28). Retrieved September 25, 2018, from </a:t>
            </a:r>
            <a:r>
              <a:rPr lang="en-US" sz="600" dirty="0">
                <a:hlinkClick r:id="rId4"/>
              </a:rPr>
              <a:t>http://androiddeveloper.galileo.edu/2017/12/28/understanding-smartphones-specs/</a:t>
            </a:r>
            <a:r>
              <a:rPr lang="en-US" sz="600" dirty="0"/>
              <a:t> </a:t>
            </a:r>
          </a:p>
          <a:p>
            <a:pPr marL="0" indent="0">
              <a:lnSpc>
                <a:spcPct val="100000"/>
              </a:lnSpc>
              <a:spcBef>
                <a:spcPts val="400"/>
              </a:spcBef>
              <a:buNone/>
            </a:pPr>
            <a:r>
              <a:rPr lang="en-US" sz="600"/>
              <a:t>4. https://www.androidauthority.com/smartphone-performance-improvements-timeline-626109/ </a:t>
            </a:r>
            <a:endParaRPr lang="en-US" sz="600" dirty="0"/>
          </a:p>
          <a:p>
            <a:pPr marL="0" indent="0">
              <a:lnSpc>
                <a:spcPct val="100000"/>
              </a:lnSpc>
              <a:spcBef>
                <a:spcPts val="400"/>
              </a:spcBef>
              <a:buNone/>
            </a:pPr>
            <a:r>
              <a:rPr lang="en-US" sz="600"/>
              <a:t>5. Hayden, S. (2018, July 3). Plexus is a VR Glove With Finger Haptics &amp; Multiple Tracking Standards, $250 Dev Kits Coming Soon. Retrieved September 25, 2018, from </a:t>
            </a:r>
            <a:r>
              <a:rPr lang="en-US" sz="600" dirty="0"/>
              <a:t>https://www.roadtovr.com/plexus-vr-glove-finger-haptics-multiple-tracking-standards-250-dev-kit-pre-orders-now-available/ </a:t>
            </a:r>
          </a:p>
          <a:p>
            <a:pPr marL="0" indent="0">
              <a:lnSpc>
                <a:spcPct val="100000"/>
              </a:lnSpc>
              <a:spcBef>
                <a:spcPts val="400"/>
              </a:spcBef>
              <a:buNone/>
            </a:pPr>
            <a:r>
              <a:rPr lang="en-US" sz="600"/>
              <a:t>6. Ruddle, R., Volkova, E., &amp; </a:t>
            </a:r>
            <a:r>
              <a:rPr lang="en-US" sz="600" err="1"/>
              <a:t>Bulthoff</a:t>
            </a:r>
            <a:r>
              <a:rPr lang="en-US" sz="600"/>
              <a:t>, H. (2011). Walking improves your cognitive map in environments that are large-scale and large in extent. Retrieved from </a:t>
            </a:r>
            <a:r>
              <a:rPr lang="en-US" sz="600" u="sng" dirty="0">
                <a:hlinkClick r:id="rId5"/>
              </a:rPr>
              <a:t>http://eprints.whiterose.ac.uk/74327/6/ruddler2.pdf</a:t>
            </a:r>
            <a:endParaRPr lang="en-US" sz="600" dirty="0"/>
          </a:p>
          <a:p>
            <a:pPr marL="0" indent="0">
              <a:lnSpc>
                <a:spcPct val="100000"/>
              </a:lnSpc>
              <a:spcBef>
                <a:spcPts val="400"/>
              </a:spcBef>
              <a:buNone/>
            </a:pPr>
            <a:r>
              <a:rPr lang="en-US" sz="600"/>
              <a:t>7.  Horwitz. (2018, April 5). Kat Walk Mini promises a compact, affordable VR treadmill for in-game movement. Retrieved October 1, 2018, from https://venturebeat.com/2018/04/05/kat-walk-mini-</a:t>
            </a:r>
            <a:r>
              <a:rPr lang="en-US" sz="600" dirty="0"/>
              <a:t>promises-a-compact-affordable-vr-treadmill-for-in-game-movement/ </a:t>
            </a:r>
            <a:endParaRPr lang="en-US" sz="600"/>
          </a:p>
          <a:p>
            <a:pPr marL="0" indent="0">
              <a:lnSpc>
                <a:spcPct val="100000"/>
              </a:lnSpc>
              <a:spcBef>
                <a:spcPts val="400"/>
              </a:spcBef>
              <a:buNone/>
            </a:pPr>
            <a:r>
              <a:rPr lang="en-US" sz="600"/>
              <a:t>8. Neiger, C. (2016, September 8). Virtual reality is too expensive for most people — but that's about to change. Retrieved September 25, 2018, from https://www.businessinsider.com/why-is-virtual-</a:t>
            </a:r>
            <a:r>
              <a:rPr lang="en-US" sz="600" dirty="0"/>
              <a:t>reality-so-expensive-2016-9 </a:t>
            </a:r>
          </a:p>
          <a:p>
            <a:pPr marL="0" indent="0">
              <a:lnSpc>
                <a:spcPct val="100000"/>
              </a:lnSpc>
              <a:spcBef>
                <a:spcPts val="400"/>
              </a:spcBef>
              <a:buNone/>
            </a:pPr>
            <a:r>
              <a:rPr lang="en-US" sz="600"/>
              <a:t>9. Ackerman, D. (2016, June 25). The real cost of virtual reality. Retrieved September 25, 2018, from https://www.cnet.com/news/the-real-cost-of-virtual-reality/ </a:t>
            </a:r>
            <a:endParaRPr lang="en-US" sz="600" dirty="0"/>
          </a:p>
          <a:p>
            <a:pPr marL="0" indent="0">
              <a:lnSpc>
                <a:spcPct val="100000"/>
              </a:lnSpc>
              <a:spcBef>
                <a:spcPts val="400"/>
              </a:spcBef>
              <a:buNone/>
            </a:pPr>
            <a:r>
              <a:rPr lang="en-US" sz="600"/>
              <a:t>10. Bureau of Labor Statistics. (2015, October 13). Long-term prices trends for computers, TVs, and related items. Retrieved September 25, 2018, from https://www.bls.gov/opub/ted/2015/long-term-</a:t>
            </a:r>
            <a:r>
              <a:rPr lang="en-US" sz="600" dirty="0"/>
              <a:t>price-trends-for-computers-tvs-and-related-items.htm </a:t>
            </a:r>
          </a:p>
          <a:p>
            <a:pPr marL="0" indent="0">
              <a:lnSpc>
                <a:spcPct val="100000"/>
              </a:lnSpc>
              <a:spcBef>
                <a:spcPts val="400"/>
              </a:spcBef>
              <a:buNone/>
            </a:pPr>
            <a:r>
              <a:rPr lang="en-US" sz="600"/>
              <a:t>11. </a:t>
            </a:r>
            <a:r>
              <a:rPr lang="en-US" sz="600" dirty="0">
                <a:hlinkClick r:id="rId6"/>
              </a:rPr>
              <a:t>https://variety.com/2018/digital/news/ready-player-one-vr-tech-1202739419/</a:t>
            </a:r>
            <a:endParaRPr lang="en-US" sz="600" dirty="0"/>
          </a:p>
          <a:p>
            <a:pPr marL="0" indent="0">
              <a:lnSpc>
                <a:spcPct val="100000"/>
              </a:lnSpc>
              <a:spcBef>
                <a:spcPts val="400"/>
              </a:spcBef>
              <a:buNone/>
            </a:pPr>
            <a:r>
              <a:rPr lang="en-US" sz="600"/>
              <a:t>12. </a:t>
            </a:r>
            <a:r>
              <a:rPr lang="en-US" sz="600" u="sng" dirty="0">
                <a:hlinkClick r:id="rId7"/>
              </a:rPr>
              <a:t>http://readyplayeronemovie.com</a:t>
            </a:r>
            <a:endParaRPr lang="en-US" sz="600" dirty="0"/>
          </a:p>
          <a:p>
            <a:pPr marL="0" indent="0">
              <a:lnSpc>
                <a:spcPct val="100000"/>
              </a:lnSpc>
              <a:spcBef>
                <a:spcPts val="400"/>
              </a:spcBef>
              <a:buNone/>
            </a:pPr>
            <a:r>
              <a:rPr lang="en-US" sz="600" u="sng"/>
              <a:t>13. </a:t>
            </a:r>
            <a:r>
              <a:rPr lang="en-US" sz="600" dirty="0">
                <a:hlinkClick r:id="rId8"/>
              </a:rPr>
              <a:t>http://www.brhs.com.au/privacy-information/</a:t>
            </a:r>
            <a:endParaRPr lang="en-US" sz="600" u="sng"/>
          </a:p>
          <a:p>
            <a:pPr marL="0" indent="0">
              <a:lnSpc>
                <a:spcPct val="100000"/>
              </a:lnSpc>
              <a:spcBef>
                <a:spcPts val="0"/>
              </a:spcBef>
              <a:buNone/>
            </a:pPr>
            <a:r>
              <a:rPr lang="en-US" sz="600"/>
              <a:t>14. </a:t>
            </a:r>
            <a:r>
              <a:rPr lang="en-US" sz="600" dirty="0">
                <a:hlinkClick r:id="rId9"/>
              </a:rPr>
              <a:t>https://www.eff.org/issues/surveillance-drones</a:t>
            </a:r>
            <a:endParaRPr lang="zh-CN" altLang="en-US" sz="600">
              <a:latin typeface="幼圆"/>
              <a:ea typeface="幼圆"/>
            </a:endParaRPr>
          </a:p>
          <a:p>
            <a:pPr marL="0" indent="0">
              <a:lnSpc>
                <a:spcPct val="100000"/>
              </a:lnSpc>
              <a:spcBef>
                <a:spcPts val="0"/>
              </a:spcBef>
              <a:buNone/>
            </a:pPr>
            <a:r>
              <a:rPr lang="en-US" sz="600"/>
              <a:t>15. </a:t>
            </a:r>
            <a:r>
              <a:rPr lang="en-US" sz="600" dirty="0">
                <a:hlinkClick r:id="rId10"/>
              </a:rPr>
              <a:t>https://www.thisisinsider.com/ready-player-one-movie-vs-book-2018-3</a:t>
            </a:r>
            <a:endParaRPr lang="en-US" sz="600" dirty="0"/>
          </a:p>
          <a:p>
            <a:pPr marL="0" indent="0">
              <a:lnSpc>
                <a:spcPct val="100000"/>
              </a:lnSpc>
              <a:spcBef>
                <a:spcPts val="0"/>
              </a:spcBef>
              <a:buNone/>
            </a:pPr>
            <a:r>
              <a:rPr lang="en-US" sz="600"/>
              <a:t>16. </a:t>
            </a:r>
            <a:r>
              <a:rPr lang="en-US" sz="600" dirty="0">
                <a:hlinkClick r:id="rId11"/>
              </a:rPr>
              <a:t>http://www.joplinglobe.com/news/local_news/ready-player-shun-video-game-players-skeptical-about-future-classification/article_5cd170e2-5544-5d9b-9215-eb67402b98a2.htmlHe</a:t>
            </a:r>
            <a:r>
              <a:rPr lang="en-US" sz="600" dirty="0"/>
              <a:t> </a:t>
            </a:r>
          </a:p>
          <a:p>
            <a:pPr marL="0" indent="0">
              <a:lnSpc>
                <a:spcPct val="100000"/>
              </a:lnSpc>
              <a:spcBef>
                <a:spcPts val="0"/>
              </a:spcBef>
              <a:buNone/>
            </a:pPr>
            <a:r>
              <a:rPr lang="en-US" sz="600"/>
              <a:t>17. Doug Barney, Single Password = Security Failure: How Two-Factor Authentication Saves the Day, (26 Sep. 2018) </a:t>
            </a:r>
            <a:r>
              <a:rPr lang="en-US" sz="600" dirty="0">
                <a:hlinkClick r:id="rId12"/>
              </a:rPr>
              <a:t>https://www.kaseya.com/blog/2016/10/14/single-password-security-failure-how-two-factor-authentication-saves-the-day/</a:t>
            </a:r>
            <a:endParaRPr lang="en-US" sz="600" dirty="0"/>
          </a:p>
          <a:p>
            <a:pPr marL="0" indent="0">
              <a:lnSpc>
                <a:spcPct val="100000"/>
              </a:lnSpc>
              <a:spcBef>
                <a:spcPts val="0"/>
              </a:spcBef>
              <a:buNone/>
            </a:pPr>
            <a:r>
              <a:rPr lang="en-US" sz="600"/>
              <a:t>18. Josh Rottenberg, March 23, 2018, 'Ready Player One's' Steven Spielberg and Ernest Cline on pooling their nostalgia to tell a new story, </a:t>
            </a:r>
            <a:r>
              <a:rPr lang="en-US" sz="600" dirty="0">
                <a:hlinkClick r:id="rId13"/>
              </a:rPr>
              <a:t>http://www.latimes.com/entertainment/movies/la-ca-mn-ready-player-one-spielberg-cline-20180323-htmlstory.html</a:t>
            </a:r>
            <a:r>
              <a:rPr lang="en-US" sz="600"/>
              <a:t> [10/1/18]</a:t>
            </a:r>
            <a:endParaRPr lang="en-US" sz="600" dirty="0"/>
          </a:p>
          <a:p>
            <a:pPr marL="0" indent="0">
              <a:lnSpc>
                <a:spcPct val="100000"/>
              </a:lnSpc>
              <a:spcBef>
                <a:spcPts val="0"/>
              </a:spcBef>
              <a:buNone/>
            </a:pPr>
            <a:r>
              <a:rPr lang="en-US" sz="600"/>
              <a:t>19. Lin, M., Wu, J., You, J., Hu, W., &amp; Yen, C. (n.d.). Prevalence of internet addiction and its risk and protective factors in a representative sample of senior high school students in Taiwan.(Report). </a:t>
            </a:r>
            <a:r>
              <a:rPr lang="en-US" sz="600" i="1"/>
              <a:t>Journal of Adolescence</a:t>
            </a:r>
            <a:r>
              <a:rPr lang="en-US" sz="600"/>
              <a:t>, </a:t>
            </a:r>
            <a:r>
              <a:rPr lang="en-US" sz="600" i="1"/>
              <a:t>62</a:t>
            </a:r>
            <a:r>
              <a:rPr lang="en-US" sz="600"/>
              <a:t>, 38–46. doi:10.1016/j.adolescence.2017.11.004 [10/1/18]</a:t>
            </a:r>
            <a:endParaRPr lang="en-US" sz="600" dirty="0"/>
          </a:p>
          <a:p>
            <a:pPr marL="0" indent="0">
              <a:lnSpc>
                <a:spcPct val="100000"/>
              </a:lnSpc>
              <a:spcBef>
                <a:spcPts val="0"/>
              </a:spcBef>
              <a:buNone/>
            </a:pPr>
            <a:r>
              <a:rPr lang="en-US" sz="600"/>
              <a:t>20.Dixon, P. (2018, February). </a:t>
            </a:r>
            <a:r>
              <a:rPr lang="en-US" sz="600" i="1"/>
              <a:t>Digital currencies: Assessing the possibilities</a:t>
            </a:r>
            <a:r>
              <a:rPr lang="en-US" sz="600"/>
              <a:t>. Retrieved September 24, 2018, from Thinking Ahead Magazine Web Site: </a:t>
            </a:r>
            <a:r>
              <a:rPr lang="en-US" sz="600" dirty="0">
                <a:hlinkClick r:id="rId14"/>
              </a:rPr>
              <a:t>https://www.thinking-ahead-magazine.com/2018/issue-102/editorial/digital-currencies-assessing-the-possibilities/</a:t>
            </a:r>
            <a:endParaRPr lang="en-US" sz="600" dirty="0"/>
          </a:p>
          <a:p>
            <a:pPr marL="0" indent="0">
              <a:lnSpc>
                <a:spcPct val="100000"/>
              </a:lnSpc>
              <a:spcBef>
                <a:spcPts val="0"/>
              </a:spcBef>
              <a:buNone/>
            </a:pPr>
            <a:r>
              <a:rPr lang="en-US" sz="600"/>
              <a:t>21. Hayworth, K. (2016). </a:t>
            </a:r>
            <a:r>
              <a:rPr lang="en-US" sz="600" i="1"/>
              <a:t>Mind uploading: an argument for the scientific and technical plausibility of preserving thoughts indefinitely</a:t>
            </a:r>
            <a:r>
              <a:rPr lang="en-US" sz="600"/>
              <a:t>. Retrieved September 24, 2018, from Gale Group Web Site: </a:t>
            </a:r>
            <a:r>
              <a:rPr lang="en-US" sz="600" dirty="0">
                <a:hlinkClick r:id="rId15"/>
              </a:rPr>
              <a:t>http://go.galegroup.com/ps/i.do?id=GALE%7CA456275895&amp;v=2.1&amp;u=mlin_c_worpoly&amp;it=r&amp;p=AONE&amp;sw=w</a:t>
            </a:r>
            <a:endParaRPr lang="en-US" sz="600" dirty="0"/>
          </a:p>
          <a:p>
            <a:pPr marL="0" indent="0">
              <a:lnSpc>
                <a:spcPct val="100000"/>
              </a:lnSpc>
              <a:spcBef>
                <a:spcPts val="0"/>
              </a:spcBef>
              <a:buNone/>
            </a:pPr>
            <a:r>
              <a:rPr lang="en-US" sz="600"/>
              <a:t>22. Woo, W. (2017, March 12). </a:t>
            </a:r>
            <a:r>
              <a:rPr lang="en-US" sz="600" i="1"/>
              <a:t>Using Google Trends to Estimate Bitcoin's User Growth</a:t>
            </a:r>
            <a:r>
              <a:rPr lang="en-US" sz="600"/>
              <a:t>. Retrieved September 23, 2018, from Coin Desk Web Site: </a:t>
            </a:r>
            <a:r>
              <a:rPr lang="en-US" sz="600" dirty="0">
                <a:hlinkClick r:id="rId16"/>
              </a:rPr>
              <a:t>https://www.coindesk.com/using-google-trends-estimate-bitcoins-user-growth/</a:t>
            </a:r>
            <a:endParaRPr lang="en-US" sz="600" dirty="0"/>
          </a:p>
          <a:p>
            <a:pPr marL="0" indent="0">
              <a:lnSpc>
                <a:spcPct val="100000"/>
              </a:lnSpc>
              <a:spcBef>
                <a:spcPts val="0"/>
              </a:spcBef>
              <a:buNone/>
            </a:pPr>
            <a:endParaRPr lang="en-US" sz="600" dirty="0"/>
          </a:p>
          <a:p>
            <a:pPr marL="0" indent="0">
              <a:lnSpc>
                <a:spcPct val="100000"/>
              </a:lnSpc>
              <a:spcBef>
                <a:spcPts val="0"/>
              </a:spcBef>
              <a:buNone/>
            </a:pPr>
            <a:endParaRPr lang="en-US" sz="600" dirty="0"/>
          </a:p>
          <a:p>
            <a:pPr marL="0" indent="0">
              <a:lnSpc>
                <a:spcPct val="100000"/>
              </a:lnSpc>
              <a:buNone/>
            </a:pPr>
            <a:endParaRPr lang="en-US" sz="600" dirty="0"/>
          </a:p>
          <a:p>
            <a:pPr marL="0" indent="0">
              <a:lnSpc>
                <a:spcPct val="100000"/>
              </a:lnSpc>
              <a:buNone/>
            </a:pPr>
            <a:endParaRPr lang="en-US" sz="600" dirty="0"/>
          </a:p>
        </p:txBody>
      </p:sp>
      <p:sp>
        <p:nvSpPr>
          <p:cNvPr id="4" name="Footer Placeholder 3"/>
          <p:cNvSpPr>
            <a:spLocks noGrp="1"/>
          </p:cNvSpPr>
          <p:nvPr>
            <p:ph type="ftr" sz="quarter" idx="11"/>
          </p:nvPr>
        </p:nvSpPr>
        <p:spPr/>
        <p:txBody>
          <a:bodyPr/>
          <a:lstStyle/>
          <a:p>
            <a:r>
              <a:rPr lang="sk-SK"/>
              <a:t>© 2018 Keith A. Pray</a:t>
            </a:r>
            <a:endParaRPr lang="en-US"/>
          </a:p>
        </p:txBody>
      </p:sp>
      <p:sp>
        <p:nvSpPr>
          <p:cNvPr id="5" name="Slide Number Placeholder 4"/>
          <p:cNvSpPr>
            <a:spLocks noGrp="1"/>
          </p:cNvSpPr>
          <p:nvPr>
            <p:ph type="sldNum" sz="quarter" idx="12"/>
          </p:nvPr>
        </p:nvSpPr>
        <p:spPr/>
        <p:txBody>
          <a:bodyPr/>
          <a:lstStyle/>
          <a:p>
            <a:fld id="{A2A17EAB-8B51-5C40-8776-6683E51FA7A0}" type="slidenum">
              <a:rPr lang="en-US" smtClean="0"/>
              <a:t>17</a:t>
            </a:fld>
            <a:endParaRPr lang="en-US"/>
          </a:p>
        </p:txBody>
      </p:sp>
    </p:spTree>
    <p:extLst>
      <p:ext uri="{BB962C8B-B14F-4D97-AF65-F5344CB8AC3E}">
        <p14:creationId xmlns:p14="http://schemas.microsoft.com/office/powerpoint/2010/main" val="66329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p>
        </p:txBody>
      </p:sp>
      <p:sp>
        <p:nvSpPr>
          <p:cNvPr id="3" name="Content Placeholder 2"/>
          <p:cNvSpPr>
            <a:spLocks noGrp="1"/>
          </p:cNvSpPr>
          <p:nvPr>
            <p:ph sz="half" idx="1"/>
          </p:nvPr>
        </p:nvSpPr>
        <p:spPr/>
        <p:txBody>
          <a:bodyPr vert="horz" lIns="91436" tIns="45718" rIns="91436" bIns="45718" rtlCol="0" anchor="t">
            <a:noAutofit/>
          </a:bodyPr>
          <a:lstStyle/>
          <a:p>
            <a:pPr marL="205740" indent="-205740"/>
            <a:r>
              <a:rPr lang="en-US" sz="1300"/>
              <a:t>OASIS</a:t>
            </a:r>
            <a:endParaRPr lang="en-US" sz="1300">
              <a:ea typeface="Cambria"/>
            </a:endParaRPr>
          </a:p>
          <a:p>
            <a:pPr marL="411480" lvl="1" indent="-205740"/>
            <a:r>
              <a:rPr lang="en-US" sz="1300">
                <a:ea typeface="Cambria"/>
              </a:rPr>
              <a:t>Massively Multiplayer Online Simulation Game</a:t>
            </a:r>
          </a:p>
          <a:p>
            <a:pPr marL="411480" lvl="1" indent="-205740"/>
            <a:r>
              <a:rPr lang="en-US" sz="1300">
                <a:ea typeface="Cambria"/>
              </a:rPr>
              <a:t>James Halliday and Ogden Marrow</a:t>
            </a:r>
          </a:p>
          <a:p>
            <a:pPr marL="205740" indent="-205740"/>
            <a:r>
              <a:rPr lang="en-US" sz="1300">
                <a:ea typeface="Cambria"/>
              </a:rPr>
              <a:t>Easter Egg</a:t>
            </a:r>
          </a:p>
          <a:p>
            <a:pPr marL="411480" lvl="1" indent="-205740"/>
            <a:r>
              <a:rPr lang="en-US" sz="1300">
                <a:ea typeface="Cambria"/>
              </a:rPr>
              <a:t>Death of Halliday</a:t>
            </a:r>
          </a:p>
          <a:p>
            <a:pPr marL="411480" lvl="1" indent="-205740"/>
            <a:r>
              <a:rPr lang="en-US" sz="1300">
                <a:ea typeface="Cambria"/>
              </a:rPr>
              <a:t>3 Keys -&gt; Control of OASIS</a:t>
            </a:r>
          </a:p>
          <a:p>
            <a:pPr marL="205740" indent="-205740"/>
            <a:r>
              <a:rPr lang="en-US" sz="1300"/>
              <a:t>Wade Watts</a:t>
            </a:r>
            <a:endParaRPr lang="en-US" sz="1300">
              <a:ea typeface="Cambria"/>
            </a:endParaRPr>
          </a:p>
          <a:p>
            <a:pPr marL="411480" lvl="1" indent="-205740"/>
            <a:r>
              <a:rPr lang="en-US" sz="1300" err="1">
                <a:ea typeface="Cambria"/>
              </a:rPr>
              <a:t>Parzival</a:t>
            </a:r>
            <a:endParaRPr lang="en-US" sz="1300">
              <a:ea typeface="Cambria"/>
            </a:endParaRPr>
          </a:p>
          <a:p>
            <a:pPr marL="411480" lvl="1" indent="-205740"/>
            <a:r>
              <a:rPr lang="en-US" sz="1300">
                <a:ea typeface="Cambria"/>
              </a:rPr>
              <a:t>Innovative Online Industries (IOI)</a:t>
            </a:r>
          </a:p>
          <a:p>
            <a:pPr marL="411480" lvl="1" indent="-205740"/>
            <a:r>
              <a:rPr lang="en-US" sz="1300">
                <a:ea typeface="Cambria"/>
              </a:rPr>
              <a:t>Nolan Sorrento - CEO</a:t>
            </a:r>
          </a:p>
          <a:p>
            <a:pPr marL="411480" lvl="1" indent="-205740"/>
            <a:r>
              <a:rPr lang="en-US" sz="1300">
                <a:ea typeface="Cambria"/>
              </a:rPr>
              <a:t>Tech corporation in search of keys</a:t>
            </a:r>
            <a:endParaRPr lang="en-US" sz="1300"/>
          </a:p>
          <a:p>
            <a:pPr marL="0" indent="0">
              <a:buNone/>
            </a:pPr>
            <a:endParaRPr lang="en-US" sz="1500">
              <a:ea typeface="Cambria"/>
            </a:endParaRPr>
          </a:p>
          <a:p>
            <a:pPr marL="205740" indent="-205740"/>
            <a:endParaRPr lang="en-US">
              <a:ea typeface="Cambria"/>
            </a:endParaRPr>
          </a:p>
          <a:p>
            <a:pPr marL="205740" indent="-205740"/>
            <a:endParaRPr lang="en-US">
              <a:ea typeface="Cambria"/>
            </a:endParaRPr>
          </a:p>
          <a:p>
            <a:pPr marL="205740" indent="-205740"/>
            <a:endParaRPr lang="en-US">
              <a:ea typeface="Cambria"/>
            </a:endParaRPr>
          </a:p>
        </p:txBody>
      </p:sp>
      <p:sp>
        <p:nvSpPr>
          <p:cNvPr id="5" name="Footer Placeholder 4"/>
          <p:cNvSpPr>
            <a:spLocks noGrp="1"/>
          </p:cNvSpPr>
          <p:nvPr>
            <p:ph type="ftr" sz="quarter" idx="11"/>
          </p:nvPr>
        </p:nvSpPr>
        <p:spPr/>
        <p:txBody>
          <a:bodyPr/>
          <a:lstStyle/>
          <a:p>
            <a:r>
              <a:rPr lang="sk-SK"/>
              <a:t>© 2018 Keith A. Pray</a:t>
            </a:r>
            <a:endParaRPr lang="en-US"/>
          </a:p>
        </p:txBody>
      </p:sp>
      <p:sp>
        <p:nvSpPr>
          <p:cNvPr id="6" name="Slide Number Placeholder 5"/>
          <p:cNvSpPr>
            <a:spLocks noGrp="1"/>
          </p:cNvSpPr>
          <p:nvPr>
            <p:ph type="sldNum" sz="quarter" idx="12"/>
          </p:nvPr>
        </p:nvSpPr>
        <p:spPr/>
        <p:txBody>
          <a:bodyPr/>
          <a:lstStyle/>
          <a:p>
            <a:fld id="{A2A17EAB-8B51-5C40-8776-6683E51FA7A0}" type="slidenum">
              <a:rPr lang="en-US" smtClean="0"/>
              <a:t>2</a:t>
            </a:fld>
            <a:endParaRPr lang="en-US"/>
          </a:p>
        </p:txBody>
      </p:sp>
      <p:sp>
        <p:nvSpPr>
          <p:cNvPr id="7" name="TextBox 6"/>
          <p:cNvSpPr txBox="1"/>
          <p:nvPr/>
        </p:nvSpPr>
        <p:spPr>
          <a:xfrm>
            <a:off x="6847114" y="372337"/>
            <a:ext cx="2179682" cy="307777"/>
          </a:xfrm>
          <a:prstGeom prst="rect">
            <a:avLst/>
          </a:prstGeom>
          <a:noFill/>
        </p:spPr>
        <p:txBody>
          <a:bodyPr wrap="square" rtlCol="0" anchor="t">
            <a:spAutoFit/>
          </a:bodyPr>
          <a:lstStyle/>
          <a:p>
            <a:pPr algn="r"/>
            <a:endParaRPr lang="en-US" sz="1400">
              <a:latin typeface="+mj-lt"/>
            </a:endParaRPr>
          </a:p>
        </p:txBody>
      </p:sp>
      <p:sp>
        <p:nvSpPr>
          <p:cNvPr id="8" name="TextBox 7"/>
          <p:cNvSpPr txBox="1"/>
          <p:nvPr/>
        </p:nvSpPr>
        <p:spPr>
          <a:xfrm>
            <a:off x="0" y="4726877"/>
            <a:ext cx="9144000" cy="276999"/>
          </a:xfrm>
          <a:prstGeom prst="rect">
            <a:avLst/>
          </a:prstGeom>
          <a:noFill/>
        </p:spPr>
        <p:txBody>
          <a:bodyPr wrap="square" rtlCol="0" anchor="t">
            <a:spAutoFit/>
          </a:bodyPr>
          <a:lstStyle/>
          <a:p>
            <a:pPr algn="r"/>
            <a:r>
              <a:rPr lang="en-US" sz="1200"/>
              <a:t>[12]</a:t>
            </a:r>
          </a:p>
        </p:txBody>
      </p:sp>
      <p:pic>
        <p:nvPicPr>
          <p:cNvPr id="13" name="Picture 13" descr="A picture containing text, book, smoke, water&#10;&#10;Description generated with very high confidence">
            <a:extLst>
              <a:ext uri="{FF2B5EF4-FFF2-40B4-BE49-F238E27FC236}">
                <a16:creationId xmlns:a16="http://schemas.microsoft.com/office/drawing/2014/main" id="{262B760C-34F9-4013-B19C-EC4AF61AEBAB}"/>
              </a:ext>
            </a:extLst>
          </p:cNvPr>
          <p:cNvPicPr>
            <a:picLocks noGrp="1" noChangeAspect="1"/>
          </p:cNvPicPr>
          <p:nvPr>
            <p:ph sz="half" idx="2"/>
          </p:nvPr>
        </p:nvPicPr>
        <p:blipFill>
          <a:blip r:embed="rId3"/>
          <a:stretch>
            <a:fillRect/>
          </a:stretch>
        </p:blipFill>
        <p:spPr>
          <a:xfrm>
            <a:off x="4417944" y="1511172"/>
            <a:ext cx="4081669" cy="2538600"/>
          </a:xfrm>
          <a:prstGeom prst="rect">
            <a:avLst/>
          </a:prstGeom>
        </p:spPr>
      </p:pic>
    </p:spTree>
    <p:extLst>
      <p:ext uri="{BB962C8B-B14F-4D97-AF65-F5344CB8AC3E}">
        <p14:creationId xmlns:p14="http://schemas.microsoft.com/office/powerpoint/2010/main" val="9927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3A0E-7716-4506-B9DB-A843A15EE9BB}"/>
              </a:ext>
            </a:extLst>
          </p:cNvPr>
          <p:cNvSpPr>
            <a:spLocks noGrp="1"/>
          </p:cNvSpPr>
          <p:nvPr>
            <p:ph type="title"/>
          </p:nvPr>
        </p:nvSpPr>
        <p:spPr>
          <a:xfrm>
            <a:off x="642505" y="325026"/>
            <a:ext cx="7772400" cy="914400"/>
          </a:xfrm>
        </p:spPr>
        <p:txBody>
          <a:bodyPr/>
          <a:lstStyle/>
          <a:p>
            <a:pPr algn="ctr"/>
            <a:r>
              <a:rPr lang="en-US"/>
              <a:t>Realistic Technology in Ready Player One</a:t>
            </a:r>
          </a:p>
        </p:txBody>
      </p:sp>
      <p:sp>
        <p:nvSpPr>
          <p:cNvPr id="5" name="Footer Placeholder 4">
            <a:extLst>
              <a:ext uri="{FF2B5EF4-FFF2-40B4-BE49-F238E27FC236}">
                <a16:creationId xmlns:a16="http://schemas.microsoft.com/office/drawing/2014/main" id="{AF2B9AE9-9F2D-4808-A036-349B6EFC4843}"/>
              </a:ext>
            </a:extLst>
          </p:cNvPr>
          <p:cNvSpPr>
            <a:spLocks noGrp="1"/>
          </p:cNvSpPr>
          <p:nvPr>
            <p:ph type="ftr" sz="quarter" idx="11"/>
          </p:nvPr>
        </p:nvSpPr>
        <p:spPr/>
        <p:txBody>
          <a:bodyPr/>
          <a:lstStyle/>
          <a:p>
            <a:r>
              <a:rPr lang="sk-SK"/>
              <a:t>© 2018 Keith A. Pray</a:t>
            </a:r>
            <a:endParaRPr lang="en-US"/>
          </a:p>
        </p:txBody>
      </p:sp>
      <p:sp>
        <p:nvSpPr>
          <p:cNvPr id="6" name="Slide Number Placeholder 5">
            <a:extLst>
              <a:ext uri="{FF2B5EF4-FFF2-40B4-BE49-F238E27FC236}">
                <a16:creationId xmlns:a16="http://schemas.microsoft.com/office/drawing/2014/main" id="{10CA4B33-2039-4773-B744-0FC1BAF4F31A}"/>
              </a:ext>
            </a:extLst>
          </p:cNvPr>
          <p:cNvSpPr>
            <a:spLocks noGrp="1"/>
          </p:cNvSpPr>
          <p:nvPr>
            <p:ph type="sldNum" sz="quarter" idx="12"/>
          </p:nvPr>
        </p:nvSpPr>
        <p:spPr/>
        <p:txBody>
          <a:bodyPr/>
          <a:lstStyle/>
          <a:p>
            <a:fld id="{A2A17EAB-8B51-5C40-8776-6683E51FA7A0}" type="slidenum">
              <a:rPr lang="en-US" smtClean="0"/>
              <a:t>3</a:t>
            </a:fld>
            <a:endParaRPr lang="en-US"/>
          </a:p>
        </p:txBody>
      </p:sp>
      <p:pic>
        <p:nvPicPr>
          <p:cNvPr id="3" name="Picture 3" descr="A picture containing person, standing, man, indoor&#10;&#10;Description generated with very high confidence">
            <a:extLst>
              <a:ext uri="{FF2B5EF4-FFF2-40B4-BE49-F238E27FC236}">
                <a16:creationId xmlns:a16="http://schemas.microsoft.com/office/drawing/2014/main" id="{85AC93BC-0B2F-41F0-B6C5-896B58F87C83}"/>
              </a:ext>
            </a:extLst>
          </p:cNvPr>
          <p:cNvPicPr>
            <a:picLocks noChangeAspect="1"/>
          </p:cNvPicPr>
          <p:nvPr/>
        </p:nvPicPr>
        <p:blipFill rotWithShape="1">
          <a:blip r:embed="rId3"/>
          <a:srcRect l="33113" r="33509" b="-235"/>
          <a:stretch/>
        </p:blipFill>
        <p:spPr>
          <a:xfrm>
            <a:off x="5957454" y="990167"/>
            <a:ext cx="2415896" cy="4081037"/>
          </a:xfrm>
          <a:prstGeom prst="rect">
            <a:avLst/>
          </a:prstGeom>
        </p:spPr>
      </p:pic>
      <p:sp>
        <p:nvSpPr>
          <p:cNvPr id="7" name="TextBox 6">
            <a:extLst>
              <a:ext uri="{FF2B5EF4-FFF2-40B4-BE49-F238E27FC236}">
                <a16:creationId xmlns:a16="http://schemas.microsoft.com/office/drawing/2014/main" id="{33D9A6B2-CA40-4199-ACE2-BC661F2F32C3}"/>
              </a:ext>
            </a:extLst>
          </p:cNvPr>
          <p:cNvSpPr txBox="1"/>
          <p:nvPr/>
        </p:nvSpPr>
        <p:spPr>
          <a:xfrm>
            <a:off x="938000" y="1269422"/>
            <a:ext cx="3839000" cy="52322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sz="2800"/>
              <a:t>Portable VR Technology</a:t>
            </a:r>
            <a:endParaRPr lang="en-US"/>
          </a:p>
        </p:txBody>
      </p:sp>
      <p:sp>
        <p:nvSpPr>
          <p:cNvPr id="8" name="TextBox 7">
            <a:extLst>
              <a:ext uri="{FF2B5EF4-FFF2-40B4-BE49-F238E27FC236}">
                <a16:creationId xmlns:a16="http://schemas.microsoft.com/office/drawing/2014/main" id="{88C34658-CC69-463E-B5F8-F842D2B47002}"/>
              </a:ext>
            </a:extLst>
          </p:cNvPr>
          <p:cNvSpPr txBox="1"/>
          <p:nvPr/>
        </p:nvSpPr>
        <p:spPr>
          <a:xfrm>
            <a:off x="940460" y="2490355"/>
            <a:ext cx="2812309" cy="52322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sz="2800"/>
              <a:t>Interface Devices</a:t>
            </a:r>
            <a:endParaRPr lang="en-US"/>
          </a:p>
        </p:txBody>
      </p:sp>
      <p:cxnSp>
        <p:nvCxnSpPr>
          <p:cNvPr id="10" name="Straight Arrow Connector 9">
            <a:extLst>
              <a:ext uri="{FF2B5EF4-FFF2-40B4-BE49-F238E27FC236}">
                <a16:creationId xmlns:a16="http://schemas.microsoft.com/office/drawing/2014/main" id="{18877E81-94A8-4ED4-B4B7-DD39CFAA416A}"/>
              </a:ext>
            </a:extLst>
          </p:cNvPr>
          <p:cNvCxnSpPr/>
          <p:nvPr/>
        </p:nvCxnSpPr>
        <p:spPr>
          <a:xfrm flipV="1">
            <a:off x="3837709" y="1756064"/>
            <a:ext cx="2490354" cy="103389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BBDA699-B5D3-41EC-B4E7-B7CC06D2C31D}"/>
              </a:ext>
            </a:extLst>
          </p:cNvPr>
          <p:cNvCxnSpPr/>
          <p:nvPr/>
        </p:nvCxnSpPr>
        <p:spPr>
          <a:xfrm>
            <a:off x="3846369" y="2781300"/>
            <a:ext cx="2499012" cy="179762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9B777F3-6837-4825-86D7-B048D2146FFB}"/>
              </a:ext>
            </a:extLst>
          </p:cNvPr>
          <p:cNvCxnSpPr/>
          <p:nvPr/>
        </p:nvCxnSpPr>
        <p:spPr>
          <a:xfrm flipV="1">
            <a:off x="4833504" y="1435677"/>
            <a:ext cx="2031422" cy="133350"/>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4" name="TextBox 3">
            <a:extLst>
              <a:ext uri="{FF2B5EF4-FFF2-40B4-BE49-F238E27FC236}">
                <a16:creationId xmlns:a16="http://schemas.microsoft.com/office/drawing/2014/main" id="{9DA50E77-8C24-44F5-B2E5-E068A7093D14}"/>
              </a:ext>
            </a:extLst>
          </p:cNvPr>
          <p:cNvSpPr txBox="1"/>
          <p:nvPr/>
        </p:nvSpPr>
        <p:spPr>
          <a:xfrm>
            <a:off x="8297409" y="4741719"/>
            <a:ext cx="463588" cy="27699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sz="1200"/>
              <a:t>[11]</a:t>
            </a:r>
          </a:p>
        </p:txBody>
      </p:sp>
    </p:spTree>
    <p:extLst>
      <p:ext uri="{BB962C8B-B14F-4D97-AF65-F5344CB8AC3E}">
        <p14:creationId xmlns:p14="http://schemas.microsoft.com/office/powerpoint/2010/main" val="312778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Mobile VR technology not far off</a:t>
            </a:r>
          </a:p>
        </p:txBody>
      </p:sp>
      <p:sp>
        <p:nvSpPr>
          <p:cNvPr id="3" name="Content Placeholder 2"/>
          <p:cNvSpPr>
            <a:spLocks noGrp="1"/>
          </p:cNvSpPr>
          <p:nvPr>
            <p:ph sz="half" idx="1"/>
          </p:nvPr>
        </p:nvSpPr>
        <p:spPr/>
        <p:txBody>
          <a:bodyPr vert="horz" lIns="91436" tIns="45718" rIns="91436" bIns="45718" rtlCol="0" anchor="t">
            <a:normAutofit/>
          </a:bodyPr>
          <a:lstStyle/>
          <a:p>
            <a:pPr marL="205740" indent="-205740"/>
            <a:r>
              <a:rPr lang="en-US"/>
              <a:t>Increased growth of </a:t>
            </a:r>
          </a:p>
          <a:p>
            <a:pPr marL="0" indent="0">
              <a:buNone/>
            </a:pPr>
            <a:r>
              <a:rPr lang="en-US"/>
              <a:t>mobile processing</a:t>
            </a:r>
          </a:p>
          <a:p>
            <a:pPr marL="205740" indent="-205740"/>
            <a:r>
              <a:rPr lang="en-US"/>
              <a:t>Current smartphone</a:t>
            </a:r>
          </a:p>
          <a:p>
            <a:pPr marL="0" indent="0">
              <a:buNone/>
            </a:pPr>
            <a:r>
              <a:rPr lang="en-US"/>
              <a:t>specs not far off</a:t>
            </a:r>
          </a:p>
          <a:p>
            <a:pPr marL="0" indent="0">
              <a:buNone/>
            </a:pPr>
            <a:r>
              <a:rPr lang="en-US"/>
              <a:t>from VR requirements</a:t>
            </a:r>
          </a:p>
          <a:p>
            <a:pPr marL="0" indent="0">
              <a:buNone/>
            </a:pPr>
            <a:r>
              <a:rPr lang="en-US"/>
              <a:t>[1][2][3]</a:t>
            </a:r>
          </a:p>
        </p:txBody>
      </p:sp>
      <p:sp>
        <p:nvSpPr>
          <p:cNvPr id="5" name="Footer Placeholder 4"/>
          <p:cNvSpPr>
            <a:spLocks noGrp="1"/>
          </p:cNvSpPr>
          <p:nvPr>
            <p:ph type="ftr" sz="quarter" idx="11"/>
          </p:nvPr>
        </p:nvSpPr>
        <p:spPr/>
        <p:txBody>
          <a:bodyPr/>
          <a:lstStyle/>
          <a:p>
            <a:r>
              <a:rPr lang="sk-SK"/>
              <a:t>© 2018 Keith A. Pray</a:t>
            </a:r>
            <a:endParaRPr lang="en-US"/>
          </a:p>
        </p:txBody>
      </p:sp>
      <p:sp>
        <p:nvSpPr>
          <p:cNvPr id="6" name="Slide Number Placeholder 5"/>
          <p:cNvSpPr>
            <a:spLocks noGrp="1"/>
          </p:cNvSpPr>
          <p:nvPr>
            <p:ph type="sldNum" sz="quarter" idx="12"/>
          </p:nvPr>
        </p:nvSpPr>
        <p:spPr/>
        <p:txBody>
          <a:bodyPr/>
          <a:lstStyle/>
          <a:p>
            <a:fld id="{A2A17EAB-8B51-5C40-8776-6683E51FA7A0}" type="slidenum">
              <a:rPr lang="en-US" smtClean="0"/>
              <a:t>4</a:t>
            </a:fld>
            <a:endParaRPr lang="en-US"/>
          </a:p>
        </p:txBody>
      </p:sp>
      <p:sp>
        <p:nvSpPr>
          <p:cNvPr id="7" name="TextBox 6"/>
          <p:cNvSpPr txBox="1"/>
          <p:nvPr/>
        </p:nvSpPr>
        <p:spPr>
          <a:xfrm>
            <a:off x="6847114" y="372337"/>
            <a:ext cx="2179682" cy="307777"/>
          </a:xfrm>
          <a:prstGeom prst="rect">
            <a:avLst/>
          </a:prstGeom>
          <a:noFill/>
        </p:spPr>
        <p:txBody>
          <a:bodyPr wrap="square" rtlCol="0" anchor="t">
            <a:spAutoFit/>
          </a:bodyPr>
          <a:lstStyle/>
          <a:p>
            <a:pPr algn="r"/>
            <a:endParaRPr lang="en-US" sz="1400">
              <a:latin typeface="+mj-lt"/>
            </a:endParaRPr>
          </a:p>
        </p:txBody>
      </p:sp>
      <p:sp>
        <p:nvSpPr>
          <p:cNvPr id="8" name="TextBox 7"/>
          <p:cNvSpPr txBox="1"/>
          <p:nvPr/>
        </p:nvSpPr>
        <p:spPr>
          <a:xfrm>
            <a:off x="0" y="4726877"/>
            <a:ext cx="9144000" cy="276999"/>
          </a:xfrm>
          <a:prstGeom prst="rect">
            <a:avLst/>
          </a:prstGeom>
          <a:noFill/>
        </p:spPr>
        <p:txBody>
          <a:bodyPr wrap="square" rtlCol="0" anchor="t">
            <a:spAutoFit/>
          </a:bodyPr>
          <a:lstStyle/>
          <a:p>
            <a:pPr algn="r"/>
            <a:r>
              <a:rPr lang="en-US" sz="1200"/>
              <a:t>[1][2][3][4]</a:t>
            </a:r>
          </a:p>
        </p:txBody>
      </p:sp>
      <p:pic>
        <p:nvPicPr>
          <p:cNvPr id="9" name="Picture 9" descr="A close up of a map&#10;&#10;Description generated with high confidence">
            <a:extLst>
              <a:ext uri="{FF2B5EF4-FFF2-40B4-BE49-F238E27FC236}">
                <a16:creationId xmlns:a16="http://schemas.microsoft.com/office/drawing/2014/main" id="{CF42C545-0ABB-42B4-BD38-C0D318A4258B}"/>
              </a:ext>
            </a:extLst>
          </p:cNvPr>
          <p:cNvPicPr>
            <a:picLocks noChangeAspect="1"/>
          </p:cNvPicPr>
          <p:nvPr/>
        </p:nvPicPr>
        <p:blipFill rotWithShape="1">
          <a:blip r:embed="rId3"/>
          <a:srcRect t="10905" r="7317"/>
          <a:stretch/>
        </p:blipFill>
        <p:spPr>
          <a:xfrm>
            <a:off x="3473223" y="1469571"/>
            <a:ext cx="5475707" cy="2973163"/>
          </a:xfrm>
          <a:prstGeom prst="rect">
            <a:avLst/>
          </a:prstGeom>
        </p:spPr>
      </p:pic>
    </p:spTree>
    <p:extLst>
      <p:ext uri="{BB962C8B-B14F-4D97-AF65-F5344CB8AC3E}">
        <p14:creationId xmlns:p14="http://schemas.microsoft.com/office/powerpoint/2010/main" val="72660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BA89-588C-4C7E-A73C-ED6C50097BE7}"/>
              </a:ext>
            </a:extLst>
          </p:cNvPr>
          <p:cNvSpPr>
            <a:spLocks noGrp="1"/>
          </p:cNvSpPr>
          <p:nvPr>
            <p:ph type="title"/>
          </p:nvPr>
        </p:nvSpPr>
        <p:spPr/>
        <p:txBody>
          <a:bodyPr/>
          <a:lstStyle/>
          <a:p>
            <a:r>
              <a:rPr lang="en-US"/>
              <a:t>Interface devices are In the works</a:t>
            </a:r>
          </a:p>
        </p:txBody>
      </p:sp>
      <p:sp>
        <p:nvSpPr>
          <p:cNvPr id="3" name="Content Placeholder 2">
            <a:extLst>
              <a:ext uri="{FF2B5EF4-FFF2-40B4-BE49-F238E27FC236}">
                <a16:creationId xmlns:a16="http://schemas.microsoft.com/office/drawing/2014/main" id="{B94F77D0-CFDA-4953-9CA2-57480F2366A3}"/>
              </a:ext>
            </a:extLst>
          </p:cNvPr>
          <p:cNvSpPr>
            <a:spLocks noGrp="1"/>
          </p:cNvSpPr>
          <p:nvPr>
            <p:ph sz="half" idx="1"/>
          </p:nvPr>
        </p:nvSpPr>
        <p:spPr/>
        <p:txBody>
          <a:bodyPr vert="horz" lIns="91436" tIns="45718" rIns="91436" bIns="45718" rtlCol="0" anchor="t">
            <a:normAutofit/>
          </a:bodyPr>
          <a:lstStyle/>
          <a:p>
            <a:pPr marL="205740" indent="-205740"/>
            <a:r>
              <a:rPr lang="en-US"/>
              <a:t>Haptic Feedback gloves currently cost around $250 [5]</a:t>
            </a:r>
          </a:p>
          <a:p>
            <a:pPr marL="205740" indent="-205740"/>
            <a:r>
              <a:rPr lang="en-US"/>
              <a:t>Omnidirectional treadmills require harnesses for safety [6]</a:t>
            </a:r>
          </a:p>
          <a:p>
            <a:pPr marL="205740" indent="-205740"/>
            <a:r>
              <a:rPr lang="en-US"/>
              <a:t>OT cost around $600 [7]</a:t>
            </a:r>
          </a:p>
          <a:p>
            <a:pPr marL="205740" indent="-205740"/>
            <a:r>
              <a:rPr lang="en-US"/>
              <a:t>Improve immersion in VR</a:t>
            </a:r>
          </a:p>
        </p:txBody>
      </p:sp>
      <p:pic>
        <p:nvPicPr>
          <p:cNvPr id="7" name="Picture 7" descr="A picture containing object&#10;&#10;Description generated with high confidence">
            <a:extLst>
              <a:ext uri="{FF2B5EF4-FFF2-40B4-BE49-F238E27FC236}">
                <a16:creationId xmlns:a16="http://schemas.microsoft.com/office/drawing/2014/main" id="{83AEDB50-32D3-4A24-AA92-AD2062880A69}"/>
              </a:ext>
            </a:extLst>
          </p:cNvPr>
          <p:cNvPicPr>
            <a:picLocks noGrp="1" noChangeAspect="1"/>
          </p:cNvPicPr>
          <p:nvPr>
            <p:ph sz="half" idx="2"/>
          </p:nvPr>
        </p:nvPicPr>
        <p:blipFill>
          <a:blip r:embed="rId3"/>
          <a:stretch>
            <a:fillRect/>
          </a:stretch>
        </p:blipFill>
        <p:spPr>
          <a:xfrm>
            <a:off x="4464627" y="1407316"/>
            <a:ext cx="4452504" cy="2810315"/>
          </a:xfrm>
          <a:prstGeom prst="rect">
            <a:avLst/>
          </a:prstGeom>
        </p:spPr>
      </p:pic>
      <p:sp>
        <p:nvSpPr>
          <p:cNvPr id="5" name="Footer Placeholder 4">
            <a:extLst>
              <a:ext uri="{FF2B5EF4-FFF2-40B4-BE49-F238E27FC236}">
                <a16:creationId xmlns:a16="http://schemas.microsoft.com/office/drawing/2014/main" id="{E7068C26-EA1C-459A-8A3F-98E9247A474A}"/>
              </a:ext>
            </a:extLst>
          </p:cNvPr>
          <p:cNvSpPr>
            <a:spLocks noGrp="1"/>
          </p:cNvSpPr>
          <p:nvPr>
            <p:ph type="ftr" sz="quarter" idx="11"/>
          </p:nvPr>
        </p:nvSpPr>
        <p:spPr/>
        <p:txBody>
          <a:bodyPr/>
          <a:lstStyle/>
          <a:p>
            <a:r>
              <a:rPr lang="sk-SK"/>
              <a:t>© 2018 Keith A. Pray</a:t>
            </a:r>
            <a:endParaRPr lang="en-US"/>
          </a:p>
        </p:txBody>
      </p:sp>
      <p:sp>
        <p:nvSpPr>
          <p:cNvPr id="6" name="Slide Number Placeholder 5">
            <a:extLst>
              <a:ext uri="{FF2B5EF4-FFF2-40B4-BE49-F238E27FC236}">
                <a16:creationId xmlns:a16="http://schemas.microsoft.com/office/drawing/2014/main" id="{5ADB971C-3068-4D98-AEA7-32262983630C}"/>
              </a:ext>
            </a:extLst>
          </p:cNvPr>
          <p:cNvSpPr>
            <a:spLocks noGrp="1"/>
          </p:cNvSpPr>
          <p:nvPr>
            <p:ph type="sldNum" sz="quarter" idx="12"/>
          </p:nvPr>
        </p:nvSpPr>
        <p:spPr/>
        <p:txBody>
          <a:bodyPr/>
          <a:lstStyle/>
          <a:p>
            <a:fld id="{A2A17EAB-8B51-5C40-8776-6683E51FA7A0}" type="slidenum">
              <a:rPr lang="en-US" smtClean="0"/>
              <a:t>5</a:t>
            </a:fld>
            <a:endParaRPr lang="en-US"/>
          </a:p>
        </p:txBody>
      </p:sp>
      <p:cxnSp>
        <p:nvCxnSpPr>
          <p:cNvPr id="9" name="Straight Arrow Connector 8">
            <a:extLst>
              <a:ext uri="{FF2B5EF4-FFF2-40B4-BE49-F238E27FC236}">
                <a16:creationId xmlns:a16="http://schemas.microsoft.com/office/drawing/2014/main" id="{C2D0B97A-322E-46A0-90C2-A2AE1BFFEE4B}"/>
              </a:ext>
            </a:extLst>
          </p:cNvPr>
          <p:cNvCxnSpPr/>
          <p:nvPr/>
        </p:nvCxnSpPr>
        <p:spPr>
          <a:xfrm>
            <a:off x="3586596" y="3231573"/>
            <a:ext cx="4326081" cy="775854"/>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4" name="TextBox 3">
            <a:extLst>
              <a:ext uri="{FF2B5EF4-FFF2-40B4-BE49-F238E27FC236}">
                <a16:creationId xmlns:a16="http://schemas.microsoft.com/office/drawing/2014/main" id="{98DBC8FC-2548-4C22-A69D-B1DF6F3318D8}"/>
              </a:ext>
            </a:extLst>
          </p:cNvPr>
          <p:cNvSpPr txBox="1"/>
          <p:nvPr/>
        </p:nvSpPr>
        <p:spPr>
          <a:xfrm>
            <a:off x="7607748" y="4481945"/>
            <a:ext cx="172168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[5][6][7]</a:t>
            </a:r>
          </a:p>
        </p:txBody>
      </p:sp>
    </p:spTree>
    <p:extLst>
      <p:ext uri="{BB962C8B-B14F-4D97-AF65-F5344CB8AC3E}">
        <p14:creationId xmlns:p14="http://schemas.microsoft.com/office/powerpoint/2010/main" val="227790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Technology With External Impacts</a:t>
            </a:r>
          </a:p>
        </p:txBody>
      </p:sp>
      <p:sp>
        <p:nvSpPr>
          <p:cNvPr id="3" name="Content Placeholder 2"/>
          <p:cNvSpPr>
            <a:spLocks noGrp="1"/>
          </p:cNvSpPr>
          <p:nvPr>
            <p:ph sz="half" idx="1"/>
          </p:nvPr>
        </p:nvSpPr>
        <p:spPr>
          <a:xfrm>
            <a:off x="685800" y="1352551"/>
            <a:ext cx="3259348" cy="3363583"/>
          </a:xfrm>
        </p:spPr>
        <p:txBody>
          <a:bodyPr vert="horz" lIns="91436" tIns="45718" rIns="91436" bIns="45718" rtlCol="0" anchor="t">
            <a:normAutofit/>
          </a:bodyPr>
          <a:lstStyle/>
          <a:p>
            <a:pPr marL="205740" indent="-205740"/>
            <a:r>
              <a:rPr lang="en-US" dirty="0"/>
              <a:t>Online Currency</a:t>
            </a:r>
          </a:p>
          <a:p>
            <a:pPr marL="411480" lvl="1" indent="-205740"/>
            <a:r>
              <a:rPr lang="en-US" dirty="0"/>
              <a:t>If popularity trend continues, there will be a market</a:t>
            </a:r>
          </a:p>
          <a:p>
            <a:pPr marL="411480" lvl="1" indent="-205740"/>
            <a:r>
              <a:rPr lang="en-US" dirty="0"/>
              <a:t>Technological hurdles that need to be addressed first</a:t>
            </a:r>
          </a:p>
          <a:p>
            <a:pPr marL="205740" indent="-205740"/>
            <a:r>
              <a:rPr lang="en-US" dirty="0"/>
              <a:t>Copying Over Subconscious</a:t>
            </a:r>
          </a:p>
          <a:p>
            <a:pPr marL="411480" lvl="1" indent="-205740"/>
            <a:r>
              <a:rPr lang="en-US"/>
              <a:t>Today's $97 million-dollar super computers are close </a:t>
            </a:r>
          </a:p>
          <a:p>
            <a:pPr marL="411480" lvl="1" indent="-205740"/>
            <a:r>
              <a:rPr lang="en-US"/>
              <a:t>Resources availible 27 years from now will be able to handle the memory load</a:t>
            </a:r>
            <a:endParaRPr lang="en-US" dirty="0"/>
          </a:p>
        </p:txBody>
      </p:sp>
      <p:sp>
        <p:nvSpPr>
          <p:cNvPr id="5" name="Footer Placeholder 4"/>
          <p:cNvSpPr>
            <a:spLocks noGrp="1"/>
          </p:cNvSpPr>
          <p:nvPr>
            <p:ph type="ftr" sz="quarter" idx="11"/>
          </p:nvPr>
        </p:nvSpPr>
        <p:spPr/>
        <p:txBody>
          <a:bodyPr/>
          <a:lstStyle/>
          <a:p>
            <a:r>
              <a:rPr lang="sk-SK"/>
              <a:t>© 2018 Keith A. Pray</a:t>
            </a:r>
            <a:endParaRPr lang="en-US"/>
          </a:p>
        </p:txBody>
      </p:sp>
      <p:sp>
        <p:nvSpPr>
          <p:cNvPr id="6" name="Slide Number Placeholder 5"/>
          <p:cNvSpPr>
            <a:spLocks noGrp="1"/>
          </p:cNvSpPr>
          <p:nvPr>
            <p:ph type="sldNum" sz="quarter" idx="12"/>
          </p:nvPr>
        </p:nvSpPr>
        <p:spPr/>
        <p:txBody>
          <a:bodyPr/>
          <a:lstStyle/>
          <a:p>
            <a:fld id="{A2A17EAB-8B51-5C40-8776-6683E51FA7A0}" type="slidenum">
              <a:rPr lang="en-US" smtClean="0"/>
              <a:t>6</a:t>
            </a:fld>
            <a:endParaRPr lang="en-US"/>
          </a:p>
        </p:txBody>
      </p:sp>
      <p:sp>
        <p:nvSpPr>
          <p:cNvPr id="8" name="TextBox 7"/>
          <p:cNvSpPr txBox="1"/>
          <p:nvPr/>
        </p:nvSpPr>
        <p:spPr>
          <a:xfrm>
            <a:off x="-86264" y="4716094"/>
            <a:ext cx="9144000" cy="276999"/>
          </a:xfrm>
          <a:prstGeom prst="rect">
            <a:avLst/>
          </a:prstGeom>
          <a:noFill/>
        </p:spPr>
        <p:txBody>
          <a:bodyPr wrap="square" rtlCol="0" anchor="t">
            <a:spAutoFit/>
          </a:bodyPr>
          <a:lstStyle/>
          <a:p>
            <a:pPr algn="r"/>
            <a:r>
              <a:rPr lang="en-US" sz="1200"/>
              <a:t>[20][21][22]</a:t>
            </a:r>
            <a:endParaRPr lang="en-US" sz="1200" dirty="0"/>
          </a:p>
        </p:txBody>
      </p:sp>
      <p:pic>
        <p:nvPicPr>
          <p:cNvPr id="7" name="Picture 8" descr="A screenshot of text&#10;&#10;Description generated with very high confidence">
            <a:extLst>
              <a:ext uri="{FF2B5EF4-FFF2-40B4-BE49-F238E27FC236}">
                <a16:creationId xmlns:a16="http://schemas.microsoft.com/office/drawing/2014/main" id="{2BBBF10B-8D3F-4BAD-828F-0C549EA517B9}"/>
              </a:ext>
            </a:extLst>
          </p:cNvPr>
          <p:cNvPicPr>
            <a:picLocks noChangeAspect="1"/>
          </p:cNvPicPr>
          <p:nvPr/>
        </p:nvPicPr>
        <p:blipFill>
          <a:blip r:embed="rId3"/>
          <a:stretch>
            <a:fillRect/>
          </a:stretch>
        </p:blipFill>
        <p:spPr>
          <a:xfrm>
            <a:off x="3896982" y="1348506"/>
            <a:ext cx="5156440" cy="2985639"/>
          </a:xfrm>
          <a:prstGeom prst="rect">
            <a:avLst/>
          </a:prstGeom>
        </p:spPr>
      </p:pic>
      <p:sp>
        <p:nvSpPr>
          <p:cNvPr id="11" name="Content Placeholder 10">
            <a:extLst>
              <a:ext uri="{FF2B5EF4-FFF2-40B4-BE49-F238E27FC236}">
                <a16:creationId xmlns:a16="http://schemas.microsoft.com/office/drawing/2014/main" id="{06325D35-2429-4D3A-A8F7-8F4822016547}"/>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09650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3A0E-7716-4506-B9DB-A843A15EE9BB}"/>
              </a:ext>
            </a:extLst>
          </p:cNvPr>
          <p:cNvSpPr>
            <a:spLocks noGrp="1"/>
          </p:cNvSpPr>
          <p:nvPr>
            <p:ph type="title"/>
          </p:nvPr>
        </p:nvSpPr>
        <p:spPr>
          <a:xfrm>
            <a:off x="685800" y="394299"/>
            <a:ext cx="7772400" cy="914400"/>
          </a:xfrm>
        </p:spPr>
        <p:txBody>
          <a:bodyPr/>
          <a:lstStyle/>
          <a:p>
            <a:r>
              <a:rPr lang="en-US"/>
              <a:t>SECURITY Risks set to worsen</a:t>
            </a:r>
          </a:p>
        </p:txBody>
      </p:sp>
      <p:sp>
        <p:nvSpPr>
          <p:cNvPr id="5" name="Footer Placeholder 4">
            <a:extLst>
              <a:ext uri="{FF2B5EF4-FFF2-40B4-BE49-F238E27FC236}">
                <a16:creationId xmlns:a16="http://schemas.microsoft.com/office/drawing/2014/main" id="{AF2B9AE9-9F2D-4808-A036-349B6EFC4843}"/>
              </a:ext>
            </a:extLst>
          </p:cNvPr>
          <p:cNvSpPr>
            <a:spLocks noGrp="1"/>
          </p:cNvSpPr>
          <p:nvPr>
            <p:ph type="ftr" sz="quarter" idx="11"/>
          </p:nvPr>
        </p:nvSpPr>
        <p:spPr/>
        <p:txBody>
          <a:bodyPr/>
          <a:lstStyle/>
          <a:p>
            <a:r>
              <a:rPr lang="sk-SK"/>
              <a:t>© 2018 Keith A. Pray</a:t>
            </a:r>
            <a:endParaRPr lang="en-US"/>
          </a:p>
        </p:txBody>
      </p:sp>
      <p:sp>
        <p:nvSpPr>
          <p:cNvPr id="6" name="Slide Number Placeholder 5">
            <a:extLst>
              <a:ext uri="{FF2B5EF4-FFF2-40B4-BE49-F238E27FC236}">
                <a16:creationId xmlns:a16="http://schemas.microsoft.com/office/drawing/2014/main" id="{10CA4B33-2039-4773-B744-0FC1BAF4F31A}"/>
              </a:ext>
            </a:extLst>
          </p:cNvPr>
          <p:cNvSpPr>
            <a:spLocks noGrp="1"/>
          </p:cNvSpPr>
          <p:nvPr>
            <p:ph type="sldNum" sz="quarter" idx="12"/>
          </p:nvPr>
        </p:nvSpPr>
        <p:spPr/>
        <p:txBody>
          <a:bodyPr/>
          <a:lstStyle/>
          <a:p>
            <a:fld id="{A2A17EAB-8B51-5C40-8776-6683E51FA7A0}" type="slidenum">
              <a:rPr lang="en-US" smtClean="0"/>
              <a:t>7</a:t>
            </a:fld>
            <a:endParaRPr lang="en-US"/>
          </a:p>
        </p:txBody>
      </p:sp>
      <p:sp>
        <p:nvSpPr>
          <p:cNvPr id="3" name="Content Placeholder 2">
            <a:extLst>
              <a:ext uri="{FF2B5EF4-FFF2-40B4-BE49-F238E27FC236}">
                <a16:creationId xmlns:a16="http://schemas.microsoft.com/office/drawing/2014/main" id="{1AAB6534-6597-4FE5-B19D-C81AB2774E56}"/>
              </a:ext>
            </a:extLst>
          </p:cNvPr>
          <p:cNvSpPr>
            <a:spLocks noGrp="1"/>
          </p:cNvSpPr>
          <p:nvPr>
            <p:ph sz="half" idx="1"/>
          </p:nvPr>
        </p:nvSpPr>
        <p:spPr>
          <a:xfrm>
            <a:off x="685800" y="1352551"/>
            <a:ext cx="3733800" cy="3352800"/>
          </a:xfrm>
        </p:spPr>
        <p:txBody>
          <a:bodyPr vert="horz" lIns="91436" tIns="45718" rIns="91436" bIns="45718" rtlCol="0" anchor="t">
            <a:normAutofit/>
          </a:bodyPr>
          <a:lstStyle/>
          <a:p>
            <a:pPr marL="228600" indent="-205740"/>
            <a:r>
              <a:rPr lang="en-US"/>
              <a:t>Consequences</a:t>
            </a:r>
            <a:endParaRPr lang="zh-CN" altLang="en-US">
              <a:latin typeface="幼圆"/>
              <a:ea typeface="幼圆"/>
            </a:endParaRPr>
          </a:p>
          <a:p>
            <a:pPr marL="205740" indent="-205740"/>
            <a:r>
              <a:rPr lang="en-US"/>
              <a:t>Privacy </a:t>
            </a:r>
          </a:p>
          <a:p>
            <a:pPr marL="205740" indent="-205740"/>
            <a:r>
              <a:rPr lang="en-US"/>
              <a:t>Corporations </a:t>
            </a:r>
          </a:p>
        </p:txBody>
      </p:sp>
      <p:pic>
        <p:nvPicPr>
          <p:cNvPr id="4" name="图片 9" descr="A picture containing light&#10;&#10;Description generated with high confidence">
            <a:extLst>
              <a:ext uri="{FF2B5EF4-FFF2-40B4-BE49-F238E27FC236}">
                <a16:creationId xmlns:a16="http://schemas.microsoft.com/office/drawing/2014/main" id="{7E0A6AF5-E25C-4B84-ADAD-9C19C588AACE}"/>
              </a:ext>
            </a:extLst>
          </p:cNvPr>
          <p:cNvPicPr>
            <a:picLocks noChangeAspect="1"/>
          </p:cNvPicPr>
          <p:nvPr/>
        </p:nvPicPr>
        <p:blipFill rotWithShape="1">
          <a:blip r:embed="rId3"/>
          <a:srcRect l="23737" t="-121" r="19389" b="273"/>
          <a:stretch/>
        </p:blipFill>
        <p:spPr>
          <a:xfrm>
            <a:off x="4369377" y="1274619"/>
            <a:ext cx="4190025" cy="3161932"/>
          </a:xfrm>
          <a:prstGeom prst="rect">
            <a:avLst/>
          </a:prstGeom>
        </p:spPr>
      </p:pic>
    </p:spTree>
    <p:extLst>
      <p:ext uri="{BB962C8B-B14F-4D97-AF65-F5344CB8AC3E}">
        <p14:creationId xmlns:p14="http://schemas.microsoft.com/office/powerpoint/2010/main" val="386478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1ABF-12A1-45F6-9B37-0A80EE0D8988}"/>
              </a:ext>
            </a:extLst>
          </p:cNvPr>
          <p:cNvSpPr>
            <a:spLocks noGrp="1"/>
          </p:cNvSpPr>
          <p:nvPr>
            <p:ph type="title"/>
          </p:nvPr>
        </p:nvSpPr>
        <p:spPr/>
        <p:txBody>
          <a:bodyPr/>
          <a:lstStyle/>
          <a:p>
            <a:r>
              <a:rPr lang="en-US"/>
              <a:t>Security consequences</a:t>
            </a:r>
          </a:p>
        </p:txBody>
      </p:sp>
      <p:sp>
        <p:nvSpPr>
          <p:cNvPr id="3" name="Content Placeholder 2">
            <a:extLst>
              <a:ext uri="{FF2B5EF4-FFF2-40B4-BE49-F238E27FC236}">
                <a16:creationId xmlns:a16="http://schemas.microsoft.com/office/drawing/2014/main" id="{E5C6469D-9DCF-4B3F-AB30-42D9146F1729}"/>
              </a:ext>
            </a:extLst>
          </p:cNvPr>
          <p:cNvSpPr>
            <a:spLocks noGrp="1"/>
          </p:cNvSpPr>
          <p:nvPr>
            <p:ph sz="half" idx="1"/>
          </p:nvPr>
        </p:nvSpPr>
        <p:spPr/>
        <p:txBody>
          <a:bodyPr vert="horz" lIns="91436" tIns="45718" rIns="91436" bIns="45718" rtlCol="0" anchor="t">
            <a:normAutofit/>
          </a:bodyPr>
          <a:lstStyle/>
          <a:p>
            <a:pPr marL="205740" indent="-205740"/>
            <a:r>
              <a:rPr lang="en-US"/>
              <a:t>Players have a lot at stake</a:t>
            </a:r>
          </a:p>
          <a:p>
            <a:pPr marL="205740" indent="-205740"/>
            <a:r>
              <a:rPr lang="en-US"/>
              <a:t>OASIS has a major security flaw</a:t>
            </a:r>
          </a:p>
          <a:p>
            <a:pPr marL="205740" indent="-205740"/>
            <a:r>
              <a:rPr lang="en-US"/>
              <a:t>Plot hinges on Sorrento writing down his password</a:t>
            </a:r>
          </a:p>
          <a:p>
            <a:pPr marL="205740" indent="-205740"/>
            <a:endParaRPr lang="en-US"/>
          </a:p>
          <a:p>
            <a:pPr marL="205740" indent="-205740"/>
            <a:endParaRPr lang="en-US"/>
          </a:p>
        </p:txBody>
      </p:sp>
      <p:sp>
        <p:nvSpPr>
          <p:cNvPr id="5" name="Footer Placeholder 4">
            <a:extLst>
              <a:ext uri="{FF2B5EF4-FFF2-40B4-BE49-F238E27FC236}">
                <a16:creationId xmlns:a16="http://schemas.microsoft.com/office/drawing/2014/main" id="{E4CDDFB7-7F98-46C9-BD2B-92A69C50111E}"/>
              </a:ext>
            </a:extLst>
          </p:cNvPr>
          <p:cNvSpPr>
            <a:spLocks noGrp="1"/>
          </p:cNvSpPr>
          <p:nvPr>
            <p:ph type="ftr" sz="quarter" idx="11"/>
          </p:nvPr>
        </p:nvSpPr>
        <p:spPr/>
        <p:txBody>
          <a:bodyPr/>
          <a:lstStyle/>
          <a:p>
            <a:r>
              <a:rPr lang="sk-SK"/>
              <a:t>© 2018 Keith A. Pray</a:t>
            </a:r>
            <a:endParaRPr lang="en-US"/>
          </a:p>
        </p:txBody>
      </p:sp>
      <p:sp>
        <p:nvSpPr>
          <p:cNvPr id="6" name="Slide Number Placeholder 5">
            <a:extLst>
              <a:ext uri="{FF2B5EF4-FFF2-40B4-BE49-F238E27FC236}">
                <a16:creationId xmlns:a16="http://schemas.microsoft.com/office/drawing/2014/main" id="{3AB2CA9C-2003-4CE5-AE21-87ED1F7911C2}"/>
              </a:ext>
            </a:extLst>
          </p:cNvPr>
          <p:cNvSpPr>
            <a:spLocks noGrp="1"/>
          </p:cNvSpPr>
          <p:nvPr>
            <p:ph type="sldNum" sz="quarter" idx="12"/>
          </p:nvPr>
        </p:nvSpPr>
        <p:spPr/>
        <p:txBody>
          <a:bodyPr/>
          <a:lstStyle/>
          <a:p>
            <a:fld id="{A2A17EAB-8B51-5C40-8776-6683E51FA7A0}" type="slidenum">
              <a:rPr lang="en-US" smtClean="0"/>
              <a:t>8</a:t>
            </a:fld>
            <a:endParaRPr lang="en-US"/>
          </a:p>
        </p:txBody>
      </p:sp>
      <p:pic>
        <p:nvPicPr>
          <p:cNvPr id="8" name="Picture 15" descr="A person sitting in a car&#10;&#10;Description generated with high confidence">
            <a:extLst>
              <a:ext uri="{FF2B5EF4-FFF2-40B4-BE49-F238E27FC236}">
                <a16:creationId xmlns:a16="http://schemas.microsoft.com/office/drawing/2014/main" id="{8200F928-A6CA-4C12-8F9A-E5E03F1D6D8B}"/>
              </a:ext>
            </a:extLst>
          </p:cNvPr>
          <p:cNvPicPr>
            <a:picLocks noChangeAspect="1"/>
          </p:cNvPicPr>
          <p:nvPr/>
        </p:nvPicPr>
        <p:blipFill>
          <a:blip r:embed="rId3"/>
          <a:stretch>
            <a:fillRect/>
          </a:stretch>
        </p:blipFill>
        <p:spPr>
          <a:xfrm>
            <a:off x="4275942" y="1262513"/>
            <a:ext cx="4531743" cy="2265871"/>
          </a:xfrm>
          <a:prstGeom prst="rect">
            <a:avLst/>
          </a:prstGeom>
        </p:spPr>
      </p:pic>
      <p:sp>
        <p:nvSpPr>
          <p:cNvPr id="7" name="TextBox 6">
            <a:extLst>
              <a:ext uri="{FF2B5EF4-FFF2-40B4-BE49-F238E27FC236}">
                <a16:creationId xmlns:a16="http://schemas.microsoft.com/office/drawing/2014/main" id="{9DEE49A4-419C-4BE8-A068-77B249E9E9E5}"/>
              </a:ext>
            </a:extLst>
          </p:cNvPr>
          <p:cNvSpPr txBox="1"/>
          <p:nvPr/>
        </p:nvSpPr>
        <p:spPr>
          <a:xfrm>
            <a:off x="8042060" y="4536830"/>
            <a:ext cx="463588" cy="276999"/>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sz="1200"/>
              <a:t>[15]</a:t>
            </a:r>
          </a:p>
        </p:txBody>
      </p:sp>
    </p:spTree>
    <p:extLst>
      <p:ext uri="{BB962C8B-B14F-4D97-AF65-F5344CB8AC3E}">
        <p14:creationId xmlns:p14="http://schemas.microsoft.com/office/powerpoint/2010/main" val="143744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Oasis lacks secure privacy measures</a:t>
            </a:r>
          </a:p>
        </p:txBody>
      </p:sp>
      <p:sp>
        <p:nvSpPr>
          <p:cNvPr id="3" name="Content Placeholder 2"/>
          <p:cNvSpPr>
            <a:spLocks noGrp="1"/>
          </p:cNvSpPr>
          <p:nvPr>
            <p:ph sz="half" idx="1"/>
          </p:nvPr>
        </p:nvSpPr>
        <p:spPr/>
        <p:txBody>
          <a:bodyPr vert="horz" lIns="91436" tIns="45718" rIns="91436" bIns="45718" rtlCol="0" anchor="t">
            <a:normAutofit/>
          </a:bodyPr>
          <a:lstStyle/>
          <a:p>
            <a:pPr marL="205740" indent="-205740"/>
            <a:r>
              <a:rPr lang="en-US">
                <a:ea typeface="Cambria"/>
              </a:rPr>
              <a:t>Aliases protect the identity</a:t>
            </a:r>
          </a:p>
          <a:p>
            <a:pPr marL="205740" indent="-205740"/>
            <a:r>
              <a:rPr lang="en-US">
                <a:ea typeface="Cambria"/>
              </a:rPr>
              <a:t>Privacy issues when reveal the identity</a:t>
            </a:r>
          </a:p>
          <a:p>
            <a:pPr marL="411480" lvl="1" indent="-205740"/>
            <a:r>
              <a:rPr lang="en-US">
                <a:ea typeface="Cambria"/>
              </a:rPr>
              <a:t>Watt speaks out his first name</a:t>
            </a:r>
          </a:p>
          <a:p>
            <a:pPr marL="411480" lvl="1" indent="-205740"/>
            <a:r>
              <a:rPr lang="en-US">
                <a:ea typeface="Cambria"/>
              </a:rPr>
              <a:t>Sorrento hacked by Watt's team</a:t>
            </a:r>
          </a:p>
          <a:p>
            <a:pPr marL="411480" lvl="1" indent="-205740"/>
            <a:endParaRPr lang="en-US">
              <a:ea typeface="Cambria"/>
            </a:endParaRPr>
          </a:p>
          <a:p>
            <a:pPr marL="205740" indent="-205740"/>
            <a:endParaRPr lang="en-US">
              <a:ea typeface="Cambria"/>
            </a:endParaRPr>
          </a:p>
        </p:txBody>
      </p:sp>
      <p:sp>
        <p:nvSpPr>
          <p:cNvPr id="5" name="Footer Placeholder 4"/>
          <p:cNvSpPr>
            <a:spLocks noGrp="1"/>
          </p:cNvSpPr>
          <p:nvPr>
            <p:ph type="ftr" sz="quarter" idx="11"/>
          </p:nvPr>
        </p:nvSpPr>
        <p:spPr/>
        <p:txBody>
          <a:bodyPr/>
          <a:lstStyle/>
          <a:p>
            <a:r>
              <a:rPr lang="sk-SK"/>
              <a:t>© 2018 Keith A. Pray</a:t>
            </a:r>
            <a:endParaRPr lang="en-US"/>
          </a:p>
        </p:txBody>
      </p:sp>
      <p:sp>
        <p:nvSpPr>
          <p:cNvPr id="6" name="Slide Number Placeholder 5"/>
          <p:cNvSpPr>
            <a:spLocks noGrp="1"/>
          </p:cNvSpPr>
          <p:nvPr>
            <p:ph type="sldNum" sz="quarter" idx="12"/>
          </p:nvPr>
        </p:nvSpPr>
        <p:spPr/>
        <p:txBody>
          <a:bodyPr/>
          <a:lstStyle/>
          <a:p>
            <a:fld id="{A2A17EAB-8B51-5C40-8776-6683E51FA7A0}" type="slidenum">
              <a:rPr lang="en-US" smtClean="0"/>
              <a:t>9</a:t>
            </a:fld>
            <a:endParaRPr lang="en-US"/>
          </a:p>
        </p:txBody>
      </p:sp>
      <p:sp>
        <p:nvSpPr>
          <p:cNvPr id="8" name="TextBox 7"/>
          <p:cNvSpPr txBox="1"/>
          <p:nvPr/>
        </p:nvSpPr>
        <p:spPr>
          <a:xfrm>
            <a:off x="0" y="4726877"/>
            <a:ext cx="9144000" cy="276999"/>
          </a:xfrm>
          <a:prstGeom prst="rect">
            <a:avLst/>
          </a:prstGeom>
          <a:noFill/>
        </p:spPr>
        <p:txBody>
          <a:bodyPr wrap="square" rtlCol="0" anchor="t">
            <a:spAutoFit/>
          </a:bodyPr>
          <a:lstStyle/>
          <a:p>
            <a:pPr algn="r"/>
            <a:endParaRPr lang="en-US" sz="1200"/>
          </a:p>
        </p:txBody>
      </p:sp>
      <p:sp>
        <p:nvSpPr>
          <p:cNvPr id="13" name="文本框 12">
            <a:extLst>
              <a:ext uri="{FF2B5EF4-FFF2-40B4-BE49-F238E27FC236}">
                <a16:creationId xmlns:a16="http://schemas.microsoft.com/office/drawing/2014/main" id="{F60E95AD-9EE5-4BB1-A306-261D4A49ED75}"/>
              </a:ext>
            </a:extLst>
          </p:cNvPr>
          <p:cNvSpPr txBox="1"/>
          <p:nvPr/>
        </p:nvSpPr>
        <p:spPr>
          <a:xfrm>
            <a:off x="3887932" y="4334742"/>
            <a:ext cx="525735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ltLang="zh-CN" sz="1000"/>
              <a:t>[13][17]</a:t>
            </a:r>
          </a:p>
        </p:txBody>
      </p:sp>
      <p:pic>
        <p:nvPicPr>
          <p:cNvPr id="4" name="图片 6" descr="图片包含 餐桌, 电子产品&#10;&#10;已生成高可信度的说明">
            <a:extLst>
              <a:ext uri="{FF2B5EF4-FFF2-40B4-BE49-F238E27FC236}">
                <a16:creationId xmlns:a16="http://schemas.microsoft.com/office/drawing/2014/main" id="{B3D42373-73B5-475B-BB34-63A725EDA691}"/>
              </a:ext>
            </a:extLst>
          </p:cNvPr>
          <p:cNvPicPr>
            <a:picLocks noChangeAspect="1"/>
          </p:cNvPicPr>
          <p:nvPr/>
        </p:nvPicPr>
        <p:blipFill>
          <a:blip r:embed="rId3"/>
          <a:stretch>
            <a:fillRect/>
          </a:stretch>
        </p:blipFill>
        <p:spPr>
          <a:xfrm>
            <a:off x="4308398" y="1416423"/>
            <a:ext cx="4708813" cy="2581525"/>
          </a:xfrm>
          <a:prstGeom prst="rect">
            <a:avLst/>
          </a:prstGeom>
        </p:spPr>
      </p:pic>
    </p:spTree>
    <p:extLst>
      <p:ext uri="{BB962C8B-B14F-4D97-AF65-F5344CB8AC3E}">
        <p14:creationId xmlns:p14="http://schemas.microsoft.com/office/powerpoint/2010/main" val="4274784543"/>
      </p:ext>
    </p:extLst>
  </p:cSld>
  <p:clrMapOvr>
    <a:masterClrMapping/>
  </p:clrMapOvr>
</p:sld>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TS102804895.potx</Template>
  <Application>Microsoft Office PowerPoint</Application>
  <PresentationFormat>On-screen Show (16:9)</PresentationFormat>
  <Slides>17</Slides>
  <Notes>16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Red Radial 16x9</vt:lpstr>
      <vt:lpstr>Ready Player One</vt:lpstr>
      <vt:lpstr>Background</vt:lpstr>
      <vt:lpstr>Realistic Technology in Ready Player One</vt:lpstr>
      <vt:lpstr>Mobile VR technology not far off</vt:lpstr>
      <vt:lpstr>Interface devices are In the works</vt:lpstr>
      <vt:lpstr>Technology With External Impacts</vt:lpstr>
      <vt:lpstr>SECURITY Risks set to worsen</vt:lpstr>
      <vt:lpstr>Security consequences</vt:lpstr>
      <vt:lpstr>Oasis lacks secure privacy measures</vt:lpstr>
      <vt:lpstr>corporations as governments</vt:lpstr>
      <vt:lpstr>COST OF VR will Decrease over time</vt:lpstr>
      <vt:lpstr>DISASSOCIATION FROM THE REAL WORLD</vt:lpstr>
      <vt:lpstr>VIRTUAL GLOBALIZATION of oasis</vt:lpstr>
      <vt:lpstr>Oasis enables Internet ADDICTION </vt:lpstr>
      <vt:lpstr>Technology Breaks down traditional communication</vt:lpstr>
      <vt:lpstr>Conclusions</vt:lpstr>
      <vt:lpstr>References</vt:lpstr>
    </vt:vector>
  </TitlesOfParts>
  <Company>WPI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 A. Pray</dc:creator>
  <cp:revision>434</cp:revision>
  <dcterms:created xsi:type="dcterms:W3CDTF">2014-08-25T02:19:16Z</dcterms:created>
  <dcterms:modified xsi:type="dcterms:W3CDTF">2018-10-02T04:48:01Z</dcterms:modified>
</cp:coreProperties>
</file>