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 strictFirstAndLastChars="0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type="screen16x9" cy="6858000" cx="12192000"/>
  <p:notesSz cx="6858000" cy="9144000"/>
  <p:defaultTextStyle>
    <a:defPPr lvl="0">
      <a:defRPr lang="en-US"/>
    </a:defPPr>
    <a:lvl1pPr algn="l" defTabSz="914400" eaLnBrk="1" hangingPunct="1" latinLnBrk="0" lvl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lvl="1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lvl="2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lvl="3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lvl="4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lvl="5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lvl="6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lvl="7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lvl="8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397" y="72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tableStyles" Target="tableStyle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61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18A09F9-804A-4FA5-92B5-2801E79B14B8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1048662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63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64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65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C24F899E-F4A5-4DAF-9977-A7BB3880E78C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C24F899E-F4A5-4DAF-9977-A7BB3880E78C}" type="slidenum">
              <a:rPr lang="en-IN" smtClean="0"/>
              <a:t>5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586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104858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85D8346-BD72-4676-8140-22FAB7E495F7}" type="datetimeFigureOut">
              <a:rPr lang="en-IN" smtClean="0"/>
              <a:t>15-07-2024</a:t>
            </a:fld>
            <a:endParaRPr dirty="0" lang="en-IN"/>
          </a:p>
        </p:txBody>
      </p:sp>
      <p:sp>
        <p:nvSpPr>
          <p:cNvPr id="104858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58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37525D8-F28C-4080-BC0A-A0798062C9C2}" type="slidenum">
              <a:rPr lang="en-IN" smtClean="0"/>
              <a:t>‹#›</a:t>
            </a:fld>
            <a:endParaRPr dirty="0"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31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3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85D8346-BD72-4676-8140-22FAB7E495F7}" type="datetimeFigureOut">
              <a:rPr lang="en-IN" smtClean="0"/>
              <a:t>15-07-2024</a:t>
            </a:fld>
            <a:endParaRPr dirty="0" lang="en-IN"/>
          </a:p>
        </p:txBody>
      </p:sp>
      <p:sp>
        <p:nvSpPr>
          <p:cNvPr id="104863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37525D8-F28C-4080-BC0A-A0798062C9C2}" type="slidenum">
              <a:rPr lang="en-IN" smtClean="0"/>
              <a:t>‹#›</a:t>
            </a:fld>
            <a:endParaRPr dirty="0"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20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2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85D8346-BD72-4676-8140-22FAB7E495F7}" type="datetimeFigureOut">
              <a:rPr lang="en-IN" smtClean="0"/>
              <a:t>15-07-2024</a:t>
            </a:fld>
            <a:endParaRPr dirty="0" lang="en-IN"/>
          </a:p>
        </p:txBody>
      </p:sp>
      <p:sp>
        <p:nvSpPr>
          <p:cNvPr id="104862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37525D8-F28C-4080-BC0A-A0798062C9C2}" type="slidenum">
              <a:rPr lang="en-IN" smtClean="0"/>
              <a:t>‹#›</a:t>
            </a:fld>
            <a:endParaRPr dirty="0"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85D8346-BD72-4676-8140-22FAB7E495F7}" type="datetimeFigureOut">
              <a:rPr lang="en-IN" smtClean="0"/>
              <a:t>15-07-2024</a:t>
            </a:fld>
            <a:endParaRPr dirty="0" lang="en-IN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37525D8-F28C-4080-BC0A-A0798062C9C2}" type="slidenum">
              <a:rPr lang="en-IN" smtClean="0"/>
              <a:t>‹#›</a:t>
            </a:fld>
            <a:endParaRPr dirty="0"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36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85D8346-BD72-4676-8140-22FAB7E495F7}" type="datetimeFigureOut">
              <a:rPr lang="en-IN" smtClean="0"/>
              <a:t>15-07-2024</a:t>
            </a:fld>
            <a:endParaRPr dirty="0" lang="en-IN"/>
          </a:p>
        </p:txBody>
      </p:sp>
      <p:sp>
        <p:nvSpPr>
          <p:cNvPr id="104863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3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37525D8-F28C-4080-BC0A-A0798062C9C2}" type="slidenum">
              <a:rPr lang="en-IN" smtClean="0"/>
              <a:t>‹#›</a:t>
            </a:fld>
            <a:endParaRPr dirty="0"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41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42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4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85D8346-BD72-4676-8140-22FAB7E495F7}" type="datetimeFigureOut">
              <a:rPr lang="en-IN" smtClean="0"/>
              <a:t>15-07-2024</a:t>
            </a:fld>
            <a:endParaRPr dirty="0" lang="en-IN"/>
          </a:p>
        </p:txBody>
      </p:sp>
      <p:sp>
        <p:nvSpPr>
          <p:cNvPr id="104864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4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37525D8-F28C-4080-BC0A-A0798062C9C2}" type="slidenum">
              <a:rPr lang="en-IN" smtClean="0"/>
              <a:t>‹#›</a:t>
            </a:fld>
            <a:endParaRPr dirty="0"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47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8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4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0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5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85D8346-BD72-4676-8140-22FAB7E495F7}" type="datetimeFigureOut">
              <a:rPr lang="en-IN" smtClean="0"/>
              <a:t>15-07-2024</a:t>
            </a:fld>
            <a:endParaRPr dirty="0" lang="en-IN"/>
          </a:p>
        </p:txBody>
      </p:sp>
      <p:sp>
        <p:nvSpPr>
          <p:cNvPr id="104865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5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37525D8-F28C-4080-BC0A-A0798062C9C2}" type="slidenum">
              <a:rPr lang="en-IN" smtClean="0"/>
              <a:t>‹#›</a:t>
            </a:fld>
            <a:endParaRPr dirty="0"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1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85D8346-BD72-4676-8140-22FAB7E495F7}" type="datetimeFigureOut">
              <a:rPr lang="en-IN" smtClean="0"/>
              <a:t>15-07-2024</a:t>
            </a:fld>
            <a:endParaRPr dirty="0" lang="en-IN"/>
          </a:p>
        </p:txBody>
      </p:sp>
      <p:sp>
        <p:nvSpPr>
          <p:cNvPr id="104861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1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37525D8-F28C-4080-BC0A-A0798062C9C2}" type="slidenum">
              <a:rPr lang="en-IN" smtClean="0"/>
              <a:t>‹#›</a:t>
            </a:fld>
            <a:endParaRPr dirty="0"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85D8346-BD72-4676-8140-22FAB7E495F7}" type="datetimeFigureOut">
              <a:rPr lang="en-IN" smtClean="0"/>
              <a:t>15-07-2024</a:t>
            </a:fld>
            <a:endParaRPr dirty="0" lang="en-IN"/>
          </a:p>
        </p:txBody>
      </p:sp>
      <p:sp>
        <p:nvSpPr>
          <p:cNvPr id="10485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5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37525D8-F28C-4080-BC0A-A0798062C9C2}" type="slidenum">
              <a:rPr lang="en-IN" smtClean="0"/>
              <a:t>‹#›</a:t>
            </a:fld>
            <a:endParaRPr dirty="0"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55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56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85D8346-BD72-4676-8140-22FAB7E495F7}" type="datetimeFigureOut">
              <a:rPr lang="en-IN" smtClean="0"/>
              <a:t>15-07-2024</a:t>
            </a:fld>
            <a:endParaRPr dirty="0" lang="en-IN"/>
          </a:p>
        </p:txBody>
      </p:sp>
      <p:sp>
        <p:nvSpPr>
          <p:cNvPr id="104865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5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37525D8-F28C-4080-BC0A-A0798062C9C2}" type="slidenum">
              <a:rPr lang="en-IN" smtClean="0"/>
              <a:t>‹#›</a:t>
            </a:fld>
            <a:endParaRPr dirty="0"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25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dirty="0" lang="en-IN"/>
          </a:p>
        </p:txBody>
      </p:sp>
      <p:sp>
        <p:nvSpPr>
          <p:cNvPr id="1048626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85D8346-BD72-4676-8140-22FAB7E495F7}" type="datetimeFigureOut">
              <a:rPr lang="en-IN" smtClean="0"/>
              <a:t>15-07-2024</a:t>
            </a:fld>
            <a:endParaRPr dirty="0" lang="en-IN"/>
          </a:p>
        </p:txBody>
      </p:sp>
      <p:sp>
        <p:nvSpPr>
          <p:cNvPr id="104862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2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37525D8-F28C-4080-BC0A-A0798062C9C2}" type="slidenum">
              <a:rPr lang="en-IN" smtClean="0"/>
              <a:t>‹#›</a:t>
            </a:fld>
            <a:endParaRPr dirty="0"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D8346-BD72-4676-8140-22FAB7E495F7}" type="datetimeFigureOut">
              <a:rPr lang="en-IN" smtClean="0"/>
              <a:t>15-07-2024</a:t>
            </a:fld>
            <a:endParaRPr dirty="0" lang="en-I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I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525D8-F28C-4080-BC0A-A0798062C9C2}" type="slidenum">
              <a:rPr lang="en-IN" smtClean="0"/>
              <a:t>‹#›</a:t>
            </a:fld>
            <a:endParaRPr dirty="0"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hyperlink" Target="mailto:23h41f0082@bvcits.edu.in" TargetMode="External"/><Relationship Id="rId2" Type="http://schemas.openxmlformats.org/officeDocument/2006/relationships/slideLayout" Target="../slideLayouts/slideLayout7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TextBox 4"/>
          <p:cNvSpPr txBox="1"/>
          <p:nvPr/>
        </p:nvSpPr>
        <p:spPr>
          <a:xfrm>
            <a:off x="675703" y="1929494"/>
            <a:ext cx="8524568" cy="3723640"/>
          </a:xfrm>
          <a:prstGeom prst="rect"/>
          <a:noFill/>
        </p:spPr>
        <p:txBody>
          <a:bodyPr wrap="square">
            <a:spAutoFit/>
          </a:bodyPr>
          <a:p>
            <a:pPr indent="0" lvl="4" marL="1828800">
              <a:buNone/>
            </a:pPr>
            <a:r>
              <a:rPr dirty="0" sz="4000" lang="en-US"/>
              <a:t>STUDENT DETAILS </a:t>
            </a:r>
          </a:p>
          <a:p>
            <a:pPr indent="0" lvl="4" marL="1828800">
              <a:buNone/>
            </a:pPr>
            <a:endParaRPr dirty="0" sz="4000" lang="en-US"/>
          </a:p>
          <a:p>
            <a:pPr lvl="6"/>
            <a:r>
              <a:rPr dirty="0" sz="2000" lang="en-US"/>
              <a:t>Name 		   : Vara</a:t>
            </a:r>
            <a:r>
              <a:rPr dirty="0" sz="2000" lang="en-US"/>
              <a:t>l</a:t>
            </a:r>
            <a:r>
              <a:rPr dirty="0" sz="2000" lang="en-US"/>
              <a:t>akshmi </a:t>
            </a:r>
            <a:r>
              <a:rPr dirty="0" sz="2000" lang="en-US" err="1"/>
              <a:t>Pappula</a:t>
            </a:r>
            <a:endParaRPr dirty="0" sz="2000" lang="en-US"/>
          </a:p>
          <a:p>
            <a:pPr lvl="6"/>
            <a:r>
              <a:rPr dirty="0" lang="en-IN"/>
              <a:t>Skills Build Email ID    :  </a:t>
            </a:r>
            <a:r>
              <a:rPr dirty="0" lang="en-IN">
                <a:hlinkClick r:id="rId1"/>
              </a:rPr>
              <a:t>23h41f0082@bvcits.edu.in</a:t>
            </a:r>
            <a:endParaRPr dirty="0" lang="en-IN"/>
          </a:p>
          <a:p>
            <a:pPr lvl="6"/>
            <a:r>
              <a:rPr dirty="0" lang="en-IN"/>
              <a:t>College Name 	   :  BVC Institute of Technology &amp; science</a:t>
            </a:r>
          </a:p>
          <a:p>
            <a:pPr lvl="6"/>
            <a:r>
              <a:rPr dirty="0" lang="en-IN"/>
              <a:t>College State 	   :  Andhra Pradesh</a:t>
            </a:r>
          </a:p>
          <a:p>
            <a:pPr lvl="6"/>
            <a:r>
              <a:rPr dirty="0" lang="en-IN"/>
              <a:t>Internship Domain 	   :  Artificial Intelligence</a:t>
            </a:r>
          </a:p>
          <a:p>
            <a:pPr lvl="6"/>
            <a:r>
              <a:rPr dirty="0" lang="en-IN"/>
              <a:t>Internship Start Date :  3</a:t>
            </a:r>
            <a:r>
              <a:rPr baseline="30000" dirty="0" lang="en-IN"/>
              <a:t>rd</a:t>
            </a:r>
            <a:r>
              <a:rPr dirty="0" lang="en-IN"/>
              <a:t> June </a:t>
            </a:r>
          </a:p>
          <a:p>
            <a:pPr lvl="6"/>
            <a:r>
              <a:rPr dirty="0" lang="en-IN"/>
              <a:t>Internship End Date   :  12</a:t>
            </a:r>
            <a:r>
              <a:rPr baseline="30000" dirty="0" lang="en-IN"/>
              <a:t>th</a:t>
            </a:r>
            <a:r>
              <a:rPr dirty="0" lang="en-IN"/>
              <a:t> July</a:t>
            </a:r>
          </a:p>
          <a:p>
            <a:pPr indent="0" lvl="4" marL="1828800">
              <a:buNone/>
            </a:pPr>
            <a:endParaRPr dirty="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dirty="0" lang="en-US"/>
              <a:t>LINKS</a:t>
            </a:r>
            <a:endParaRPr dirty="0" lang="en-IN"/>
          </a:p>
        </p:txBody>
      </p:sp>
      <p:sp>
        <p:nvSpPr>
          <p:cNvPr id="1048614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dirty="0" lang="en-IN"/>
              <a:t>https://github.com/pappulavaralakshmi/Employee_Burnout_Analysis.ipynb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dirty="0" sz="4000" lang="en-US"/>
              <a:t>PROJECT TOPIC</a:t>
            </a:r>
            <a:br>
              <a:rPr dirty="0" sz="4000" lang="en-US"/>
            </a:br>
            <a:endParaRPr dirty="0" sz="4000" lang="en-IN"/>
          </a:p>
        </p:txBody>
      </p:sp>
      <p:sp>
        <p:nvSpPr>
          <p:cNvPr id="1048591" name="Subtitle 4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dirty="0" lang="en-US"/>
              <a:t>A Machine Learning Model to check a Employee_Burnout_Analysis</a:t>
            </a:r>
            <a:endParaRPr dirty="0"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	AGENDA</a:t>
            </a:r>
            <a:endParaRPr dirty="0" lang="en-IN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lvl="4"/>
            <a:r>
              <a:rPr dirty="0" sz="2400" lang="en-US"/>
              <a:t>Project overview</a:t>
            </a:r>
          </a:p>
          <a:p>
            <a:pPr lvl="4"/>
            <a:r>
              <a:rPr dirty="0" sz="2400" lang="en-US"/>
              <a:t>Who are the End Users</a:t>
            </a:r>
          </a:p>
          <a:p>
            <a:pPr lvl="4"/>
            <a:r>
              <a:rPr dirty="0" sz="2400" lang="en-US"/>
              <a:t>Your solution and its Value Proposition</a:t>
            </a:r>
          </a:p>
          <a:p>
            <a:pPr lvl="4"/>
            <a:r>
              <a:rPr dirty="0" sz="2400" lang="en-US"/>
              <a:t>How did you customize the project and make it your own?</a:t>
            </a:r>
          </a:p>
          <a:p>
            <a:pPr lvl="4"/>
            <a:r>
              <a:rPr dirty="0" sz="2400" lang="en-US"/>
              <a:t>Modelling</a:t>
            </a:r>
          </a:p>
          <a:p>
            <a:pPr lvl="4"/>
            <a:r>
              <a:rPr dirty="0" sz="2400" lang="en-US"/>
              <a:t>Results</a:t>
            </a:r>
          </a:p>
          <a:p>
            <a:pPr lvl="4"/>
            <a:r>
              <a:rPr dirty="0" sz="2400" lang="en-US"/>
              <a:t>Links</a:t>
            </a:r>
          </a:p>
          <a:p>
            <a:pPr lvl="4"/>
            <a:endParaRPr dirty="0" sz="2400"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Project overview</a:t>
            </a:r>
            <a:endParaRPr dirty="0" lang="en-IN"/>
          </a:p>
        </p:txBody>
      </p:sp>
      <p:sp>
        <p:nvSpPr>
          <p:cNvPr id="1048600" name="Content Placeholder 2"/>
          <p:cNvSpPr>
            <a:spLocks noGrp="1"/>
          </p:cNvSpPr>
          <p:nvPr>
            <p:ph idx="1"/>
          </p:nvPr>
        </p:nvSpPr>
        <p:spPr>
          <a:xfrm>
            <a:off x="560439" y="1690688"/>
            <a:ext cx="11631561" cy="4802187"/>
          </a:xfrm>
        </p:spPr>
        <p:txBody>
          <a:bodyPr>
            <a:normAutofit fontScale="88000" lnSpcReduction="20000"/>
          </a:bodyPr>
          <a:p>
            <a:r>
              <a:rPr dirty="0" sz="2600" lang="en-US"/>
              <a:t>In the introduction of an employee burnout analysis, you should provide a brief overview of the concept of burnout, its significance in the workplace, and the purpose of your analysis. Here's a structured approach:</a:t>
            </a:r>
          </a:p>
          <a:p>
            <a:r>
              <a:rPr b="1" dirty="0" sz="2600" lang="en-US"/>
              <a:t>Define Burnout </a:t>
            </a:r>
            <a:r>
              <a:rPr dirty="0" sz="2600" lang="en-US"/>
              <a:t>: Start by defining what employee burnout is. Explain it as a state of chronic stress that leads to physical and emotional exhaustion, detachment, and decreased performance.</a:t>
            </a:r>
          </a:p>
          <a:p>
            <a:r>
              <a:rPr b="1" dirty="0" sz="2600" lang="en-US"/>
              <a:t>Importance of the Issue </a:t>
            </a:r>
            <a:r>
              <a:rPr dirty="0" sz="2600" lang="en-US"/>
              <a:t>: Discuss why burnout is a critical issue in the workplace. Highlight its impacts on employees' health, productivity, and overall organizational effectiveness.</a:t>
            </a:r>
          </a:p>
          <a:p>
            <a:r>
              <a:rPr b="1" dirty="0" sz="2600" lang="en-US"/>
              <a:t>Contextual Background </a:t>
            </a:r>
            <a:r>
              <a:rPr dirty="0" sz="2600" lang="en-US"/>
              <a:t>: Provide context for the analysis. Mention if there have been specific incidents or trends within the organization or industry that have raised concerns about burnout.</a:t>
            </a:r>
          </a:p>
          <a:p>
            <a:r>
              <a:rPr b="1" dirty="0" sz="2600" lang="en-US"/>
              <a:t>Purpose of the Analysis </a:t>
            </a:r>
            <a:r>
              <a:rPr dirty="0" sz="2600" lang="en-US"/>
              <a:t>: Clearly state the goals of your analysis. This might include identifying the causes of burnout, assessing its impact on employees and the organization, and proposing solutions or interventions.</a:t>
            </a:r>
          </a:p>
          <a:p>
            <a:r>
              <a:rPr dirty="0" sz="2600" lang="en-US"/>
              <a:t> </a:t>
            </a:r>
            <a:r>
              <a:rPr b="1" dirty="0" sz="2600" lang="en-US"/>
              <a:t>Scope and Methodology </a:t>
            </a:r>
            <a:r>
              <a:rPr dirty="0" sz="2600" lang="en-US"/>
              <a:t>: Briefly outline the scope of your analysis and the methods used to gather data or insights. </a:t>
            </a:r>
          </a:p>
          <a:p>
            <a:pPr indent="0" marL="0">
              <a:buNone/>
            </a:pPr>
            <a:endParaRPr dirty="0" sz="250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Who are the End Users</a:t>
            </a:r>
            <a:endParaRPr dirty="0" lang="en-IN"/>
          </a:p>
        </p:txBody>
      </p:sp>
      <p:sp>
        <p:nvSpPr>
          <p:cNvPr id="1048602" name="Content Placeholder 2"/>
          <p:cNvSpPr>
            <a:spLocks noGrp="1"/>
          </p:cNvSpPr>
          <p:nvPr>
            <p:ph idx="1"/>
          </p:nvPr>
        </p:nvSpPr>
        <p:spPr>
          <a:xfrm>
            <a:off x="838200" y="1592825"/>
            <a:ext cx="10515600" cy="5348749"/>
          </a:xfrm>
        </p:spPr>
        <p:txBody>
          <a:bodyPr>
            <a:normAutofit fontScale="61538" lnSpcReduction="20000"/>
          </a:bodyPr>
          <a:p>
            <a:pPr indent="0" marL="0">
              <a:buNone/>
            </a:pPr>
            <a:r>
              <a:rPr dirty="0" lang="en-US"/>
              <a:t>IBM's skills and characteristics include a focus on advanced technology, innovation, and a strong emphasis on research and development.</a:t>
            </a:r>
          </a:p>
          <a:p>
            <a:pPr indent="0" marL="0">
              <a:buNone/>
            </a:pPr>
            <a:r>
              <a:rPr b="1" dirty="0" sz="3300" lang="en-US"/>
              <a:t>characteristics of IBM include</a:t>
            </a:r>
            <a:r>
              <a:rPr dirty="0" lang="en-US"/>
              <a:t>:</a:t>
            </a:r>
          </a:p>
          <a:p>
            <a:r>
              <a:rPr b="1" dirty="0" sz="2900" lang="en-US"/>
              <a:t>Technical Expertise</a:t>
            </a:r>
            <a:r>
              <a:rPr dirty="0" lang="en-US"/>
              <a:t>: IBM has deep technical knowledge and experience in various high-tech domains.</a:t>
            </a:r>
          </a:p>
          <a:p>
            <a:r>
              <a:rPr dirty="0" sz="2900" lang="en-US"/>
              <a:t> </a:t>
            </a:r>
            <a:r>
              <a:rPr b="1" dirty="0" sz="2900" lang="en-US"/>
              <a:t>Innovation</a:t>
            </a:r>
            <a:r>
              <a:rPr b="1" dirty="0" sz="3300" lang="en-US"/>
              <a:t>: </a:t>
            </a:r>
            <a:r>
              <a:rPr dirty="0" lang="en-US"/>
              <a:t>They are known for their continuous innovation and development of cutting-edge technologies.</a:t>
            </a:r>
          </a:p>
          <a:p>
            <a:r>
              <a:rPr b="1" dirty="0" sz="2600" lang="en-US"/>
              <a:t>Global Presence</a:t>
            </a:r>
            <a:r>
              <a:rPr dirty="0" lang="en-US"/>
              <a:t>: IBM operates globally, requiring solutions that can be scaled and adapted to different markets and regulations</a:t>
            </a:r>
          </a:p>
          <a:p>
            <a:pPr indent="0" marL="0">
              <a:buNone/>
            </a:pPr>
            <a:r>
              <a:rPr b="1" dirty="0" sz="3300" lang="en-US"/>
              <a:t>Needs</a:t>
            </a:r>
            <a:r>
              <a:rPr dirty="0" lang="en-US"/>
              <a:t>:</a:t>
            </a:r>
          </a:p>
          <a:p>
            <a:r>
              <a:rPr b="1" dirty="0" sz="2900" lang="en-US"/>
              <a:t>Advanced Tools and Solutions</a:t>
            </a:r>
            <a:r>
              <a:rPr dirty="0" lang="en-US"/>
              <a:t>: IBM needs tools that can integrate with their existing technologies and enhance their capabilities in areas like AI, cloud services, and quantum computing.</a:t>
            </a:r>
          </a:p>
          <a:p>
            <a:r>
              <a:rPr b="1" dirty="0" sz="2900" lang="en-US"/>
              <a:t>Scalability</a:t>
            </a:r>
            <a:r>
              <a:rPr dirty="0" lang="en-US"/>
              <a:t>: Solutions must be scalable to meet the demands of their large, global customer base.</a:t>
            </a:r>
          </a:p>
          <a:p>
            <a:r>
              <a:rPr b="1" dirty="0" sz="2900" lang="en-US"/>
              <a:t>Security</a:t>
            </a:r>
            <a:r>
              <a:rPr dirty="0" lang="en-US"/>
              <a:t>: High levels of security are crucial to protect sensitive data and maintain trust.</a:t>
            </a:r>
          </a:p>
          <a:p>
            <a:pPr indent="0" marL="0">
              <a:buNone/>
            </a:pPr>
            <a:r>
              <a:rPr b="1" dirty="0" sz="3300" lang="en-US"/>
              <a:t>Benefits from Your Solution</a:t>
            </a:r>
            <a:r>
              <a:rPr dirty="0" lang="en-US"/>
              <a:t>:</a:t>
            </a:r>
          </a:p>
          <a:p>
            <a:r>
              <a:rPr b="1" dirty="0" sz="2900" lang="en-US"/>
              <a:t>Enhanced Capabilities</a:t>
            </a:r>
            <a:r>
              <a:rPr dirty="0" lang="en-US"/>
              <a:t>: Your solution could provide IBM with advanced features or technologies that complement their existing offerings and strengthen their technological edge.</a:t>
            </a:r>
          </a:p>
          <a:p>
            <a:r>
              <a:rPr b="1" dirty="0" sz="2900" lang="en-US"/>
              <a:t>Increased Efficiency </a:t>
            </a:r>
            <a:r>
              <a:rPr dirty="0" lang="en-US"/>
              <a:t>: By addressing specific needs or gaps in their current setup, your solution could improve operational efficiency and reduce time spent on problem-solving.</a:t>
            </a:r>
          </a:p>
          <a:p>
            <a:r>
              <a:rPr b="1" dirty="0" sz="2900" lang="en-US"/>
              <a:t>Competitive Advantage</a:t>
            </a:r>
            <a:r>
              <a:rPr dirty="0" lang="en-US"/>
              <a:t>: Integrating your solution could enhance IBM's ability to offer cutting-edge solutions to their clients, reinforcing their position as a leader in technology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title"/>
          </p:nvPr>
        </p:nvSpPr>
        <p:spPr>
          <a:xfrm>
            <a:off x="771832" y="365125"/>
            <a:ext cx="10515600" cy="1325563"/>
          </a:xfrm>
        </p:spPr>
        <p:txBody>
          <a:bodyPr>
            <a:normAutofit/>
          </a:bodyPr>
          <a:p>
            <a:r>
              <a:rPr dirty="0" lang="en-US"/>
              <a:t>Your solution and its proposition</a:t>
            </a:r>
            <a:endParaRPr dirty="0" lang="en-IN"/>
          </a:p>
        </p:txBody>
      </p:sp>
      <p:sp>
        <p:nvSpPr>
          <p:cNvPr id="1048607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2"/>
          </a:xfrm>
        </p:spPr>
        <p:txBody>
          <a:bodyPr>
            <a:normAutofit fontScale="60714" lnSpcReduction="20000"/>
          </a:bodyPr>
          <a:p>
            <a:r>
              <a:rPr dirty="0" lang="en-US"/>
              <a:t>Addressing employee burnout involves a multi-faceted approach to identify, analyze, and mitigate the factors contributing to burnout. Here's a structured solution and proposition for tackling employee burnout:</a:t>
            </a:r>
          </a:p>
          <a:p>
            <a:pPr indent="0" marL="0">
              <a:buNone/>
            </a:pPr>
            <a:r>
              <a:rPr b="1" dirty="0" sz="3400" lang="en-US"/>
              <a:t>Assessment and Diagnosis:</a:t>
            </a:r>
          </a:p>
          <a:p>
            <a:r>
              <a:rPr b="1" dirty="0" sz="3400" lang="en-US"/>
              <a:t> </a:t>
            </a:r>
            <a:r>
              <a:rPr b="1" dirty="0" lang="en-US"/>
              <a:t>A. Employee Surveys and Feedback : </a:t>
            </a:r>
            <a:r>
              <a:rPr dirty="0" lang="en-US"/>
              <a:t> Conduct regular, anonymous surveys to gauge employees' stress levels, job satisfaction, and work-life balance </a:t>
            </a:r>
          </a:p>
          <a:p>
            <a:r>
              <a:rPr b="1" dirty="0" lang="en-US"/>
              <a:t>B. Performance Metrics : </a:t>
            </a:r>
            <a:r>
              <a:rPr dirty="0" lang="en-US"/>
              <a:t>Analyze performance metrics and absenteeism rates to identify patterns that may indicate burnout.</a:t>
            </a:r>
          </a:p>
          <a:p>
            <a:r>
              <a:rPr b="1" dirty="0" lang="en-US"/>
              <a:t>C. One-on-One Interviews : </a:t>
            </a:r>
            <a:r>
              <a:rPr dirty="0" lang="en-US"/>
              <a:t> Hold interviews or focus groups to gather qualitative insights into employee experiences and challenges.</a:t>
            </a:r>
          </a:p>
          <a:p>
            <a:pPr indent="0" marL="0">
              <a:buNone/>
            </a:pPr>
            <a:r>
              <a:rPr b="1" dirty="0" sz="3200" lang="en-US"/>
              <a:t>Analysis: </a:t>
            </a:r>
          </a:p>
          <a:p>
            <a:r>
              <a:rPr b="1" dirty="0" lang="en-US"/>
              <a:t>A. Identify Stressors : </a:t>
            </a:r>
            <a:r>
              <a:rPr dirty="0" lang="en-US"/>
              <a:t> </a:t>
            </a:r>
          </a:p>
          <a:p>
            <a:r>
              <a:rPr dirty="0" lang="en-US"/>
              <a:t>Work load : Examine if employees have excessive workloads or unrealistic deadlines.</a:t>
            </a:r>
          </a:p>
          <a:p>
            <a:r>
              <a:rPr dirty="0" lang="en-US"/>
              <a:t>Job Role Clarity : Check if employees have clear job roles and responsibilities.</a:t>
            </a:r>
          </a:p>
          <a:p>
            <a:r>
              <a:rPr dirty="0" lang="en-US"/>
              <a:t>Work Environment : Assess if the work environment is supportive and free of toxic elements.</a:t>
            </a:r>
          </a:p>
          <a:p>
            <a:r>
              <a:rPr b="1" dirty="0" sz="2900" lang="en-US"/>
              <a:t>B. Analyze Trends:</a:t>
            </a:r>
          </a:p>
          <a:p>
            <a:r>
              <a:rPr b="1" dirty="0" sz="2900" lang="en-US"/>
              <a:t> </a:t>
            </a:r>
            <a:r>
              <a:rPr dirty="0" lang="en-US"/>
              <a:t> Look for common themes in survey responses and interviews. For example, high stress might correlate with certain departments or roles.</a:t>
            </a:r>
          </a:p>
          <a:p>
            <a:r>
              <a:rPr b="1" dirty="0" sz="2900" lang="en-US"/>
              <a:t>C. Benchmarking:</a:t>
            </a:r>
          </a:p>
          <a:p>
            <a:r>
              <a:rPr dirty="0" lang="en-US"/>
              <a:t>Compare your findings with industry standards to understand if your burnout rates are higher than average.</a:t>
            </a:r>
          </a:p>
          <a:p>
            <a:endParaRPr dirty="0" lang="en-US"/>
          </a:p>
          <a:p>
            <a:pPr indent="0" marL="0">
              <a:buNone/>
            </a:pPr>
            <a:endParaRPr dirty="0"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How did you customize the project and make it your own?</a:t>
            </a:r>
            <a:endParaRPr dirty="0" lang="en-IN"/>
          </a:p>
        </p:txBody>
      </p:sp>
      <p:sp>
        <p:nvSpPr>
          <p:cNvPr id="1048609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2323"/>
          </a:xfrm>
        </p:spPr>
        <p:txBody>
          <a:bodyPr>
            <a:normAutofit/>
          </a:bodyPr>
          <a:p>
            <a:r>
              <a:rPr dirty="0" lang="en-US"/>
              <a:t>Customizing an employee burnout analysis project to make it your own involves several steps. Here’s a structured approach:</a:t>
            </a:r>
          </a:p>
          <a:p>
            <a:pPr indent="0" marL="0">
              <a:buNone/>
            </a:pPr>
            <a:r>
              <a:rPr b="1" dirty="0" sz="3400" lang="en-US"/>
              <a:t>Define Objectives and Scope</a:t>
            </a:r>
            <a:r>
              <a:rPr dirty="0" lang="en-US"/>
              <a:t>:  </a:t>
            </a:r>
          </a:p>
          <a:p>
            <a:r>
              <a:rPr b="1" dirty="0" sz="3000" lang="en-US"/>
              <a:t>Understand the Purpose</a:t>
            </a:r>
            <a:r>
              <a:rPr dirty="0" lang="en-US"/>
              <a:t>: Clearly define what you want to achieve with the burnout analysis. Are you aiming to identify risk factors, improve employee well-being, or develop interventions?  </a:t>
            </a:r>
          </a:p>
          <a:p>
            <a:r>
              <a:rPr dirty="0" lang="en-US"/>
              <a:t> </a:t>
            </a:r>
            <a:r>
              <a:rPr b="1" dirty="0" sz="2900" lang="en-US"/>
              <a:t>Scope</a:t>
            </a:r>
            <a:r>
              <a:rPr dirty="0" lang="en-US"/>
              <a:t>: Determine the extent of your analysis. Will it cover the entire organization, specific departments, or particular job roles?</a:t>
            </a:r>
          </a:p>
          <a:p>
            <a:pPr indent="0" marL="0">
              <a:buNone/>
            </a:pPr>
            <a:r>
              <a:rPr b="1" dirty="0" sz="3400" lang="en-US"/>
              <a:t>Gather and Analyze Data</a:t>
            </a:r>
            <a:r>
              <a:rPr dirty="0" lang="en-US"/>
              <a:t>:</a:t>
            </a:r>
          </a:p>
          <a:p>
            <a:r>
              <a:rPr b="1" dirty="0" lang="en-US"/>
              <a:t>Relevant Metrics </a:t>
            </a:r>
            <a:r>
              <a:rPr dirty="0" lang="en-US"/>
              <a:t>: Identify specific metrics that are relevant to your organization, such as employee satisfaction, workload, work-life balance, absenteeism rates, and turnover rates.</a:t>
            </a:r>
          </a:p>
          <a:p>
            <a:r>
              <a:rPr dirty="0" lang="en-US"/>
              <a:t> </a:t>
            </a:r>
            <a:r>
              <a:rPr b="1" dirty="0" lang="en-US"/>
              <a:t>Benchmarking </a:t>
            </a:r>
            <a:r>
              <a:rPr dirty="0" lang="en-US"/>
              <a:t>: Compare findings against industry standards or historical data within your organization to provide context.</a:t>
            </a:r>
          </a:p>
          <a:p>
            <a:pPr indent="0" marL="0">
              <a:buNone/>
            </a:pPr>
            <a:r>
              <a:rPr b="1" dirty="0" sz="3400" lang="en-US"/>
              <a:t>Develop Relevant Indicators </a:t>
            </a:r>
            <a:r>
              <a:rPr dirty="0" lang="en-US"/>
              <a:t>:   </a:t>
            </a:r>
          </a:p>
          <a:p>
            <a:r>
              <a:rPr b="1" dirty="0" lang="en-US"/>
              <a:t>Burnout Indicators </a:t>
            </a:r>
            <a:r>
              <a:rPr dirty="0" lang="en-US"/>
              <a:t>: Customize burnout indicators to align with your organizational culture and job roles. For instance, you might focus on job-specific stressors or organizational factors unique to your company.   </a:t>
            </a:r>
          </a:p>
          <a:p>
            <a:r>
              <a:rPr b="1" dirty="0" lang="en-US"/>
              <a:t>Create Custom Metrics</a:t>
            </a:r>
            <a:r>
              <a:rPr dirty="0" lang="en-US"/>
              <a:t> : Develop metrics specific to your organization, such as stress levels related to particular projects or departmental workload.</a:t>
            </a:r>
          </a:p>
          <a:p>
            <a:pPr indent="0" marL="0">
              <a:buNone/>
            </a:pPr>
            <a:r>
              <a:rPr b="1" dirty="0" sz="3400" lang="en-US"/>
              <a:t>Design and Implement Interventions </a:t>
            </a:r>
            <a:r>
              <a:rPr dirty="0" lang="en-US"/>
              <a:t>:     </a:t>
            </a:r>
          </a:p>
          <a:p>
            <a:r>
              <a:rPr b="1" dirty="0" lang="en-US"/>
              <a:t>Implementation Plan</a:t>
            </a:r>
            <a:r>
              <a:rPr dirty="0" lang="en-US"/>
              <a:t>: Create a clear plan for implementing changes, including timelines, responsible parties, and measurement of effectiveness.</a:t>
            </a:r>
          </a:p>
          <a:p>
            <a:r>
              <a:rPr b="1" dirty="0" lang="en-US"/>
              <a:t> Feedback Loop </a:t>
            </a:r>
            <a:r>
              <a:rPr dirty="0" lang="en-US"/>
              <a:t>: Incorporate feedback from</a:t>
            </a:r>
            <a:endParaRPr dirty="0"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Modelling</a:t>
            </a:r>
            <a:endParaRPr dirty="0" lang="en-IN"/>
          </a:p>
        </p:txBody>
      </p:sp>
      <p:sp>
        <p:nvSpPr>
          <p:cNvPr id="10486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dirty="0" lang="en-US"/>
              <a:t>Modeling employee burnout involves several steps and can be approached using various methods depending on the data available and the goals of the analysis. Here's a general framework for modeling employee burnout:</a:t>
            </a:r>
          </a:p>
          <a:p>
            <a:r>
              <a:rPr dirty="0" lang="en-US"/>
              <a:t> </a:t>
            </a:r>
            <a:r>
              <a:rPr b="1" dirty="0" lang="en-US"/>
              <a:t>1. Define Burnout </a:t>
            </a:r>
            <a:r>
              <a:rPr dirty="0" lang="en-US"/>
              <a:t>: Burnout typically involves three components:-</a:t>
            </a:r>
          </a:p>
          <a:p>
            <a:r>
              <a:rPr dirty="0" lang="en-US"/>
              <a:t> *Emotional Exhaustion*: Feeling drained and overwhelmed.- </a:t>
            </a:r>
          </a:p>
          <a:p>
            <a:r>
              <a:rPr dirty="0" lang="en-US"/>
              <a:t>*Depersonalization*: Developing a detached or negative attitude towards work and people.- </a:t>
            </a:r>
          </a:p>
          <a:p>
            <a:r>
              <a:rPr dirty="0" lang="en-US"/>
              <a:t>*Reduced Personal Accomplishment*: Feeling ineffective and lacking achievement.</a:t>
            </a:r>
          </a:p>
          <a:p>
            <a:r>
              <a:rPr b="1" dirty="0" lang="en-US"/>
              <a:t>2. Data Collection Gather data through various means</a:t>
            </a:r>
            <a:r>
              <a:rPr dirty="0" lang="en-US"/>
              <a:t>:-</a:t>
            </a:r>
          </a:p>
          <a:p>
            <a:r>
              <a:rPr dirty="0" lang="en-US"/>
              <a:t> *Surveys and Questionnaires*: Use validated tools such as the Maslach Burnout Inventory (MBI) or the Copenhagen Burnout Inventory (CBI).- </a:t>
            </a:r>
          </a:p>
          <a:p>
            <a:r>
              <a:rPr dirty="0" lang="en-US"/>
              <a:t>*HR Data*: Employee demographics, job roles, performance metrics, and turnover rates.-</a:t>
            </a:r>
          </a:p>
          <a:p>
            <a:r>
              <a:rPr dirty="0" lang="en-US"/>
              <a:t> *Workplace Metrics*: Workload, hours worked, job satisfaction, and workplace environment.### </a:t>
            </a:r>
          </a:p>
          <a:p>
            <a:r>
              <a:rPr b="1" dirty="0" lang="en-US"/>
              <a:t>3. Data Preparation:-</a:t>
            </a:r>
            <a:endParaRPr dirty="0" lang="en-US"/>
          </a:p>
          <a:p>
            <a:r>
              <a:rPr dirty="0" lang="en-US"/>
              <a:t> *Data Cleaning*: Handle missing values and outliers.-</a:t>
            </a:r>
          </a:p>
          <a:p>
            <a:r>
              <a:rPr dirty="0" lang="en-US"/>
              <a:t> *Feature Selection*: Choose relevant features that impact burnout (e.g., workload, job satisfaction).-</a:t>
            </a:r>
          </a:p>
          <a:p>
            <a:r>
              <a:rPr dirty="0" lang="en-US"/>
              <a:t> *Normalization/Standardization*: Ensure features are on comparable scales.</a:t>
            </a:r>
            <a:endParaRPr dirty="0"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Results</a:t>
            </a:r>
            <a:endParaRPr dirty="0" lang="en-IN"/>
          </a:p>
        </p:txBody>
      </p:sp>
      <p:pic>
        <p:nvPicPr>
          <p:cNvPr id="2097152" name="Content Placeholder 15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1828800" y="1602166"/>
            <a:ext cx="9270609" cy="5212172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Priya Mahathi</dc:creator>
  <cp:lastModifiedBy>moulika kollu</cp:lastModifiedBy>
  <dcterms:created xsi:type="dcterms:W3CDTF">2024-07-15T18:14:53Z</dcterms:created>
  <dcterms:modified xsi:type="dcterms:W3CDTF">2024-07-15T18:14:53Z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d8541de6e91944798c8589474e8f2409</vt:lpwstr>
  </property>
</Properties>
</file>