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embeddedFontLs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Georgia" pitchFamily="18" charset="0"/>
      <p:regular r:id="rId56"/>
      <p:bold r:id="rId57"/>
      <p:italic r:id="rId58"/>
      <p:boldItalic r:id="rId59"/>
    </p:embeddedFont>
    <p:embeddedFont>
      <p:font typeface="Quattrocento Sans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B050C1-2664-4900-911F-50AFBF6DE071}">
  <a:tblStyle styleId="{01B050C1-2664-4900-911F-50AFBF6DE0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template can be used as a starter file for presenting training materials in a group setting.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on a slide to add sections. Sections can help to organize your slides or facilitate collaboration between multiple authors.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in mind the font size (important for accessibility, visibility, videotaping, and online production)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Coordinated colors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particular attention to the graphs, charts, and text boxes.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Graphics, tables, and graphs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simple: If possible, use consistent, non-distracting styles and colors.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all graphs and tables.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26" name="Google Shape;22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33" name="Google Shape;2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0" name="Google Shape;2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47" name="Google Shape;24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54" name="Google Shape;25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61" name="Google Shape;26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68" name="Google Shape;26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section header for each of the topics, so there is a clear transition to the audience.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8" name="Google Shape;11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audience be able to do after this training is complete? Briefly describe each objective how the audience will benefit from this presentation.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0" name="Google Shape;370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77" name="Google Shape;377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83" name="Google Shape;383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390" name="Google Shape;390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25" name="Google Shape;12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slides to each topic section as necessary, including slides with tables, graphs, and images.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section for sample table, graph, image, and video layouts.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brief. Make your text as brief as possible to maintain a larger font size.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9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41" name="Google Shape;441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9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91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9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57" name="Google Shape;457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9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94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relevant video content, such as a case study video, demo of a product, or other training materials, include it in the presentation as well.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case study or class simulation to encourage discussion and apply lessons.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outcomes of the case study or class simulation.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 best practices.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presentation content by restating the important points from the lessons.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want the audience to remember when they leave your presentation?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your presentation to a video for easy distribution (To create a video, click the File tab, and then click Share.  Under File Types, click Create a Video.)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0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90" name="Google Shape;490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0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7288" y="449263"/>
            <a:ext cx="4541837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102:notes"/>
          <p:cNvSpPr txBox="1">
            <a:spLocks noGrp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0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499" name="Google Shape;499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0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04:notes"/>
          <p:cNvSpPr txBox="1">
            <a:spLocks noGrp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Excellence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0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Confidential</a:t>
            </a:r>
            <a:endParaRPr/>
          </a:p>
        </p:txBody>
      </p:sp>
      <p:sp>
        <p:nvSpPr>
          <p:cNvPr id="507" name="Google Shape;507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0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106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your presentation as crisp as possible? Consider moving extra content to the appendix.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appendix slides to store content that you might want to refer to during the Question slide or that may be useful for attendees to investigate deeper in the future.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32" name="Google Shape;1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slides using transitions.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96" name="Google Shape;1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03" name="Google Shape;2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overview of the presentation. Describe the major focus of the presentation and why it is important.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each of the major 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210" name="Google Shape;21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44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>
            <a:spLocks noGrp="1"/>
          </p:cNvSpPr>
          <p:nvPr>
            <p:ph type="pic" idx="2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537618" y="-175418"/>
            <a:ext cx="4525963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48847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">
  <p:cSld name="Background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876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Calibri"/>
              <a:buNone/>
              <a:defRPr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6781800" y="5334000"/>
            <a:ext cx="2133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73100" y="1497013"/>
            <a:ext cx="397510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937760" y="1497013"/>
            <a:ext cx="397764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3"/>
          </p:nvPr>
        </p:nvSpPr>
        <p:spPr>
          <a:xfrm>
            <a:off x="48736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4"/>
          </p:nvPr>
        </p:nvSpPr>
        <p:spPr>
          <a:xfrm>
            <a:off x="48736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8036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6858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Jim@greatcompany.co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ug@company.com" TargetMode="External"/><Relationship Id="rId5" Type="http://schemas.openxmlformats.org/officeDocument/2006/relationships/hyperlink" Target="mailto:Mavis@greatcompany.com" TargetMode="External"/><Relationship Id="rId4" Type="http://schemas.openxmlformats.org/officeDocument/2006/relationships/hyperlink" Target="mailto:Dee@greatcompany.Com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Times New Roman"/>
              <a:buNone/>
            </a:pPr>
            <a:r>
              <a:rPr lang="en-US" sz="4400" b="1" i="0" u="none" strike="noStrike" cap="small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Collection</a:t>
            </a:r>
            <a:endParaRPr sz="4400" b="1" i="0" u="none" strike="noStrike" cap="small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Raghu G B</a:t>
            </a:r>
            <a:endParaRPr/>
          </a:p>
          <a:p>
            <a:pPr marL="0" marR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838200" y="2363450"/>
            <a:ext cx="7543800" cy="380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0"/>
            <a:ext cx="7765662" cy="16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1752600" y="625382"/>
            <a:ext cx="426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1.Collection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09600" y="1600200"/>
            <a:ext cx="77724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represent group of individual object as a single entity then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should    go for a collection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interface defines the most common  methods which are applicable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for any collection objects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collection  interface is considered as  root interface of Collection interface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concrete class  which implements  collection interface directly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914400" y="1601492"/>
            <a:ext cx="8001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an element in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addAll(</a:t>
            </a: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insert the specified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elements in the invoking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685800" y="754349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an element from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collection from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delete all the elements of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invoking collection except the specified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total number of elements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removes the total no of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collection.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85800" y="754349"/>
            <a:ext cx="8458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an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containsAll(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search the specified collection in this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an iterator.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Object[]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toArray()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collection into array.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Collection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685800" y="11430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isEmpty()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if collection is empty.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equals(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two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hashCode()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hashcode number for collection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57200" y="1838058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direction only.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838200" y="228600"/>
            <a:ext cx="73152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 of Iterator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three methods in the Iterator interface. They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boolean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true if iterator has more elements.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next()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returns the element and moves the cursor pointer to the next element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removes the last elements returned by the iterator. It is rarely used.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2796620" y="84220"/>
            <a:ext cx="3352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2.List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384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2057400" y="762000"/>
            <a:ext cx="69342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is a child interface of Collection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want to represent group of individual object as a single entity where duplicates are allowed and insertion ordered preserved then we should go for List 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differentiates the duplicates using index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preserve insertion order by using index .hence index play important Role in List interface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iterator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67000" y="110745"/>
            <a:ext cx="5044698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1828800" y="780081"/>
            <a:ext cx="74676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addAll(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</a:t>
            </a: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index, 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lastIndexof(</a:t>
            </a:r>
            <a:r>
              <a:rPr lang="en-US" sz="36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listIterator();</a:t>
            </a:r>
            <a:endParaRPr/>
          </a:p>
          <a:p>
            <a:pPr marL="2857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in java is a framework that provides an architecture to store and manipulate the group of objects.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operations that you perform on a data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           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781800" y="61722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00600" y="-6858001"/>
            <a:ext cx="7401732" cy="164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-316180" y="3775286"/>
            <a:ext cx="2895600" cy="33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 descr="C:\Users\Raghu\Desktop\Untitl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132" y="0"/>
            <a:ext cx="65428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02" name="Google Shape;30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990600" y="1600200"/>
            <a:ext cx="79248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allowed[except tree set and tree map every where heterogeneous elements are allowed]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arraylist object with default initial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 10.</a:t>
            </a:r>
            <a:endParaRPr sz="3200" b="0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its reaches its map capacity new arraylist will be created with the new Capacity.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New  capacity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=(cc*3/2)+1.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initialCapacity );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506278" y="28956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 we  can use collection objects to hold  and transfer the  objects from one place to another place To provide support for  this requirement  every collection already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525651" y="26670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implements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so that we can access any random element with the same speed.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if your frequent operation is retrieval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then we go for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present in </a:t>
            </a: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java.util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and it is a Marker Interface.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525651" y="26670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choice for frequent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retrieval operation because its implements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worst choice if frequent insertion or deletion operations because lot of shifting is needed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666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341" name="Google Shape;34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990600" y="1219200"/>
            <a:ext cx="79248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Doubly Linked List.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is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Serializable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Clonable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but not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RandomAcess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506278" y="2895600"/>
            <a:ext cx="82296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best choice if our frequent operation is insertion or deletion in the middle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worst choice if our frequent operation is retrieval operation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4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is simple mean collection of Objects.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Interfaces    such as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Dqueue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SortedSet      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838200" y="1142999"/>
            <a:ext cx="7848600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we use LinkedList to implements the stack and queues to provide  support for this  requirements LinkedList  class defines the Fallowing methods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addFirst(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addLast(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getLast();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removeFirst();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removeLast();                           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685800" y="-61993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400" b="0" i="0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Constructor in </a:t>
            </a:r>
            <a:r>
              <a:rPr lang="en-US" sz="4400" b="0" i="0" u="sng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 sz="4400" b="0" i="0" u="sng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9296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an empty LinkedList object 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Here  no  </a:t>
            </a:r>
            <a:r>
              <a:rPr lang="en-US" sz="32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al= 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  </a:t>
            </a: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c); 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creates equivalent LinkedList object for  passed Collection.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457200" y="1838058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 interface provides the facility of iterating the elements in forward and backward direction also.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ListIterator is  Bidirectional Cursor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ListIterator we can perform replacement and addition of new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addition to read and remove operations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/>
        </p:nvSpPr>
        <p:spPr>
          <a:xfrm>
            <a:off x="470115" y="762000"/>
            <a:ext cx="8534400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a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using listiterator() 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this method present in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List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listiterator();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ListIterator li=l. listiterator 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 is the list type object.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74729" y="1191727"/>
            <a:ext cx="85344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is a child interface of Iterator And hence all the method of Iterator by default available to ListIterator.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ListIterator defines fallowing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nextIndex();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previousIndex();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13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ListIterator interface</a:t>
            </a:r>
            <a:endParaRPr sz="4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574729" y="1191727"/>
            <a:ext cx="853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ListIterator is most power full cursor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limitation is there it applicable only for List implemented  Objects and it is not a Universal cursor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/>
        </p:nvSpPr>
        <p:spPr>
          <a:xfrm>
            <a:off x="4822935" y="2381379"/>
            <a:ext cx="3711465" cy="13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7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401" name="Google Shape;40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6669" flipH="1">
            <a:off x="108261" y="-3142205"/>
            <a:ext cx="2895600" cy="68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/>
              <a:buNone/>
            </a:pP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600" b="0" i="0" u="sng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980268" y="1143000"/>
            <a:ext cx="7924800" cy="6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underlined data structure is  resizable array and grow able array.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 are allowed.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order is preserved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elements are  allowed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insertion is possible.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implemented by RandomAccess Serializable and Clonable interfaces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methods present in vector class are synchronized hence vector is Thread safe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choice is frequently retrieval operation. </a:t>
            </a:r>
            <a:endParaRPr/>
          </a:p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762000" y="1524000"/>
            <a:ext cx="7848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Adding Objects.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1.  add(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2.  add(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,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 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3.  addElement(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  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removing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1.remove(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2.removeElement(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o)   -&gt;From 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3.remove(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index)   -&gt;From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4.clear()     -&gt; From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5.removeAll() -&gt;From 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/>
        </p:nvSpPr>
        <p:spPr>
          <a:xfrm>
            <a:off x="2057400" y="84220"/>
            <a:ext cx="6019800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Specific methods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762000" y="1524000"/>
            <a:ext cx="7848600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get(int index);               -&gt;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elementAt(int index);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firstElement();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Noto Sans Symbols"/>
              <a:buChar char="✓"/>
            </a:pP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lastElement();                -&gt;</a:t>
            </a:r>
            <a:r>
              <a:rPr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Other methods:-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capacity();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Enumeration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elements();                   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Abstract Classes   such as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Collection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Sequential List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Set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841248" y="152400"/>
            <a:ext cx="51785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Work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4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5257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technology learning curve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414" y="2333812"/>
            <a:ext cx="47625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953000" y="2286000"/>
            <a:ext cx="685800" cy="68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Who’s Who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7" name="Google Shape;437;p55"/>
          <p:cNvGraphicFramePr/>
          <p:nvPr/>
        </p:nvGraphicFramePr>
        <p:xfrm>
          <a:off x="2041634" y="1838434"/>
          <a:ext cx="5486400" cy="3327375"/>
        </p:xfrm>
        <a:graphic>
          <a:graphicData uri="http://schemas.openxmlformats.org/drawingml/2006/table">
            <a:tbl>
              <a:tblPr firstRow="1" bandRow="1">
                <a:noFill/>
                <a:tableStyleId>{01B050C1-2664-4900-911F-50AFBF6DE071}</a:tableStyleId>
              </a:tblPr>
              <a:tblGrid>
                <a:gridCol w="1866500"/>
                <a:gridCol w="3619900"/>
              </a:tblGrid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Lead</a:t>
                      </a:r>
                      <a:endParaRPr sz="1800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 information</a:t>
                      </a:r>
                      <a:endParaRPr sz="1800"/>
                    </a:p>
                  </a:txBody>
                  <a:tcPr marL="91450" marR="91450" marT="45725" marB="45725" anchor="b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Jim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Jim@company.com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Dee@gcompany.com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Mavis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Mavis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@company.com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6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Doug@company.com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56"/>
          <p:cNvCxnSpPr/>
          <p:nvPr/>
        </p:nvCxnSpPr>
        <p:spPr>
          <a:xfrm>
            <a:off x="1249363" y="5799138"/>
            <a:ext cx="7208837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56"/>
          <p:cNvCxnSpPr/>
          <p:nvPr/>
        </p:nvCxnSpPr>
        <p:spPr>
          <a:xfrm rot="10800000">
            <a:off x="1242990" y="1898319"/>
            <a:ext cx="15875" cy="3916363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7" name="Google Shape;447;p56"/>
          <p:cNvSpPr txBox="1"/>
          <p:nvPr/>
        </p:nvSpPr>
        <p:spPr>
          <a:xfrm>
            <a:off x="1447800" y="5862638"/>
            <a:ext cx="678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Spent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6"/>
          <p:cNvSpPr txBox="1"/>
          <p:nvPr/>
        </p:nvSpPr>
        <p:spPr>
          <a:xfrm rot="-5400000">
            <a:off x="-908003" y="3759802"/>
            <a:ext cx="3709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Worked 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6"/>
          <p:cNvSpPr/>
          <p:nvPr/>
        </p:nvSpPr>
        <p:spPr>
          <a:xfrm>
            <a:off x="1756484" y="4329094"/>
            <a:ext cx="1753651" cy="12221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Familiar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6"/>
          <p:cNvSpPr/>
          <p:nvPr/>
        </p:nvSpPr>
        <p:spPr>
          <a:xfrm>
            <a:off x="6335671" y="2089798"/>
            <a:ext cx="1743878" cy="12127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Achieve Mastery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Toward Mastery</a:t>
            </a:r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4191000" y="3276600"/>
            <a:ext cx="1753651" cy="122215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Experienced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6"/>
          <p:cNvSpPr/>
          <p:nvPr/>
        </p:nvSpPr>
        <p:spPr>
          <a:xfrm rot="-359518">
            <a:off x="2519412" y="1676400"/>
            <a:ext cx="3728988" cy="23137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7743" y="68719"/>
                  <a:pt x="39960" y="18992"/>
                  <a:pt x="90384" y="13640"/>
                </a:cubicBezTo>
                <a:lnTo>
                  <a:pt x="90384" y="0"/>
                </a:lnTo>
                <a:lnTo>
                  <a:pt x="120000" y="31079"/>
                </a:lnTo>
                <a:lnTo>
                  <a:pt x="90029" y="61640"/>
                </a:lnTo>
                <a:lnTo>
                  <a:pt x="89852" y="46877"/>
                </a:lnTo>
                <a:cubicBezTo>
                  <a:pt x="47467" y="38589"/>
                  <a:pt x="6443" y="96949"/>
                  <a:pt x="0" y="12000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>
            <a:spLocks noGrp="1"/>
          </p:cNvSpPr>
          <p:nvPr>
            <p:ph type="title"/>
          </p:nvPr>
        </p:nvSpPr>
        <p:spPr>
          <a:xfrm>
            <a:off x="841249" y="304800"/>
            <a:ext cx="79217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Your Best Work</a:t>
            </a:r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body" idx="2"/>
          </p:nvPr>
        </p:nvSpPr>
        <p:spPr>
          <a:xfrm>
            <a:off x="4800600" y="2098675"/>
            <a:ext cx="4129087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from home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offsite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requirements</a:t>
            </a:r>
            <a:endParaRPr/>
          </a:p>
        </p:txBody>
      </p:sp>
      <p:pic>
        <p:nvPicPr>
          <p:cNvPr id="463" name="Google Shape;46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-454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8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426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first day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Mistakes made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Successes achieved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moral of the story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9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41910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can learn from Jeremy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Take-aways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0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your challenges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Technological as well as personal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realistic expectation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Mastery is not achieved overnight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your eye on the goal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Mentorship programs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&lt;Intranet site text here&gt;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 sz="3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&lt;Additional reading material text here&gt;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deck and related resources: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&lt;hyperlink here&gt;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Calibri"/>
              <a:buNone/>
            </a:pPr>
            <a:r>
              <a:rPr lang="en-US"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Font typeface="Calibri"/>
              <a:buNone/>
            </a:pPr>
            <a:r>
              <a:rPr lang="en-US" sz="4000" b="1" i="0" u="none" strike="noStrike" cap="small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 provide many Concrete Classes  such as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LinkedList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ArrayDqueue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LinkedHashset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Treeset</a:t>
            </a:r>
            <a:endParaRPr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2523092" y="1187557"/>
            <a:ext cx="1838325" cy="314325"/>
          </a:xfrm>
          <a:prstGeom prst="roundRect">
            <a:avLst>
              <a:gd name="adj" fmla="val 25758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&lt;&lt;Collection&gt;&gt;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3437492" y="1501882"/>
            <a:ext cx="0" cy="419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3" name="Google Shape;143;p20"/>
          <p:cNvCxnSpPr/>
          <p:nvPr/>
        </p:nvCxnSpPr>
        <p:spPr>
          <a:xfrm rot="10800000" flipH="1">
            <a:off x="475217" y="1920982"/>
            <a:ext cx="6505575" cy="571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4" name="Google Shape;144;p20"/>
          <p:cNvCxnSpPr/>
          <p:nvPr/>
        </p:nvCxnSpPr>
        <p:spPr>
          <a:xfrm rot="10800000">
            <a:off x="475217" y="1977497"/>
            <a:ext cx="0" cy="40068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145;p20"/>
          <p:cNvSpPr/>
          <p:nvPr/>
        </p:nvSpPr>
        <p:spPr>
          <a:xfrm>
            <a:off x="160892" y="2378182"/>
            <a:ext cx="895350" cy="332740"/>
          </a:xfrm>
          <a:prstGeom prst="roundRect">
            <a:avLst>
              <a:gd name="adj" fmla="val 13804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&lt;&lt;List&gt;&gt;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885042" y="207465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&lt;&lt;Queue&gt;&gt;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066392" y="2292457"/>
            <a:ext cx="149542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&lt;&lt;Set&gt;&gt;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6980792" y="1920982"/>
            <a:ext cx="0" cy="3714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9" name="Google Shape;149;p20"/>
          <p:cNvCxnSpPr/>
          <p:nvPr/>
        </p:nvCxnSpPr>
        <p:spPr>
          <a:xfrm>
            <a:off x="3437492" y="1978132"/>
            <a:ext cx="0" cy="952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20"/>
          <p:cNvCxnSpPr/>
          <p:nvPr/>
        </p:nvCxnSpPr>
        <p:spPr>
          <a:xfrm rot="5400000" flipH="1">
            <a:off x="4046997" y="1539887"/>
            <a:ext cx="689700" cy="635100"/>
          </a:xfrm>
          <a:prstGeom prst="bentConnector3">
            <a:avLst>
              <a:gd name="adj1" fmla="val 49993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1" name="Google Shape;151;p20"/>
          <p:cNvSpPr/>
          <p:nvPr/>
        </p:nvSpPr>
        <p:spPr>
          <a:xfrm>
            <a:off x="4237592" y="220673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Collection&gt;</a:t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 rot="10800000">
            <a:off x="522842" y="2711557"/>
            <a:ext cx="0" cy="27146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3" name="Google Shape;153;p20"/>
          <p:cNvSpPr/>
          <p:nvPr/>
        </p:nvSpPr>
        <p:spPr>
          <a:xfrm>
            <a:off x="970517" y="320812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&lt;ArrayList&gt;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055607" y="4626082"/>
            <a:ext cx="118110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&lt;LinkedList&gt;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180067" y="5264257"/>
            <a:ext cx="1428750" cy="285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&lt;Vector&gt;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rot="10800000">
            <a:off x="3942317" y="2405487"/>
            <a:ext cx="0" cy="9156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" name="Google Shape;157;p20"/>
          <p:cNvSpPr/>
          <p:nvPr/>
        </p:nvSpPr>
        <p:spPr>
          <a:xfrm>
            <a:off x="3332717" y="3321157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&lt;PriorityQueue&gt;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rot="10800000">
            <a:off x="3085067" y="2378182"/>
            <a:ext cx="0" cy="158242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9" name="Google Shape;159;p20"/>
          <p:cNvSpPr/>
          <p:nvPr/>
        </p:nvSpPr>
        <p:spPr>
          <a:xfrm>
            <a:off x="2732642" y="3960602"/>
            <a:ext cx="1209675" cy="3321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&lt;&lt;Dqueue&gt;&gt;</a:t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 rot="10800000">
            <a:off x="3332717" y="4291437"/>
            <a:ext cx="0" cy="6191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1" name="Google Shape;161;p20"/>
          <p:cNvSpPr/>
          <p:nvPr/>
        </p:nvSpPr>
        <p:spPr>
          <a:xfrm>
            <a:off x="3056492" y="4949932"/>
            <a:ext cx="11811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&lt;ArrayDqueue&gt;</a:t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 rot="10800000">
            <a:off x="2237422" y="4759507"/>
            <a:ext cx="817800" cy="3333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3" name="Google Shape;163;p20"/>
          <p:cNvSpPr/>
          <p:nvPr/>
        </p:nvSpPr>
        <p:spPr>
          <a:xfrm>
            <a:off x="6694407" y="4168882"/>
            <a:ext cx="10191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&lt;HashSet&gt;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180692" y="491183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&lt;LinkedHashSet&gt;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 rot="10800000">
            <a:off x="6456917" y="2626467"/>
            <a:ext cx="0" cy="223774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20"/>
          <p:cNvCxnSpPr/>
          <p:nvPr/>
        </p:nvCxnSpPr>
        <p:spPr>
          <a:xfrm rot="10800000" flipH="1">
            <a:off x="541892" y="3321157"/>
            <a:ext cx="428625" cy="127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20"/>
          <p:cNvCxnSpPr/>
          <p:nvPr/>
        </p:nvCxnSpPr>
        <p:spPr>
          <a:xfrm>
            <a:off x="541892" y="4816582"/>
            <a:ext cx="533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8" name="Google Shape;168;p20"/>
          <p:cNvCxnSpPr/>
          <p:nvPr/>
        </p:nvCxnSpPr>
        <p:spPr>
          <a:xfrm>
            <a:off x="522842" y="5426182"/>
            <a:ext cx="6572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9" name="Google Shape;169;p20"/>
          <p:cNvCxnSpPr/>
          <p:nvPr/>
        </p:nvCxnSpPr>
        <p:spPr>
          <a:xfrm>
            <a:off x="6456917" y="4281912"/>
            <a:ext cx="238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0" name="Google Shape;170;p20"/>
          <p:cNvCxnSpPr/>
          <p:nvPr/>
        </p:nvCxnSpPr>
        <p:spPr>
          <a:xfrm rot="10800000" flipH="1">
            <a:off x="6180692" y="2625832"/>
            <a:ext cx="19050" cy="1333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1" name="Google Shape;171;p20"/>
          <p:cNvSpPr/>
          <p:nvPr/>
        </p:nvSpPr>
        <p:spPr>
          <a:xfrm>
            <a:off x="5066267" y="3997432"/>
            <a:ext cx="1257300" cy="333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&lt;&lt;SortedSet&gt;&gt;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513817" y="4692757"/>
            <a:ext cx="124777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&lt;TreeSet&gt;</a:t>
            </a:r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5266292" y="4340332"/>
            <a:ext cx="0" cy="285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" name="Google Shape;174;p20"/>
          <p:cNvSpPr/>
          <p:nvPr/>
        </p:nvSpPr>
        <p:spPr>
          <a:xfrm>
            <a:off x="1303892" y="2530582"/>
            <a:ext cx="1304925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List&gt;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4999592" y="2535027"/>
            <a:ext cx="0" cy="175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6" name="Google Shape;176;p20"/>
          <p:cNvCxnSpPr/>
          <p:nvPr/>
        </p:nvCxnSpPr>
        <p:spPr>
          <a:xfrm>
            <a:off x="2608817" y="2702032"/>
            <a:ext cx="2390775" cy="508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7" name="Google Shape;177;p20"/>
          <p:cNvCxnSpPr/>
          <p:nvPr/>
        </p:nvCxnSpPr>
        <p:spPr>
          <a:xfrm rot="10800000">
            <a:off x="1675367" y="2844907"/>
            <a:ext cx="0" cy="314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20"/>
          <p:cNvCxnSpPr/>
          <p:nvPr/>
        </p:nvCxnSpPr>
        <p:spPr>
          <a:xfrm rot="10800000">
            <a:off x="2513567" y="2835382"/>
            <a:ext cx="0" cy="2399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Google Shape;179;p20"/>
          <p:cNvSpPr/>
          <p:nvPr/>
        </p:nvSpPr>
        <p:spPr>
          <a:xfrm>
            <a:off x="560942" y="3711682"/>
            <a:ext cx="1905000" cy="3143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&lt;AbstractSequentialListList&gt;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rot="10800000">
            <a:off x="2237342" y="2835382"/>
            <a:ext cx="0" cy="8756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0"/>
          <p:cNvCxnSpPr/>
          <p:nvPr/>
        </p:nvCxnSpPr>
        <p:spPr>
          <a:xfrm rot="10800000">
            <a:off x="1675367" y="4026007"/>
            <a:ext cx="0" cy="6000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20"/>
          <p:cNvSpPr/>
          <p:nvPr/>
        </p:nvSpPr>
        <p:spPr>
          <a:xfrm>
            <a:off x="4437617" y="2864592"/>
            <a:ext cx="1676400" cy="3282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 Set&gt;</a:t>
            </a: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 rot="10800000">
            <a:off x="5447267" y="2530582"/>
            <a:ext cx="0" cy="3136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0"/>
          <p:cNvCxnSpPr/>
          <p:nvPr/>
        </p:nvCxnSpPr>
        <p:spPr>
          <a:xfrm rot="10800000">
            <a:off x="5599667" y="3197332"/>
            <a:ext cx="0" cy="2660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0"/>
          <p:cNvCxnSpPr/>
          <p:nvPr/>
        </p:nvCxnSpPr>
        <p:spPr>
          <a:xfrm>
            <a:off x="5599667" y="3473557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0"/>
          <p:cNvCxnSpPr/>
          <p:nvPr/>
        </p:nvCxnSpPr>
        <p:spPr>
          <a:xfrm>
            <a:off x="7199867" y="3463397"/>
            <a:ext cx="0" cy="695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7" name="Google Shape;187;p20"/>
          <p:cNvCxnSpPr/>
          <p:nvPr/>
        </p:nvCxnSpPr>
        <p:spPr>
          <a:xfrm rot="10800000">
            <a:off x="7180817" y="4483207"/>
            <a:ext cx="0" cy="4279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8" name="Google Shape;188;p20"/>
          <p:cNvCxnSpPr/>
          <p:nvPr/>
        </p:nvCxnSpPr>
        <p:spPr>
          <a:xfrm rot="10800000" flipH="1">
            <a:off x="4828142" y="3197332"/>
            <a:ext cx="19050" cy="1457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9" name="Google Shape;189;p20"/>
          <p:cNvSpPr/>
          <p:nvPr/>
        </p:nvSpPr>
        <p:spPr>
          <a:xfrm>
            <a:off x="46592" y="10732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6592" y="15304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875391" y="313819"/>
            <a:ext cx="5105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Hierarchy of Collection Framework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363476" y="5942286"/>
            <a:ext cx="81482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java.util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contains all the classes and interfaces for Collection framework.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8305800" cy="572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762000" y="27122"/>
            <a:ext cx="8077200" cy="81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of Collection in java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8001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228600" y="27122"/>
            <a:ext cx="8382000" cy="96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Difference between</a:t>
            </a:r>
            <a:b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Collection And Collections</a:t>
            </a:r>
            <a:endParaRPr sz="3959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914400" y="1601492"/>
            <a:ext cx="76200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Collection: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is an Interface which can be used to represent a group of individual objects as a single Entity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is an utility class present in java.util package to define several utility methods (like Sorting , searching…)for collection Objects.</a:t>
            </a:r>
            <a:endParaRPr sz="3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3226</Words>
  <PresentationFormat>On-screen Show (4:3)</PresentationFormat>
  <Paragraphs>444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Times New Roman</vt:lpstr>
      <vt:lpstr>Calibri</vt:lpstr>
      <vt:lpstr>Georgia</vt:lpstr>
      <vt:lpstr>Noto Sans Symbols</vt:lpstr>
      <vt:lpstr>Quattrocento Sans</vt:lpstr>
      <vt:lpstr>Training</vt:lpstr>
      <vt:lpstr>Java Collection</vt:lpstr>
      <vt:lpstr>Collection in java</vt:lpstr>
      <vt:lpstr>Collection in java</vt:lpstr>
      <vt:lpstr>Collection in java</vt:lpstr>
      <vt:lpstr>Collection in java</vt:lpstr>
      <vt:lpstr>Slide 6</vt:lpstr>
      <vt:lpstr>Need of Collection in java</vt:lpstr>
      <vt:lpstr>Need of Collection in java</vt:lpstr>
      <vt:lpstr>Difference between  Collection And Collections</vt:lpstr>
      <vt:lpstr>Slide 10</vt:lpstr>
      <vt:lpstr>Methods of Collection interface</vt:lpstr>
      <vt:lpstr>Methods of Collection interface</vt:lpstr>
      <vt:lpstr>Methods of Collection interface</vt:lpstr>
      <vt:lpstr>Methods of Collection interface</vt:lpstr>
      <vt:lpstr>Methods of Collection interface</vt:lpstr>
      <vt:lpstr>Iterator interface</vt:lpstr>
      <vt:lpstr>Slide 17</vt:lpstr>
      <vt:lpstr>Slide 18</vt:lpstr>
      <vt:lpstr>Slide 19</vt:lpstr>
      <vt:lpstr>Slide 20</vt:lpstr>
      <vt:lpstr>Slide 21</vt:lpstr>
      <vt:lpstr>Array List</vt:lpstr>
      <vt:lpstr>Constructor in ArrayList</vt:lpstr>
      <vt:lpstr>Slide 24</vt:lpstr>
      <vt:lpstr>Slide 25</vt:lpstr>
      <vt:lpstr>Slide 26</vt:lpstr>
      <vt:lpstr>Slide 27</vt:lpstr>
      <vt:lpstr>Linked List</vt:lpstr>
      <vt:lpstr>Slide 29</vt:lpstr>
      <vt:lpstr>Slide 30</vt:lpstr>
      <vt:lpstr>Constructor in LinkedList</vt:lpstr>
      <vt:lpstr>ListIterator interface</vt:lpstr>
      <vt:lpstr>Slide 33</vt:lpstr>
      <vt:lpstr>ListIterator interface</vt:lpstr>
      <vt:lpstr>ListIterator interface</vt:lpstr>
      <vt:lpstr>Slide 36</vt:lpstr>
      <vt:lpstr>Vector</vt:lpstr>
      <vt:lpstr>Slide 38</vt:lpstr>
      <vt:lpstr>Slide 39</vt:lpstr>
      <vt:lpstr>New Work</vt:lpstr>
      <vt:lpstr>Who’s Who</vt:lpstr>
      <vt:lpstr>Working Toward Mastery</vt:lpstr>
      <vt:lpstr>Doing Your Best Work</vt:lpstr>
      <vt:lpstr>Case Study</vt:lpstr>
      <vt:lpstr>Discussion</vt:lpstr>
      <vt:lpstr>Summary</vt:lpstr>
      <vt:lpstr>Resources</vt:lpstr>
      <vt:lpstr>Questions?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</dc:title>
  <dc:creator>btm-faculty</dc:creator>
  <cp:lastModifiedBy>btm-faculty</cp:lastModifiedBy>
  <cp:revision>1</cp:revision>
  <dcterms:modified xsi:type="dcterms:W3CDTF">2018-12-16T06:24:03Z</dcterms:modified>
</cp:coreProperties>
</file>