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0DD3E3A-ADC5-441C-BE91-3E556243FDB7}">
  <a:tblStyle styleId="{C0DD3E3A-ADC5-441C-BE91-3E556243FDB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60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template can be used as a starter file for presenting training materials in a group setting.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on a slide to add sections. Sections can help to organize your slides or facilitate collaboration between multiple authors.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Notes section for delivery notes or to provide additional details for the audience. View these notes in Presentation View during your presentation.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in mind the font size (important for accessibility, visibility, videotaping, and online production)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Coordinated colors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 particular attention to the graphs, charts, and text boxes.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that attendees will print in black and white or grayscale. Run a test print to make sure your colors work when printed in pure black and white and grayscale.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Graphics, tables, and graphs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it simple: If possible, use consistent, non-distracting styles and colors.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all graphs and tables.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another option for an Overview slides using transitions.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219" name="Google Shape;21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226" name="Google Shape;22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233" name="Google Shape;233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240" name="Google Shape;240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247" name="Google Shape;24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254" name="Google Shape;254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261" name="Google Shape;261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103" name="Google Shape;10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another option for an Overview slide.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9750" y="503238"/>
            <a:ext cx="3143250" cy="235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audience be able to do after this training is complete? Briefly describe each objective how the audience will benefit from this presentation.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section header for each of the topics, so there is a clear transition to the audience.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section header for each of the topics, so there is a clear transition to the audience.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section header for each of the topics, so there is a clear transition to the audience.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another option for an Overview slide.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9750" y="503238"/>
            <a:ext cx="3143250" cy="235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section header for each of the topics, so there is a clear transition to the audience.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111" name="Google Shape;11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another option for an Overview slide.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9750" y="503238"/>
            <a:ext cx="3143250" cy="235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audience be able to do after this training is complete? Briefly describe each objective how the audience will benefit from this presentation.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363" name="Google Shape;363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370" name="Google Shape;370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376" name="Google Shape;376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383" name="Google Shape;383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another option for an Overview slide.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9750" y="503238"/>
            <a:ext cx="3143250" cy="235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another option for an Overview slide.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9750" y="503238"/>
            <a:ext cx="3143250" cy="235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another option for an Overview slide.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9750" y="503238"/>
            <a:ext cx="3143250" cy="235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118" name="Google Shape;11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slides to each topic section as necessary, including slides with tables, graphs, and images.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next section for sample table, graph, image, and video layouts.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slides to each topic section as necessary, including slides with tables, graphs, and images.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next section for sample table, graph, image, and video layouts.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another option for an Overview slide.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9750" y="503238"/>
            <a:ext cx="3143250" cy="235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another option for an Overview slide.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9750" y="503238"/>
            <a:ext cx="3143250" cy="235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slides to each topic section as necessary, including slides with tables, graphs, and images.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next section for sample table, graph, image, and video layouts.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another option for an Overview slide.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9750" y="503238"/>
            <a:ext cx="3143250" cy="235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another option for an Overview slide.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9750" y="503238"/>
            <a:ext cx="3143250" cy="235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another option for an Overview slide.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9750" y="503238"/>
            <a:ext cx="3143250" cy="235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125" name="Google Shape;12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slides to each topic section as necessary, including slides with tables, graphs, and images.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next section for sample table, graph, image, and video layouts.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slides to each topic section as necessary, including slides with tables, graphs, and images.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next section for sample table, graph, image, and video layouts.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6" name="Google Shape;526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5" name="Google Shape;545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slides to each topic section as necessary, including slides with tables, graphs, and images.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next section for sample table, graph, image, and video layouts.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another option for an Overview slides using transitions.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3" name="Google Shape;553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slides to each topic section as necessary, including slides with tables, graphs, and images.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next section for sample table, graph, image, and video layouts.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189" name="Google Shape;18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4" name="Google Shape;624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8" name="Google Shape;638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196" name="Google Shape;19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203" name="Google Shape;2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590800" y="2286000"/>
            <a:ext cx="618022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4400"/>
              <a:buFont typeface="Calibri"/>
              <a:buNone/>
              <a:defRPr sz="4400" b="1" i="0" u="none" strike="noStrike" cap="small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>
            <a:spLocks noGrp="1"/>
          </p:cNvSpPr>
          <p:nvPr>
            <p:ph type="pic" idx="2"/>
          </p:nvPr>
        </p:nvSpPr>
        <p:spPr>
          <a:xfrm>
            <a:off x="6858000" y="5105400"/>
            <a:ext cx="1828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2537618" y="-175418"/>
            <a:ext cx="4525963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48847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769937" y="266700"/>
            <a:ext cx="5851525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Only">
  <p:cSld name="Background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6858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8768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4572000" y="3048000"/>
            <a:ext cx="4343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4000"/>
              <a:buFont typeface="Calibri"/>
              <a:buNone/>
              <a:defRPr sz="4000" b="1" i="0" u="none" strike="noStrike" cap="small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3" name="Google Shape;53;p7"/>
          <p:cNvSpPr>
            <a:spLocks noGrp="1"/>
          </p:cNvSpPr>
          <p:nvPr>
            <p:ph type="pic" idx="2"/>
          </p:nvPr>
        </p:nvSpPr>
        <p:spPr>
          <a:xfrm>
            <a:off x="6781800" y="5334000"/>
            <a:ext cx="2133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6858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3"/>
          </p:nvPr>
        </p:nvSpPr>
        <p:spPr>
          <a:xfrm>
            <a:off x="48736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4"/>
          </p:nvPr>
        </p:nvSpPr>
        <p:spPr>
          <a:xfrm>
            <a:off x="48736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38036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6858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ctrTitle"/>
          </p:nvPr>
        </p:nvSpPr>
        <p:spPr>
          <a:xfrm>
            <a:off x="2590800" y="2286000"/>
            <a:ext cx="618022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4400"/>
              <a:buFont typeface="Times New Roman"/>
              <a:buNone/>
            </a:pPr>
            <a:r>
              <a:rPr lang="en-US" sz="4400" b="1" i="0" u="none" strike="noStrike" cap="small">
                <a:solidFill>
                  <a:srgbClr val="00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Collection</a:t>
            </a:r>
            <a:endParaRPr sz="4400" b="1" i="0" u="none" strike="noStrike" cap="small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Raghu G B</a:t>
            </a:r>
            <a:endParaRPr/>
          </a:p>
          <a:p>
            <a:pPr marL="0" marR="0" lvl="0" indent="0" algn="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/>
        </p:nvSpPr>
        <p:spPr>
          <a:xfrm>
            <a:off x="838200" y="2363450"/>
            <a:ext cx="7543800" cy="380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0" y="0"/>
            <a:ext cx="7765662" cy="1647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3"/>
          <p:cNvSpPr txBox="1"/>
          <p:nvPr/>
        </p:nvSpPr>
        <p:spPr>
          <a:xfrm>
            <a:off x="1752600" y="625382"/>
            <a:ext cx="4267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1.Collection</a:t>
            </a:r>
            <a:endParaRPr sz="3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609600" y="1600200"/>
            <a:ext cx="7772400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to represent group of individual object as a single entity then we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should    go for a collection 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interface defines the most common  methods which are applicable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for any collection objects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general collection  interface is considered as  root interface of Collection interface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concrete class  which implements  collection interface directly 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228600" y="27122"/>
            <a:ext cx="8382000" cy="96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Methods of Collection interface</a:t>
            </a:r>
            <a:endParaRPr sz="4400" b="0" i="0" u="sng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914400" y="1601492"/>
            <a:ext cx="80010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public boolean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add(</a:t>
            </a: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insert an element in this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boolean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addAll(</a:t>
            </a:r>
            <a:r>
              <a:rPr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insert the specified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elements in the invoking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collection.</a:t>
            </a:r>
            <a:endParaRPr sz="36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>
            <a:spLocks noGrp="1"/>
          </p:cNvSpPr>
          <p:nvPr>
            <p:ph type="title"/>
          </p:nvPr>
        </p:nvSpPr>
        <p:spPr>
          <a:xfrm>
            <a:off x="228600" y="27122"/>
            <a:ext cx="8382000" cy="96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Methods of Collection interface</a:t>
            </a:r>
            <a:endParaRPr sz="4400" b="0" i="0" u="sng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685800" y="754349"/>
            <a:ext cx="84582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boolean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remove(</a:t>
            </a: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delete an element from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collection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boolean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removeAll(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Collection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delete all the elements of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specified collection from the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invoking collection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6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>
            <a:spLocks noGrp="1"/>
          </p:cNvSpPr>
          <p:nvPr>
            <p:ph type="title"/>
          </p:nvPr>
        </p:nvSpPr>
        <p:spPr>
          <a:xfrm>
            <a:off x="228600" y="27122"/>
            <a:ext cx="8382000" cy="96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Methods of Collection interface</a:t>
            </a:r>
            <a:endParaRPr sz="4400" b="0" i="0" u="sng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685800" y="754349"/>
            <a:ext cx="84582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boolean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retainAll(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delete all the elements of</a:t>
            </a:r>
            <a:endParaRPr sz="3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invoking collection except the specified collection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int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size()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the total number of elements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collection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void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clear()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removes the total no of element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collection.</a:t>
            </a:r>
            <a:endParaRPr sz="36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title"/>
          </p:nvPr>
        </p:nvSpPr>
        <p:spPr>
          <a:xfrm>
            <a:off x="228600" y="27122"/>
            <a:ext cx="8382000" cy="96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Methods of Collection interface</a:t>
            </a:r>
            <a:endParaRPr sz="4400" b="0" i="0" u="sng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685800" y="754349"/>
            <a:ext cx="84582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boolean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contains(</a:t>
            </a: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search an element.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boolean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containsAll(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Collection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search the specified collection in this collection.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Iterator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iterator()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an iterator.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Object[]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toArray()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collection into array.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endParaRPr sz="36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>
            <a:spLocks noGrp="1"/>
          </p:cNvSpPr>
          <p:nvPr>
            <p:ph type="title"/>
          </p:nvPr>
        </p:nvSpPr>
        <p:spPr>
          <a:xfrm>
            <a:off x="228600" y="27122"/>
            <a:ext cx="8382000" cy="96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Methods of Collection interface</a:t>
            </a:r>
            <a:endParaRPr sz="4400" b="0" i="0" u="sng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685800" y="1143000"/>
            <a:ext cx="84582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boolean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isEmpty()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checks if collection is empty.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boolean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equals(</a:t>
            </a: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matches two collection.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 </a:t>
            </a: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public int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hashCode()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hashcode number for collection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6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228600" y="27122"/>
            <a:ext cx="8382000" cy="134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Iterator interface</a:t>
            </a:r>
            <a:endParaRPr sz="4400" b="0" i="0" u="sng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457200" y="1838058"/>
            <a:ext cx="85344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Iterator interface provides the facility of iterating the elements in forward direction only.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/>
          <p:nvPr/>
        </p:nvSpPr>
        <p:spPr>
          <a:xfrm>
            <a:off x="838200" y="228600"/>
            <a:ext cx="7315200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Methods of Iterator interface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only three methods in the Iterator interface. They are: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boolean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hasNext()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returns true if iterator has more elements.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next()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returns the element and moves the cursor pointer to the next element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void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remove()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removes the last elements returned by the iterator. It is rarely used.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/>
        </p:nvSpPr>
        <p:spPr>
          <a:xfrm>
            <a:off x="2796620" y="84220"/>
            <a:ext cx="3352800" cy="105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2.List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438400" y="110745"/>
            <a:ext cx="5044698" cy="71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1"/>
          <p:cNvSpPr txBox="1"/>
          <p:nvPr/>
        </p:nvSpPr>
        <p:spPr>
          <a:xfrm>
            <a:off x="2057400" y="762000"/>
            <a:ext cx="6934200" cy="618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is a child interface of Collection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you want to represent group of individual object as a single entity where duplicates are allowed and insertion ordered preserved then we should go for List 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differentiates the duplicates using index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preserve insertion order by using index .hence index play important Role in List interface</a:t>
            </a:r>
            <a:endParaRPr sz="3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/>
        </p:nvSpPr>
        <p:spPr>
          <a:xfrm>
            <a:off x="2057400" y="84220"/>
            <a:ext cx="6019800" cy="105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 Specific methods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667000" y="110745"/>
            <a:ext cx="5044698" cy="71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2"/>
          <p:cNvSpPr txBox="1"/>
          <p:nvPr/>
        </p:nvSpPr>
        <p:spPr>
          <a:xfrm>
            <a:off x="1828800" y="780081"/>
            <a:ext cx="7467600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add(</a:t>
            </a:r>
            <a:r>
              <a:rPr lang="en-US" sz="36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index , </a:t>
            </a:r>
            <a:r>
              <a:rPr lang="en-US" sz="36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obj);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addAll(</a:t>
            </a:r>
            <a:r>
              <a:rPr lang="en-US" sz="36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index </a:t>
            </a:r>
            <a:r>
              <a:rPr lang="en-US" sz="3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c);</a:t>
            </a:r>
            <a:endParaRPr sz="3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get(</a:t>
            </a:r>
            <a:r>
              <a:rPr lang="en-US" sz="36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index);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remove(</a:t>
            </a:r>
            <a:r>
              <a:rPr lang="en-US" sz="36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index);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set(</a:t>
            </a:r>
            <a:r>
              <a:rPr lang="en-US" sz="36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index, </a:t>
            </a:r>
            <a:r>
              <a:rPr lang="en-US" sz="36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 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new);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indexOf(</a:t>
            </a:r>
            <a:r>
              <a:rPr lang="en-US" sz="36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obj);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lastIndexof(</a:t>
            </a:r>
            <a:r>
              <a:rPr lang="en-US" sz="36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obj);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ListIterator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listIterator();</a:t>
            </a:r>
            <a:endParaRPr/>
          </a:p>
          <a:p>
            <a:pPr marL="2857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in java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Collections in java is a framework that provides an architecture to store and manipulate the group of objects.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operations that you perform on a data such as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Searching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Sorting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Manipulation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Insertion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Deletion           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6781800" y="6172200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Cont……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800600" y="-6858001"/>
            <a:ext cx="7401732" cy="164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46669" flipH="1">
            <a:off x="-316180" y="3775286"/>
            <a:ext cx="2895600" cy="3390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3" descr="C:\Users\Raghu\Desktop\Untitl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01132" y="0"/>
            <a:ext cx="654286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/>
        </p:nvSpPr>
        <p:spPr>
          <a:xfrm>
            <a:off x="4822935" y="2381379"/>
            <a:ext cx="3711465" cy="135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endParaRPr sz="72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295" name="Google Shape;29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46669" flipH="1">
            <a:off x="108261" y="-3142205"/>
            <a:ext cx="2895600" cy="6861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Calibri"/>
              <a:buNone/>
            </a:pPr>
            <a:r>
              <a:rPr lang="en-US" sz="3600" b="0" i="0" u="sng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 List</a:t>
            </a:r>
            <a:endParaRPr sz="3600" b="0" i="0" u="sng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5"/>
          <p:cNvSpPr txBox="1"/>
          <p:nvPr/>
        </p:nvSpPr>
        <p:spPr>
          <a:xfrm>
            <a:off x="990600" y="1600200"/>
            <a:ext cx="7924800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underlined data structure is  resizable array and grow able array.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Duplicates are allowed.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Insertion order is preserved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Heterogeneous elements are  allowed[except tree set and tree map every where heterogeneous elements are allowed]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insertion is possible.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>
            <a:spLocks noGrp="1"/>
          </p:cNvSpPr>
          <p:nvPr>
            <p:ph type="title"/>
          </p:nvPr>
        </p:nvSpPr>
        <p:spPr>
          <a:xfrm>
            <a:off x="685800" y="-61993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Constructor in </a:t>
            </a:r>
            <a:r>
              <a:rPr lang="en-US" sz="4400" b="0" i="0" u="sng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endParaRPr sz="4400" b="0" i="0" u="sng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6"/>
          <p:cNvSpPr txBox="1">
            <a:spLocks noGrp="1"/>
          </p:cNvSpPr>
          <p:nvPr>
            <p:ph type="body" idx="1"/>
          </p:nvPr>
        </p:nvSpPr>
        <p:spPr>
          <a:xfrm>
            <a:off x="228600" y="914400"/>
            <a:ext cx="9296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 al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an empty arraylist object with default initial  </a:t>
            </a:r>
            <a:r>
              <a:rPr lang="en-US" sz="3200" b="0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capacity 10.</a:t>
            </a:r>
            <a:endParaRPr sz="3200" b="0" i="0" u="none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its reaches its map capacity new arraylist will be created with the new Capacity.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92D05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New  capacity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=(cc*3/2)+1.</a:t>
            </a:r>
            <a:endParaRPr/>
          </a:p>
          <a:p>
            <a:pPr marL="0" marR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al=</a:t>
            </a:r>
            <a:r>
              <a:rPr lang="en-US"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-US"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initialCapacity ); </a:t>
            </a:r>
            <a:endParaRPr/>
          </a:p>
          <a:p>
            <a:pPr marL="0" marR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36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al= </a:t>
            </a:r>
            <a:r>
              <a:rPr lang="en-US"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new  </a:t>
            </a:r>
            <a:r>
              <a:rPr lang="en-US" sz="36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 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c); 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506278" y="2895600"/>
            <a:ext cx="82296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 we  can use collection objects to hold  and transfer the  objects from one place to another place To provide support for  this requirement  every collection already </a:t>
            </a: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implements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Serializable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Clonable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 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/>
          <p:nvPr/>
        </p:nvSpPr>
        <p:spPr>
          <a:xfrm>
            <a:off x="525651" y="2667000"/>
            <a:ext cx="8229600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classes implements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RandomAcess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 so that we can access any random element with the same speed.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 if your frequent operation is retrieval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 then we go for 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RandomAcess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 present in </a:t>
            </a:r>
            <a:r>
              <a:rPr lang="en-US" sz="3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java.util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and it is a Marker Interface.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/>
        </p:nvSpPr>
        <p:spPr>
          <a:xfrm>
            <a:off x="525651" y="2667000"/>
            <a:ext cx="82296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choice for frequent 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retrieval operation because its implements</a:t>
            </a:r>
            <a:endParaRPr sz="32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RandomAcess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worst choice if frequent insertion or deletion operations because lot of shifting is needed 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/>
        </p:nvSpPr>
        <p:spPr>
          <a:xfrm>
            <a:off x="4822935" y="2381379"/>
            <a:ext cx="3711465" cy="135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LinkedList</a:t>
            </a:r>
            <a:endParaRPr sz="666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334" name="Google Shape;334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46669" flipH="1">
            <a:off x="108261" y="-3142205"/>
            <a:ext cx="2895600" cy="6861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Calibri"/>
              <a:buNone/>
            </a:pPr>
            <a:r>
              <a:rPr lang="en-US" sz="3600" b="0" i="0" u="sng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Linked List</a:t>
            </a:r>
            <a:endParaRPr sz="3600" b="0" i="0" u="sng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1"/>
          <p:cNvSpPr txBox="1"/>
          <p:nvPr/>
        </p:nvSpPr>
        <p:spPr>
          <a:xfrm>
            <a:off x="990600" y="1219200"/>
            <a:ext cx="7924800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underlined data structure is  Doubly Linked List.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Duplicates are allowed.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Insertion order is preserved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Heterogeneous elements are  allowed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insertion is possible.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 List is </a:t>
            </a: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implements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Serializable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Clonable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 but not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RandomAcess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 txBox="1"/>
          <p:nvPr/>
        </p:nvSpPr>
        <p:spPr>
          <a:xfrm>
            <a:off x="506278" y="2895600"/>
            <a:ext cx="8229600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LinkedList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best choice if our frequent operation is insertion or deletion in the middle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LinkedList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worst choice if our frequent operation is retrieval operation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4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in java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collection is simple mean collection of Objects.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collection provide many Interfaces    such as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List 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Dqueue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SortedSet         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/>
          <p:nvPr/>
        </p:nvSpPr>
        <p:spPr>
          <a:xfrm>
            <a:off x="2057400" y="84220"/>
            <a:ext cx="6019800" cy="105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LinkedList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Specific methods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3"/>
          <p:cNvSpPr txBox="1"/>
          <p:nvPr/>
        </p:nvSpPr>
        <p:spPr>
          <a:xfrm>
            <a:off x="838200" y="1142999"/>
            <a:ext cx="7848600" cy="5293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we use LinkedList to implements the stack and queues to provide  support for this  requirements LinkedList  class defines the Fallowing methods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✓"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addFirst(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obj);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✓"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addLast(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obj);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✓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getFirst();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✓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getLast();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✓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removeFirst();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✓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removeLast();                            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>
            <a:spLocks noGrp="1"/>
          </p:cNvSpPr>
          <p:nvPr>
            <p:ph type="title"/>
          </p:nvPr>
        </p:nvSpPr>
        <p:spPr>
          <a:xfrm>
            <a:off x="685800" y="-61993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Constructor in </a:t>
            </a:r>
            <a:r>
              <a:rPr lang="en-US" sz="4400" b="0" i="0" u="sng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LinkedList</a:t>
            </a:r>
            <a:endParaRPr sz="4400" b="0" i="0" u="sng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4"/>
          <p:cNvSpPr txBox="1">
            <a:spLocks noGrp="1"/>
          </p:cNvSpPr>
          <p:nvPr>
            <p:ph type="body" idx="1"/>
          </p:nvPr>
        </p:nvSpPr>
        <p:spPr>
          <a:xfrm>
            <a:off x="228600" y="914400"/>
            <a:ext cx="9296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LinkedList al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LinkedList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an empty LinkedList object 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Here  no  </a:t>
            </a:r>
            <a:r>
              <a:rPr lang="en-US" sz="3200" b="0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capacity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36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LinkedList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al= </a:t>
            </a:r>
            <a:r>
              <a:rPr lang="en-US"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new  </a:t>
            </a:r>
            <a:r>
              <a:rPr lang="en-US" sz="36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LinkedList 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c); </a:t>
            </a:r>
            <a:endParaRPr/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creates equivalent LinkedList object for  passed Collection.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"/>
          <p:cNvSpPr txBox="1">
            <a:spLocks noGrp="1"/>
          </p:cNvSpPr>
          <p:nvPr>
            <p:ph type="title"/>
          </p:nvPr>
        </p:nvSpPr>
        <p:spPr>
          <a:xfrm>
            <a:off x="228600" y="27122"/>
            <a:ext cx="8382000" cy="134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ListIterator interface</a:t>
            </a:r>
            <a:endParaRPr sz="4400" b="0" i="0" u="sng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5"/>
          <p:cNvSpPr txBox="1"/>
          <p:nvPr/>
        </p:nvSpPr>
        <p:spPr>
          <a:xfrm>
            <a:off x="457200" y="1838058"/>
            <a:ext cx="85344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Iterator interface provides the facility of iterating the elements in forward and backward direction also.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 ListIterator is  Bidirectional Cursor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using ListIterator we can perform replacement and addition of new objects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in addition to read and remove operations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"/>
          <p:cNvSpPr txBox="1"/>
          <p:nvPr/>
        </p:nvSpPr>
        <p:spPr>
          <a:xfrm>
            <a:off x="470115" y="762000"/>
            <a:ext cx="8534400" cy="513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create a 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ListIterator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using listiterator() method.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this method present in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List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ListIterator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listiterator();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ListIterator li=l. listiterator 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l is the list type object.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 txBox="1">
            <a:spLocks noGrp="1"/>
          </p:cNvSpPr>
          <p:nvPr>
            <p:ph type="title"/>
          </p:nvPr>
        </p:nvSpPr>
        <p:spPr>
          <a:xfrm>
            <a:off x="228600" y="27122"/>
            <a:ext cx="8382000" cy="134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ListIterator interface</a:t>
            </a:r>
            <a:endParaRPr sz="4400" b="0" i="0" u="sng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47"/>
          <p:cNvSpPr txBox="1"/>
          <p:nvPr/>
        </p:nvSpPr>
        <p:spPr>
          <a:xfrm>
            <a:off x="574729" y="1191727"/>
            <a:ext cx="8534400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ListIterator is a child interface of Iterator And hence all the method of Iterator by default available to ListIterator.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ListIterator defines fallowing methods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hasNext();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int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nextIndex();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public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hasPrevious();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int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previousIndex();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 txBox="1">
            <a:spLocks noGrp="1"/>
          </p:cNvSpPr>
          <p:nvPr>
            <p:ph type="title"/>
          </p:nvPr>
        </p:nvSpPr>
        <p:spPr>
          <a:xfrm>
            <a:off x="228600" y="27122"/>
            <a:ext cx="8382000" cy="134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ListIterator interface</a:t>
            </a:r>
            <a:endParaRPr sz="4400" b="0" i="0" u="sng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8"/>
          <p:cNvSpPr txBox="1"/>
          <p:nvPr/>
        </p:nvSpPr>
        <p:spPr>
          <a:xfrm>
            <a:off x="574729" y="1191727"/>
            <a:ext cx="85344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remove();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void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set(</a:t>
            </a: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new);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add(</a:t>
            </a: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ListIterator is most power full cursor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limitation is there it applicable only for List implemented  Objects and it is not a Universal cursor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9"/>
          <p:cNvSpPr txBox="1"/>
          <p:nvPr/>
        </p:nvSpPr>
        <p:spPr>
          <a:xfrm>
            <a:off x="4822935" y="2381379"/>
            <a:ext cx="3711465" cy="135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endParaRPr sz="72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Google Shape;39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394" name="Google Shape;394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46669" flipH="1">
            <a:off x="108261" y="-3142205"/>
            <a:ext cx="2895600" cy="6861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0"/>
          <p:cNvSpPr txBox="1">
            <a:spLocks noGrp="1"/>
          </p:cNvSpPr>
          <p:nvPr>
            <p:ph type="title"/>
          </p:nvPr>
        </p:nvSpPr>
        <p:spPr>
          <a:xfrm>
            <a:off x="838200" y="1524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Calibri"/>
              <a:buNone/>
            </a:pPr>
            <a:r>
              <a:rPr lang="en-US" sz="3600" b="0" i="0" u="sng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endParaRPr sz="3600" b="0" i="0" u="sng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50"/>
          <p:cNvSpPr txBox="1"/>
          <p:nvPr/>
        </p:nvSpPr>
        <p:spPr>
          <a:xfrm>
            <a:off x="980268" y="1143000"/>
            <a:ext cx="7924800" cy="6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underlined data structure is  resizable array and grow able array.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Duplicates are allowed.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Insertion order is preserved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Heterogeneous elements are  allowed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insertion is possible.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implemented by RandomAccess Serializable and Clonable interfaces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 the methods present in vector class are synchronized hence vector is Thread safe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best choice is frequently retrieval operation. </a:t>
            </a:r>
            <a:endParaRPr/>
          </a:p>
          <a:p>
            <a:pPr marL="285750" marR="0" lvl="0" indent="-82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"/>
          <p:cNvSpPr txBox="1"/>
          <p:nvPr/>
        </p:nvSpPr>
        <p:spPr>
          <a:xfrm>
            <a:off x="2057400" y="84220"/>
            <a:ext cx="6019800" cy="105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Specific methods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51"/>
          <p:cNvSpPr txBox="1"/>
          <p:nvPr/>
        </p:nvSpPr>
        <p:spPr>
          <a:xfrm>
            <a:off x="762000" y="1524000"/>
            <a:ext cx="7848600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Adding Objects.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1.  add(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o)   -&gt;From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2.  add(</a:t>
            </a: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index ,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o)   -&gt; From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3.  addElement(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o)      -&gt;From 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removing Objects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1.remove(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o)   -&gt;From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2.removeElement(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o)   -&gt;From  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3.remove(</a:t>
            </a: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index)   -&gt;From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4.clear()     -&gt; From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collection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5.removeAll() -&gt;From 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endParaRPr sz="32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/>
        </p:nvSpPr>
        <p:spPr>
          <a:xfrm>
            <a:off x="2057400" y="84220"/>
            <a:ext cx="6019800" cy="105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Specific methods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52"/>
          <p:cNvSpPr txBox="1"/>
          <p:nvPr/>
        </p:nvSpPr>
        <p:spPr>
          <a:xfrm>
            <a:off x="762000" y="1524000"/>
            <a:ext cx="7848600" cy="464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✓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get(int index);               -&gt;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✓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elementAt(int index);  -&gt;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endParaRPr sz="32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✓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firstElement();               -&gt;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✓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lastElement();                -&gt;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Other methods:-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capacity();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Enumeration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elements();                          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in java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collection provide many Abstract Classes   such as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Abstract Collection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 List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 Sequential List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 Set</a:t>
            </a:r>
            <a:endParaRPr/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/>
          <p:nvPr/>
        </p:nvSpPr>
        <p:spPr>
          <a:xfrm>
            <a:off x="7772400" y="304800"/>
            <a:ext cx="685800" cy="685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3"/>
          <p:cNvSpPr txBox="1"/>
          <p:nvPr/>
        </p:nvSpPr>
        <p:spPr>
          <a:xfrm>
            <a:off x="685800" y="-61993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Constructor in </a:t>
            </a:r>
            <a:r>
              <a:rPr lang="en-US" sz="4400" u="sng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endParaRPr sz="4400" b="0" i="0" u="sng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3"/>
          <p:cNvSpPr txBox="1">
            <a:spLocks noGrp="1"/>
          </p:cNvSpPr>
          <p:nvPr>
            <p:ph type="body" idx="1"/>
          </p:nvPr>
        </p:nvSpPr>
        <p:spPr>
          <a:xfrm>
            <a:off x="228600" y="914400"/>
            <a:ext cx="9296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 sz="3200" b="0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Vector </a:t>
            </a:r>
            <a:r>
              <a:rPr lang="en-US" sz="3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an empty Vector object with default initial 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3200" b="0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capacity  10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vector reaches its max capacity </a:t>
            </a:r>
            <a:endParaRPr/>
          </a:p>
          <a:p>
            <a:pPr marL="0" marR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new capacity =2*cc.</a:t>
            </a:r>
            <a:endParaRPr/>
          </a:p>
          <a:p>
            <a:pPr marL="0" marR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36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  v 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new  </a:t>
            </a:r>
            <a:r>
              <a:rPr lang="en-US" sz="36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c); </a:t>
            </a:r>
            <a:endParaRPr/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creates equivalent  Vector object for  passed Collection.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/>
          <p:nvPr/>
        </p:nvSpPr>
        <p:spPr>
          <a:xfrm>
            <a:off x="7772400" y="304800"/>
            <a:ext cx="685800" cy="685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54"/>
          <p:cNvSpPr txBox="1"/>
          <p:nvPr/>
        </p:nvSpPr>
        <p:spPr>
          <a:xfrm>
            <a:off x="685800" y="-61993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Constructor in </a:t>
            </a:r>
            <a:r>
              <a:rPr lang="en-US" sz="4400" u="sng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endParaRPr sz="4400" b="0" i="0" u="sng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54"/>
          <p:cNvSpPr txBox="1">
            <a:spLocks noGrp="1"/>
          </p:cNvSpPr>
          <p:nvPr>
            <p:ph type="body" idx="1"/>
          </p:nvPr>
        </p:nvSpPr>
        <p:spPr>
          <a:xfrm>
            <a:off x="228600" y="914400"/>
            <a:ext cx="9296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US" sz="3200" b="0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Vector </a:t>
            </a:r>
            <a:r>
              <a:rPr lang="en-US" sz="3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int  initialCapcity); 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an empty Vector object with specified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initial </a:t>
            </a:r>
            <a:r>
              <a:rPr lang="en-US" sz="3200" b="0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capacity.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US" sz="36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  v 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new  </a:t>
            </a:r>
            <a:r>
              <a:rPr lang="en-US" sz="36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  initialCapcity ,  </a:t>
            </a:r>
            <a:endParaRPr/>
          </a:p>
          <a:p>
            <a:pPr marL="0" marR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int  incrementalCapcity); .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5"/>
          <p:cNvSpPr txBox="1"/>
          <p:nvPr/>
        </p:nvSpPr>
        <p:spPr>
          <a:xfrm>
            <a:off x="4822935" y="2381379"/>
            <a:ext cx="3711465" cy="135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4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Enumeration</a:t>
            </a:r>
            <a:endParaRPr sz="504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5" name="Google Shape;435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436" name="Google Shape;436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46669" flipH="1">
            <a:off x="108261" y="-3142205"/>
            <a:ext cx="2895600" cy="6861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6"/>
          <p:cNvSpPr txBox="1">
            <a:spLocks noGrp="1"/>
          </p:cNvSpPr>
          <p:nvPr>
            <p:ph type="title"/>
          </p:nvPr>
        </p:nvSpPr>
        <p:spPr>
          <a:xfrm>
            <a:off x="838200" y="1524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Calibri"/>
              <a:buNone/>
            </a:pPr>
            <a:r>
              <a:rPr lang="en-US" sz="3600" b="0" i="0" u="sng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Enumeration </a:t>
            </a:r>
            <a:endParaRPr sz="3600" b="0" i="0" u="sng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56"/>
          <p:cNvSpPr txBox="1"/>
          <p:nvPr/>
        </p:nvSpPr>
        <p:spPr>
          <a:xfrm>
            <a:off x="980268" y="1143000"/>
            <a:ext cx="7924800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interface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iterate the elements from the legacy class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Methods are: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1)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hasmoreElements();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2)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nextElement();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object: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Enumeration e=v.elements();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7"/>
          <p:cNvSpPr txBox="1"/>
          <p:nvPr/>
        </p:nvSpPr>
        <p:spPr>
          <a:xfrm>
            <a:off x="4822935" y="2381379"/>
            <a:ext cx="3711465" cy="135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sz="72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9" name="Google Shape;44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450" name="Google Shape;450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46669" flipH="1">
            <a:off x="108261" y="-3142205"/>
            <a:ext cx="2895600" cy="6861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>
            <a:spLocks noGrp="1"/>
          </p:cNvSpPr>
          <p:nvPr>
            <p:ph type="title"/>
          </p:nvPr>
        </p:nvSpPr>
        <p:spPr>
          <a:xfrm>
            <a:off x="838200" y="1524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Calibri"/>
              <a:buNone/>
            </a:pPr>
            <a:r>
              <a:rPr lang="en-US" sz="3600" b="0" i="0" u="sng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sz="3600" b="0" i="0" u="sng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58"/>
          <p:cNvSpPr txBox="1"/>
          <p:nvPr/>
        </p:nvSpPr>
        <p:spPr>
          <a:xfrm>
            <a:off x="980268" y="1143000"/>
            <a:ext cx="7924800" cy="233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child class of vector.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specially designed class for Last In First Out order(LIFO).</a:t>
            </a:r>
            <a:endParaRPr/>
          </a:p>
          <a:p>
            <a:pPr marL="285750" marR="0" lvl="0" indent="-82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9"/>
          <p:cNvSpPr/>
          <p:nvPr/>
        </p:nvSpPr>
        <p:spPr>
          <a:xfrm>
            <a:off x="7772400" y="304800"/>
            <a:ext cx="685800" cy="685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59"/>
          <p:cNvSpPr txBox="1"/>
          <p:nvPr/>
        </p:nvSpPr>
        <p:spPr>
          <a:xfrm>
            <a:off x="685800" y="-61993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Constructor in </a:t>
            </a:r>
            <a:r>
              <a:rPr lang="en-US" sz="4400" b="0" i="0" u="sng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sz="4400" b="0" i="0" u="sng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59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7391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 sz="3200" b="0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Stack </a:t>
            </a:r>
            <a:r>
              <a:rPr lang="en-US" sz="3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an empty Stack Object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0"/>
          <p:cNvSpPr txBox="1"/>
          <p:nvPr/>
        </p:nvSpPr>
        <p:spPr>
          <a:xfrm>
            <a:off x="2057400" y="84220"/>
            <a:ext cx="6019800" cy="105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Specific methods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60"/>
          <p:cNvSpPr txBox="1"/>
          <p:nvPr/>
        </p:nvSpPr>
        <p:spPr>
          <a:xfrm>
            <a:off x="838200" y="838200"/>
            <a:ext cx="7848600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1) Object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push(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inserting an object to stack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2) Object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 remove and returns top of the stack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3) Object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peak();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to returns the top of the stack without                               removal of object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1"/>
          <p:cNvSpPr txBox="1"/>
          <p:nvPr/>
        </p:nvSpPr>
        <p:spPr>
          <a:xfrm>
            <a:off x="2057400" y="84220"/>
            <a:ext cx="6019800" cy="105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Stack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Specific methods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61"/>
          <p:cNvSpPr txBox="1"/>
          <p:nvPr/>
        </p:nvSpPr>
        <p:spPr>
          <a:xfrm>
            <a:off x="762000" y="1066800"/>
            <a:ext cx="7848600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4)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Search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if the specified object is available it returns its offset from top of the stack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2"/>
          <p:cNvSpPr txBox="1"/>
          <p:nvPr/>
        </p:nvSpPr>
        <p:spPr>
          <a:xfrm>
            <a:off x="2057400" y="84220"/>
            <a:ext cx="6019800" cy="105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Set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62"/>
          <p:cNvSpPr txBox="1"/>
          <p:nvPr/>
        </p:nvSpPr>
        <p:spPr>
          <a:xfrm>
            <a:off x="762000" y="1066800"/>
            <a:ext cx="78486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it is a child interface of Collection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duplicates are not allowed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Insertion order is not preserved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it does not contain any new method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in java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762000" y="1596413"/>
            <a:ext cx="82296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collection provide many Concrete Classes  such as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ArrayList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LinkedList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PriorityQueue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ArrayDqueue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Hashset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LinkedHashset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Treeset</a:t>
            </a:r>
            <a:endParaRPr/>
          </a:p>
          <a:p>
            <a:pPr marL="914400" marR="0" lvl="2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3"/>
          <p:cNvSpPr txBox="1"/>
          <p:nvPr/>
        </p:nvSpPr>
        <p:spPr>
          <a:xfrm>
            <a:off x="4822935" y="2381379"/>
            <a:ext cx="3711465" cy="135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Hash set</a:t>
            </a:r>
            <a:endParaRPr sz="72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9" name="Google Shape;489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490" name="Google Shape;490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46669" flipH="1">
            <a:off x="108261" y="-3142205"/>
            <a:ext cx="2895600" cy="6861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4"/>
          <p:cNvSpPr txBox="1"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Hashset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64"/>
          <p:cNvSpPr txBox="1"/>
          <p:nvPr/>
        </p:nvSpPr>
        <p:spPr>
          <a:xfrm>
            <a:off x="457200" y="1295400"/>
            <a:ext cx="8229600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➢"/>
            </a:pPr>
            <a:r>
              <a:rPr lang="en-US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underlying data structure is hash table.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Noto Sans Symbols"/>
              <a:buChar char="➢"/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Duplicates are not allowed . if you trying  to insert duplicates ,we wont get any compile time errors .add() method simply returns false.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Noto Sans Symbols"/>
              <a:buChar char="➢"/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Insertion order is not preserved and all objects will be inserted based on hash code objects.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Noto Sans Symbols"/>
              <a:buChar char="➢"/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Heterogeneous objects are  allowed.</a:t>
            </a:r>
            <a:endParaRPr/>
          </a:p>
          <a:p>
            <a:pPr marL="0" marR="0" lvl="0" indent="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5"/>
          <p:cNvSpPr/>
          <p:nvPr/>
        </p:nvSpPr>
        <p:spPr>
          <a:xfrm>
            <a:off x="1143000" y="762000"/>
            <a:ext cx="70104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Null insertion is possible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Implements serializable and Clonable interface but not RandomAcess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Hash set is the best choice if our frequent operation is search operation.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6"/>
          <p:cNvSpPr/>
          <p:nvPr/>
        </p:nvSpPr>
        <p:spPr>
          <a:xfrm>
            <a:off x="7772400" y="304800"/>
            <a:ext cx="685800" cy="685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66"/>
          <p:cNvSpPr txBox="1"/>
          <p:nvPr/>
        </p:nvSpPr>
        <p:spPr>
          <a:xfrm>
            <a:off x="685800" y="-61993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Constructor in </a:t>
            </a:r>
            <a:r>
              <a:rPr lang="en-US" sz="4400" u="sng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Hashset</a:t>
            </a:r>
            <a:endParaRPr sz="4400" b="0" i="0" u="sng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66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76962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 sz="2960" b="0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6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HashSet  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= new </a:t>
            </a:r>
            <a:r>
              <a:rPr lang="en-US" sz="296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HashSet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endParaRPr sz="2960" b="0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an empty HashSet Object with default initial capacity 16 &amp; default Fill Ratio 0.75</a:t>
            </a:r>
            <a:endParaRPr/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96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HashSet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 =new </a:t>
            </a:r>
            <a:r>
              <a:rPr lang="en-US" sz="296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HashSet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 intialCapcity);</a:t>
            </a:r>
            <a:endParaRPr/>
          </a:p>
          <a:p>
            <a:pPr marL="342900" marR="0" lvl="0" indent="-342900" algn="l" rtl="0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3330"/>
              <a:buFont typeface="Arial"/>
              <a:buChar char="•"/>
            </a:pPr>
            <a:r>
              <a:rPr lang="en-US" sz="33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an empty HashSet Object with specified initial capacity &amp; default Fill Ratio 0.75</a:t>
            </a:r>
            <a:endParaRPr/>
          </a:p>
          <a:p>
            <a:pPr marL="342900" marR="0" lvl="0" indent="-131445" algn="l" rtl="0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3330"/>
              <a:buFont typeface="Arial"/>
              <a:buNone/>
            </a:pPr>
            <a:endParaRPr sz="333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7"/>
          <p:cNvSpPr/>
          <p:nvPr/>
        </p:nvSpPr>
        <p:spPr>
          <a:xfrm>
            <a:off x="7772400" y="304800"/>
            <a:ext cx="685800" cy="685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67"/>
          <p:cNvSpPr txBox="1"/>
          <p:nvPr/>
        </p:nvSpPr>
        <p:spPr>
          <a:xfrm>
            <a:off x="685800" y="-61993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Constructor in </a:t>
            </a:r>
            <a:r>
              <a:rPr lang="en-US" sz="4400" u="sng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Hashset</a:t>
            </a:r>
            <a:endParaRPr sz="4400" b="0" i="0" u="sng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67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8001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US" sz="3200" b="0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HashSet 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= </a:t>
            </a:r>
            <a:r>
              <a:rPr lang="en-US" sz="3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HashSet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 intialCapcity, float loadfactor);</a:t>
            </a:r>
            <a:endParaRPr sz="3200" b="0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an empty HashSet Object with specified initial capacity 16 &amp; specified Fill Ratio (Load factor).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US" sz="3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HashSet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 =new </a:t>
            </a:r>
            <a:r>
              <a:rPr lang="en-US" sz="3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HashSet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(Collection c);</a:t>
            </a:r>
            <a:endParaRPr/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inner conversion between Collection object 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8"/>
          <p:cNvSpPr txBox="1"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factor/Fill Ratio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68"/>
          <p:cNvSpPr txBox="1">
            <a:spLocks noGrp="1"/>
          </p:cNvSpPr>
          <p:nvPr>
            <p:ph type="body" idx="1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loading the how much factors , a new HashSet object will be created, that factor is called as Load Factor or Fill ratio.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9"/>
          <p:cNvSpPr txBox="1"/>
          <p:nvPr/>
        </p:nvSpPr>
        <p:spPr>
          <a:xfrm>
            <a:off x="4822935" y="2381379"/>
            <a:ext cx="3711465" cy="135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Tree set</a:t>
            </a:r>
            <a:endParaRPr sz="72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0" name="Google Shape;530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531" name="Google Shape;531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46669" flipH="1">
            <a:off x="108261" y="-3142205"/>
            <a:ext cx="2895600" cy="6861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0"/>
          <p:cNvSpPr txBox="1"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Treeset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70"/>
          <p:cNvSpPr txBox="1"/>
          <p:nvPr/>
        </p:nvSpPr>
        <p:spPr>
          <a:xfrm>
            <a:off x="457200" y="1295400"/>
            <a:ext cx="8229600" cy="538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➢"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The underlying data structure is Balanced Tree.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Duplicates are not allowed . if you trying  to insert duplicates ,we wont get any compile time errors .add() method simply returns false.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Insertion order is not preserved and but all objects will be inserted based on according to some sorting order.</a:t>
            </a:r>
            <a:endParaRPr/>
          </a:p>
          <a:p>
            <a:pPr marL="0" marR="0" lvl="0" indent="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1"/>
          <p:cNvSpPr txBox="1"/>
          <p:nvPr/>
        </p:nvSpPr>
        <p:spPr>
          <a:xfrm>
            <a:off x="685800" y="1143000"/>
            <a:ext cx="8077200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Heterogeneous objects are not allowed. If you try to insert we will get runtime exception saying class Cast Exception.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Null insertion is allowed but only once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2"/>
          <p:cNvSpPr/>
          <p:nvPr/>
        </p:nvSpPr>
        <p:spPr>
          <a:xfrm>
            <a:off x="7772400" y="304800"/>
            <a:ext cx="685800" cy="685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72"/>
          <p:cNvSpPr txBox="1"/>
          <p:nvPr/>
        </p:nvSpPr>
        <p:spPr>
          <a:xfrm>
            <a:off x="685800" y="-61993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Constructor in </a:t>
            </a:r>
            <a:r>
              <a:rPr lang="en-US" sz="4400" b="0" i="0" u="sng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r>
              <a:rPr lang="en-US" sz="4400" u="sng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sz="4400" b="0" i="0" u="sng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72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76962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 sz="2960" b="0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6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TreeSet  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= new </a:t>
            </a:r>
            <a:r>
              <a:rPr lang="en-US" sz="296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TreeSet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endParaRPr sz="2960" b="0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an empty TreeSet Object where elements will be inserted according to default natural sorting order.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96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TreeSet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 =new </a:t>
            </a:r>
            <a:r>
              <a:rPr lang="en-US" sz="296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TreeSet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(Comparator c);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3330"/>
              <a:buFont typeface="Arial"/>
              <a:buChar char="•"/>
            </a:pPr>
            <a:r>
              <a:rPr lang="en-US" sz="33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an empty TreeSet where elements will be inserted according to customized sorting order.</a:t>
            </a:r>
            <a:endParaRPr/>
          </a:p>
          <a:p>
            <a:pPr marL="342900" marR="0" lvl="0" indent="-131445" algn="l" rtl="0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3330"/>
              <a:buFont typeface="Arial"/>
              <a:buNone/>
            </a:pPr>
            <a:endParaRPr sz="333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2523092" y="1187557"/>
            <a:ext cx="1838325" cy="314325"/>
          </a:xfrm>
          <a:prstGeom prst="roundRect">
            <a:avLst>
              <a:gd name="adj" fmla="val 25758"/>
            </a:avLst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&lt;&lt;Collection&gt;&gt;</a:t>
            </a:r>
            <a:endParaRPr/>
          </a:p>
        </p:txBody>
      </p:sp>
      <p:cxnSp>
        <p:nvCxnSpPr>
          <p:cNvPr id="135" name="Google Shape;135;p19"/>
          <p:cNvCxnSpPr/>
          <p:nvPr/>
        </p:nvCxnSpPr>
        <p:spPr>
          <a:xfrm rot="10800000">
            <a:off x="3437492" y="1501882"/>
            <a:ext cx="0" cy="419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36" name="Google Shape;136;p19"/>
          <p:cNvCxnSpPr/>
          <p:nvPr/>
        </p:nvCxnSpPr>
        <p:spPr>
          <a:xfrm rot="10800000" flipH="1">
            <a:off x="475217" y="1920982"/>
            <a:ext cx="6505575" cy="571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37" name="Google Shape;137;p19"/>
          <p:cNvCxnSpPr/>
          <p:nvPr/>
        </p:nvCxnSpPr>
        <p:spPr>
          <a:xfrm rot="10800000">
            <a:off x="475217" y="1977497"/>
            <a:ext cx="0" cy="40068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38" name="Google Shape;138;p19"/>
          <p:cNvSpPr/>
          <p:nvPr/>
        </p:nvSpPr>
        <p:spPr>
          <a:xfrm>
            <a:off x="160892" y="2378182"/>
            <a:ext cx="895350" cy="332740"/>
          </a:xfrm>
          <a:prstGeom prst="roundRect">
            <a:avLst>
              <a:gd name="adj" fmla="val 13804"/>
            </a:avLst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&lt;&lt;List&gt;&gt;</a:t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2885042" y="2074652"/>
            <a:ext cx="1209675" cy="33210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&lt;&lt;Queue&gt;&gt;</a:t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6066392" y="2292457"/>
            <a:ext cx="1495425" cy="33210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&lt;&lt;Set&gt;&gt;</a:t>
            </a:r>
            <a:endParaRPr/>
          </a:p>
        </p:txBody>
      </p:sp>
      <p:cxnSp>
        <p:nvCxnSpPr>
          <p:cNvPr id="141" name="Google Shape;141;p19"/>
          <p:cNvCxnSpPr/>
          <p:nvPr/>
        </p:nvCxnSpPr>
        <p:spPr>
          <a:xfrm>
            <a:off x="6980792" y="1920982"/>
            <a:ext cx="0" cy="37147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42" name="Google Shape;142;p19"/>
          <p:cNvCxnSpPr/>
          <p:nvPr/>
        </p:nvCxnSpPr>
        <p:spPr>
          <a:xfrm>
            <a:off x="3437492" y="1978132"/>
            <a:ext cx="0" cy="952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43" name="Google Shape;143;p19"/>
          <p:cNvCxnSpPr/>
          <p:nvPr/>
        </p:nvCxnSpPr>
        <p:spPr>
          <a:xfrm rot="5400000" flipH="1">
            <a:off x="4046997" y="1539887"/>
            <a:ext cx="689700" cy="635100"/>
          </a:xfrm>
          <a:prstGeom prst="bentConnector3">
            <a:avLst>
              <a:gd name="adj1" fmla="val 49993"/>
            </a:avLst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4" name="Google Shape;144;p19"/>
          <p:cNvSpPr/>
          <p:nvPr/>
        </p:nvSpPr>
        <p:spPr>
          <a:xfrm>
            <a:off x="4237592" y="2206732"/>
            <a:ext cx="1676400" cy="32829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&lt;Abstract Collection&gt;</a:t>
            </a:r>
            <a:endParaRPr/>
          </a:p>
        </p:txBody>
      </p:sp>
      <p:cxnSp>
        <p:nvCxnSpPr>
          <p:cNvPr id="145" name="Google Shape;145;p19"/>
          <p:cNvCxnSpPr/>
          <p:nvPr/>
        </p:nvCxnSpPr>
        <p:spPr>
          <a:xfrm rot="10800000">
            <a:off x="522842" y="2711557"/>
            <a:ext cx="0" cy="27146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6" name="Google Shape;146;p19"/>
          <p:cNvSpPr/>
          <p:nvPr/>
        </p:nvSpPr>
        <p:spPr>
          <a:xfrm>
            <a:off x="970517" y="3208127"/>
            <a:ext cx="1181100" cy="3143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&lt;ArrayList&gt;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1055607" y="4626082"/>
            <a:ext cx="1181100" cy="2857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&lt;LinkedList&gt;</a:t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1180067" y="5264257"/>
            <a:ext cx="1428750" cy="2857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&lt;Vector&gt;</a:t>
            </a:r>
            <a:endParaRPr/>
          </a:p>
        </p:txBody>
      </p:sp>
      <p:cxnSp>
        <p:nvCxnSpPr>
          <p:cNvPr id="149" name="Google Shape;149;p19"/>
          <p:cNvCxnSpPr/>
          <p:nvPr/>
        </p:nvCxnSpPr>
        <p:spPr>
          <a:xfrm rot="10800000">
            <a:off x="3942317" y="2405487"/>
            <a:ext cx="0" cy="91567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0" name="Google Shape;150;p19"/>
          <p:cNvSpPr/>
          <p:nvPr/>
        </p:nvSpPr>
        <p:spPr>
          <a:xfrm>
            <a:off x="3332717" y="3321157"/>
            <a:ext cx="1181100" cy="3143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&lt;PriorityQueue&gt;</a:t>
            </a:r>
            <a:endParaRPr/>
          </a:p>
        </p:txBody>
      </p:sp>
      <p:cxnSp>
        <p:nvCxnSpPr>
          <p:cNvPr id="151" name="Google Shape;151;p19"/>
          <p:cNvCxnSpPr/>
          <p:nvPr/>
        </p:nvCxnSpPr>
        <p:spPr>
          <a:xfrm rot="10800000">
            <a:off x="3124200" y="2438400"/>
            <a:ext cx="0" cy="158242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2" name="Google Shape;152;p19"/>
          <p:cNvSpPr/>
          <p:nvPr/>
        </p:nvSpPr>
        <p:spPr>
          <a:xfrm>
            <a:off x="2732642" y="3960602"/>
            <a:ext cx="1209675" cy="33210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&lt;&lt;Dqueue&gt;&gt;</a:t>
            </a:r>
            <a:endParaRPr/>
          </a:p>
        </p:txBody>
      </p:sp>
      <p:cxnSp>
        <p:nvCxnSpPr>
          <p:cNvPr id="153" name="Google Shape;153;p19"/>
          <p:cNvCxnSpPr/>
          <p:nvPr/>
        </p:nvCxnSpPr>
        <p:spPr>
          <a:xfrm rot="10800000">
            <a:off x="3332717" y="4291437"/>
            <a:ext cx="0" cy="6191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4" name="Google Shape;154;p19"/>
          <p:cNvSpPr/>
          <p:nvPr/>
        </p:nvSpPr>
        <p:spPr>
          <a:xfrm>
            <a:off x="3056492" y="4949932"/>
            <a:ext cx="1181100" cy="3143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&lt;ArrayDqueue&gt;</a:t>
            </a:r>
            <a:endParaRPr/>
          </a:p>
        </p:txBody>
      </p:sp>
      <p:cxnSp>
        <p:nvCxnSpPr>
          <p:cNvPr id="155" name="Google Shape;155;p19"/>
          <p:cNvCxnSpPr/>
          <p:nvPr/>
        </p:nvCxnSpPr>
        <p:spPr>
          <a:xfrm rot="10800000">
            <a:off x="2237422" y="4759507"/>
            <a:ext cx="817800" cy="333300"/>
          </a:xfrm>
          <a:prstGeom prst="bentConnector3">
            <a:avLst>
              <a:gd name="adj1" fmla="val 50005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6" name="Google Shape;156;p19"/>
          <p:cNvSpPr/>
          <p:nvPr/>
        </p:nvSpPr>
        <p:spPr>
          <a:xfrm>
            <a:off x="6694407" y="4168882"/>
            <a:ext cx="1019175" cy="3143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&lt;HashSet&gt;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6180692" y="4911832"/>
            <a:ext cx="1304925" cy="3143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&lt;LinkedHashSet&gt;</a:t>
            </a:r>
            <a:endParaRPr/>
          </a:p>
        </p:txBody>
      </p:sp>
      <p:cxnSp>
        <p:nvCxnSpPr>
          <p:cNvPr id="158" name="Google Shape;158;p19"/>
          <p:cNvCxnSpPr/>
          <p:nvPr/>
        </p:nvCxnSpPr>
        <p:spPr>
          <a:xfrm rot="10800000">
            <a:off x="6456917" y="2626467"/>
            <a:ext cx="0" cy="223774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59" name="Google Shape;159;p19"/>
          <p:cNvCxnSpPr/>
          <p:nvPr/>
        </p:nvCxnSpPr>
        <p:spPr>
          <a:xfrm rot="10800000" flipH="1">
            <a:off x="541892" y="3321157"/>
            <a:ext cx="428625" cy="127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0" name="Google Shape;160;p19"/>
          <p:cNvCxnSpPr/>
          <p:nvPr/>
        </p:nvCxnSpPr>
        <p:spPr>
          <a:xfrm>
            <a:off x="541892" y="4816582"/>
            <a:ext cx="533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1" name="Google Shape;161;p19"/>
          <p:cNvCxnSpPr/>
          <p:nvPr/>
        </p:nvCxnSpPr>
        <p:spPr>
          <a:xfrm>
            <a:off x="522842" y="5426182"/>
            <a:ext cx="65722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2" name="Google Shape;162;p19"/>
          <p:cNvCxnSpPr/>
          <p:nvPr/>
        </p:nvCxnSpPr>
        <p:spPr>
          <a:xfrm>
            <a:off x="6456917" y="4281912"/>
            <a:ext cx="23812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3" name="Google Shape;163;p19"/>
          <p:cNvCxnSpPr/>
          <p:nvPr/>
        </p:nvCxnSpPr>
        <p:spPr>
          <a:xfrm rot="10800000" flipH="1">
            <a:off x="6180692" y="2625832"/>
            <a:ext cx="19050" cy="13335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4" name="Google Shape;164;p19"/>
          <p:cNvSpPr/>
          <p:nvPr/>
        </p:nvSpPr>
        <p:spPr>
          <a:xfrm>
            <a:off x="5066267" y="3997432"/>
            <a:ext cx="1257300" cy="333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&lt;&lt;SortedSet&gt;&gt;</a:t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4513817" y="4692757"/>
            <a:ext cx="1247775" cy="3143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&lt;TreeSet&gt;</a:t>
            </a:r>
            <a:endParaRPr/>
          </a:p>
        </p:txBody>
      </p:sp>
      <p:cxnSp>
        <p:nvCxnSpPr>
          <p:cNvPr id="166" name="Google Shape;166;p19"/>
          <p:cNvCxnSpPr/>
          <p:nvPr/>
        </p:nvCxnSpPr>
        <p:spPr>
          <a:xfrm>
            <a:off x="5266292" y="4340332"/>
            <a:ext cx="0" cy="2857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7" name="Google Shape;167;p19"/>
          <p:cNvSpPr/>
          <p:nvPr/>
        </p:nvSpPr>
        <p:spPr>
          <a:xfrm>
            <a:off x="1303892" y="2530582"/>
            <a:ext cx="1304925" cy="3143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&lt;Abstract List&gt;</a:t>
            </a:r>
            <a:endParaRPr/>
          </a:p>
        </p:txBody>
      </p:sp>
      <p:cxnSp>
        <p:nvCxnSpPr>
          <p:cNvPr id="168" name="Google Shape;168;p19"/>
          <p:cNvCxnSpPr/>
          <p:nvPr/>
        </p:nvCxnSpPr>
        <p:spPr>
          <a:xfrm rot="10800000">
            <a:off x="4999592" y="2535027"/>
            <a:ext cx="0" cy="17589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9" name="Google Shape;169;p19"/>
          <p:cNvCxnSpPr/>
          <p:nvPr/>
        </p:nvCxnSpPr>
        <p:spPr>
          <a:xfrm>
            <a:off x="2608817" y="2702032"/>
            <a:ext cx="2390775" cy="508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0" name="Google Shape;170;p19"/>
          <p:cNvCxnSpPr/>
          <p:nvPr/>
        </p:nvCxnSpPr>
        <p:spPr>
          <a:xfrm rot="10800000">
            <a:off x="1675367" y="2844907"/>
            <a:ext cx="0" cy="3143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1" name="Google Shape;171;p19"/>
          <p:cNvCxnSpPr/>
          <p:nvPr/>
        </p:nvCxnSpPr>
        <p:spPr>
          <a:xfrm rot="10800000">
            <a:off x="2513567" y="2835382"/>
            <a:ext cx="0" cy="239966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2" name="Google Shape;172;p19"/>
          <p:cNvSpPr/>
          <p:nvPr/>
        </p:nvSpPr>
        <p:spPr>
          <a:xfrm>
            <a:off x="560942" y="3711682"/>
            <a:ext cx="1905000" cy="3143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&lt;AbstractSequentialListList&gt;</a:t>
            </a:r>
            <a:endParaRPr/>
          </a:p>
        </p:txBody>
      </p:sp>
      <p:cxnSp>
        <p:nvCxnSpPr>
          <p:cNvPr id="173" name="Google Shape;173;p19"/>
          <p:cNvCxnSpPr/>
          <p:nvPr/>
        </p:nvCxnSpPr>
        <p:spPr>
          <a:xfrm rot="10800000">
            <a:off x="2237342" y="2835382"/>
            <a:ext cx="0" cy="87566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4" name="Google Shape;174;p19"/>
          <p:cNvCxnSpPr/>
          <p:nvPr/>
        </p:nvCxnSpPr>
        <p:spPr>
          <a:xfrm rot="10800000">
            <a:off x="1675367" y="4026007"/>
            <a:ext cx="0" cy="60007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5" name="Google Shape;175;p19"/>
          <p:cNvSpPr/>
          <p:nvPr/>
        </p:nvSpPr>
        <p:spPr>
          <a:xfrm>
            <a:off x="4437617" y="2864592"/>
            <a:ext cx="1676400" cy="32829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&lt;Abstract Set&gt;</a:t>
            </a:r>
            <a:endParaRPr/>
          </a:p>
        </p:txBody>
      </p:sp>
      <p:cxnSp>
        <p:nvCxnSpPr>
          <p:cNvPr id="176" name="Google Shape;176;p19"/>
          <p:cNvCxnSpPr/>
          <p:nvPr/>
        </p:nvCxnSpPr>
        <p:spPr>
          <a:xfrm rot="10800000">
            <a:off x="5447267" y="2530582"/>
            <a:ext cx="0" cy="31369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7" name="Google Shape;177;p19"/>
          <p:cNvCxnSpPr/>
          <p:nvPr/>
        </p:nvCxnSpPr>
        <p:spPr>
          <a:xfrm rot="10800000">
            <a:off x="5599667" y="3197332"/>
            <a:ext cx="0" cy="26606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8" name="Google Shape;178;p19"/>
          <p:cNvCxnSpPr/>
          <p:nvPr/>
        </p:nvCxnSpPr>
        <p:spPr>
          <a:xfrm>
            <a:off x="5599667" y="3473557"/>
            <a:ext cx="1600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9" name="Google Shape;179;p19"/>
          <p:cNvCxnSpPr/>
          <p:nvPr/>
        </p:nvCxnSpPr>
        <p:spPr>
          <a:xfrm>
            <a:off x="7199867" y="3463397"/>
            <a:ext cx="0" cy="6953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0" name="Google Shape;180;p19"/>
          <p:cNvCxnSpPr/>
          <p:nvPr/>
        </p:nvCxnSpPr>
        <p:spPr>
          <a:xfrm rot="10800000">
            <a:off x="7180817" y="4483207"/>
            <a:ext cx="0" cy="42799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1" name="Google Shape;181;p19"/>
          <p:cNvCxnSpPr/>
          <p:nvPr/>
        </p:nvCxnSpPr>
        <p:spPr>
          <a:xfrm rot="10800000" flipH="1">
            <a:off x="4828142" y="3197332"/>
            <a:ext cx="19050" cy="14573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82" name="Google Shape;182;p19"/>
          <p:cNvSpPr/>
          <p:nvPr/>
        </p:nvSpPr>
        <p:spPr>
          <a:xfrm>
            <a:off x="46592" y="1073257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46592" y="1530457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1875391" y="313819"/>
            <a:ext cx="51054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Hierarchy of Collection Framework</a:t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363476" y="5942286"/>
            <a:ext cx="814828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java.util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contains all the classes and interfaces for Collection framework.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3"/>
          <p:cNvSpPr/>
          <p:nvPr/>
        </p:nvSpPr>
        <p:spPr>
          <a:xfrm>
            <a:off x="7772400" y="304800"/>
            <a:ext cx="685800" cy="685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73"/>
          <p:cNvSpPr txBox="1"/>
          <p:nvPr/>
        </p:nvSpPr>
        <p:spPr>
          <a:xfrm>
            <a:off x="685800" y="-61993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Constructor in </a:t>
            </a:r>
            <a:r>
              <a:rPr lang="en-US" sz="4400" b="0" i="0" u="sng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r>
              <a:rPr lang="en-US" sz="4400" u="sng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sz="4400" b="0" i="0" u="sng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73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8001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US" sz="3200" b="0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TreeSet 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= </a:t>
            </a:r>
            <a:r>
              <a:rPr lang="en-US" sz="3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TreeSet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(SortedSet s);</a:t>
            </a:r>
            <a:endParaRPr sz="3200" b="0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an equalent TreeSet for  passed Sorted Set.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US" sz="3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TreeSet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 =new </a:t>
            </a:r>
            <a:r>
              <a:rPr lang="en-US" sz="3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TreeSet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(Collection c);</a:t>
            </a:r>
            <a:endParaRPr/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inner conversion between Collection object 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4"/>
          <p:cNvSpPr txBox="1"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Acceptance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74"/>
          <p:cNvSpPr txBox="1">
            <a:spLocks noGrp="1"/>
          </p:cNvSpPr>
          <p:nvPr>
            <p:ph type="body" idx="1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empty TreeSet as the first element null insertion is possible .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after inserting that null if we are trying to insert any another element we will get NullpointerException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non empty Treeset if we trying insert null then we will get NullPointerException.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5"/>
          <p:cNvSpPr txBox="1"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Comparable Interface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75"/>
          <p:cNvSpPr txBox="1">
            <a:spLocks noGrp="1"/>
          </p:cNvSpPr>
          <p:nvPr>
            <p:ph type="body" idx="1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interface present in java.lang package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containes only one method CompareTo()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int compareTo(Object obj)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6"/>
          <p:cNvSpPr txBox="1">
            <a:spLocks noGrp="1"/>
          </p:cNvSpPr>
          <p:nvPr>
            <p:ph type="body" idx="1"/>
          </p:nvPr>
        </p:nvSpPr>
        <p:spPr>
          <a:xfrm>
            <a:off x="762000" y="609601"/>
            <a:ext cx="8077200" cy="52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Obj1.CompareTo(obj2)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returns –ve iff obj1 has to come before obj2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returns +ve iff obj1 has to come after obj2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returns 0 iff obj1 &amp; obj2 are equal.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7"/>
          <p:cNvSpPr txBox="1">
            <a:spLocks noGrp="1"/>
          </p:cNvSpPr>
          <p:nvPr>
            <p:ph type="body" idx="1"/>
          </p:nvPr>
        </p:nvSpPr>
        <p:spPr>
          <a:xfrm>
            <a:off x="838200" y="457200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depending on default natural sorting order internally JVM will CompareTo() method will inserting objects to the TreeSet. Hence the object should be Comparable.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TreeSet t = new TreeSet();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t.add(“B”);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t.add(“Z”);   //”Z”.CompareTo(“B”); +ve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t.add(“A”);   //”A”.compareTo(“B”);-ve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S.o.pl(t);   //[A,B,Z]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8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80772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Calibri"/>
              <a:buAutoNum type="arabicPeriod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not satisfied with default natural sorting order or if the default natural sorting order is already available then we can define our own customized sorting by using Comparator.</a:t>
            </a:r>
            <a:endParaRPr/>
          </a:p>
          <a:p>
            <a:pPr marL="514350" marR="0" lvl="0" indent="-51435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Calibri"/>
              <a:buAutoNum type="arabicPeriod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Comparable ment for Default Natural Sorting order where as Comparator ment for customized sorting order.</a:t>
            </a:r>
            <a:endParaRPr/>
          </a:p>
          <a:p>
            <a:pPr marL="514350" marR="0" lvl="0" indent="-51435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Calibri"/>
              <a:buAutoNum type="arabicPeriod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endParaRPr/>
          </a:p>
          <a:p>
            <a:pPr marL="514350" marR="0" lvl="0" indent="-51435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if we are defining our own sorting by Comparator  the objects need not comparable</a:t>
            </a:r>
            <a:endParaRPr/>
          </a:p>
          <a:p>
            <a:pPr marL="514350" marR="0" lvl="0" indent="-32639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Calibri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9"/>
          <p:cNvSpPr txBox="1">
            <a:spLocks noGrp="1"/>
          </p:cNvSpPr>
          <p:nvPr>
            <p:ph type="title"/>
          </p:nvPr>
        </p:nvSpPr>
        <p:spPr>
          <a:xfrm>
            <a:off x="228600" y="269632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between Comparable and Comparator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1" name="Google Shape;591;p79"/>
          <p:cNvGraphicFramePr/>
          <p:nvPr/>
        </p:nvGraphicFramePr>
        <p:xfrm>
          <a:off x="685800" y="16002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{C0DD3E3A-ADC5-441C-BE91-3E556243FDB7}</a:tableStyleId>
              </a:tblPr>
              <a:tblGrid>
                <a:gridCol w="4038600"/>
                <a:gridCol w="4038600"/>
              </a:tblGrid>
              <a:tr h="868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Comparable </a:t>
                      </a:r>
                      <a:endParaRPr sz="3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Comparator</a:t>
                      </a:r>
                      <a:endParaRPr sz="3200" u="none" strike="noStrike" cap="none"/>
                    </a:p>
                  </a:txBody>
                  <a:tcPr marL="91450" marR="91450" marT="45725" marB="45725"/>
                </a:tc>
              </a:tr>
              <a:tr h="960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1. It is meant for default natural sorting order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2. It present in java.lang package.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3.This interface defines only one method compareTo().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4. All wrapper classes and String class implement Comparable interface.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1.It is for customized sorting order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2.It present in java.util package.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3. This interface defines two methods compare() and equals()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4. The only implemented classes of comparator are Collator and RuleBasedColator</a:t>
                      </a:r>
                      <a:endParaRPr sz="24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0"/>
          <p:cNvSpPr txBox="1"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80"/>
          <p:cNvSpPr txBox="1">
            <a:spLocks noGrp="1"/>
          </p:cNvSpPr>
          <p:nvPr>
            <p:ph type="body" idx="1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depending on natural sorting order then objects should be homogeneous and comparable otherwise we will get runtime exception saying ClassCasteException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if we are defining our own sorting by comparator then objects need be homogeneous and comparable. We can insert heterogeneous non comparable objects also.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1"/>
          <p:cNvSpPr txBox="1"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LinkedHashSet</a:t>
            </a:r>
            <a:endParaRPr sz="4400" b="0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81"/>
          <p:cNvSpPr txBox="1">
            <a:spLocks noGrp="1"/>
          </p:cNvSpPr>
          <p:nvPr>
            <p:ph type="body" idx="1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contains unique elements only like hash set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its extend HashSet class and implements Set interface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Maintains insertion order.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82"/>
          <p:cNvSpPr txBox="1"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4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Queue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82"/>
          <p:cNvSpPr txBox="1">
            <a:spLocks noGrp="1"/>
          </p:cNvSpPr>
          <p:nvPr>
            <p:ph type="body" idx="1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 interface of collection</a:t>
            </a:r>
            <a:endParaRPr/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want to represent a group of individual elements prior to processing then we go for Queue</a:t>
            </a:r>
            <a:endParaRPr/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Underlined data structure FIFO.</a:t>
            </a:r>
            <a:endParaRPr/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Insertion at the tail </a:t>
            </a:r>
            <a:endParaRPr/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Deletion at the head by calling remove or poll.</a:t>
            </a:r>
            <a:endParaRPr/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possible to insert a null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762000" y="27122"/>
            <a:ext cx="8077200" cy="811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of Collection in java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838200"/>
            <a:ext cx="8305800" cy="572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3"/>
          <p:cNvSpPr txBox="1"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DeQue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83"/>
          <p:cNvSpPr txBox="1">
            <a:spLocks noGrp="1"/>
          </p:cNvSpPr>
          <p:nvPr>
            <p:ph type="body" idx="1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 to both as FIFO and LIFO.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Deque all new elements can be inserted, retrieved and removed at both ends .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4"/>
          <p:cNvSpPr txBox="1"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in a Queue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84"/>
          <p:cNvSpPr txBox="1">
            <a:spLocks noGrp="1"/>
          </p:cNvSpPr>
          <p:nvPr>
            <p:ph type="body" idx="1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boolean add(object);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boolean offer(object);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remove();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poll();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element();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peek();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5"/>
          <p:cNvSpPr txBox="1"/>
          <p:nvPr/>
        </p:nvSpPr>
        <p:spPr>
          <a:xfrm>
            <a:off x="4822935" y="2381379"/>
            <a:ext cx="3711465" cy="135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4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Priority Queue</a:t>
            </a:r>
            <a:endParaRPr sz="504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8" name="Google Shape;628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629" name="Google Shape;629;p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46669" flipH="1">
            <a:off x="108261" y="-3142205"/>
            <a:ext cx="2895600" cy="6861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6"/>
          <p:cNvSpPr txBox="1"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Priority Queue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86"/>
          <p:cNvSpPr txBox="1"/>
          <p:nvPr/>
        </p:nvSpPr>
        <p:spPr>
          <a:xfrm>
            <a:off x="457200" y="1295400"/>
            <a:ext cx="8229600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 organizes objects according to their priorities</a:t>
            </a:r>
            <a:endParaRPr sz="3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➢"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Constructor in Priority Queue: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➢"/>
            </a:pPr>
            <a:r>
              <a:rPr lang="en-US" sz="2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PriorityQueue();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en-US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 PriorityQueue(int initialCapacity);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7"/>
          <p:cNvSpPr txBox="1"/>
          <p:nvPr/>
        </p:nvSpPr>
        <p:spPr>
          <a:xfrm>
            <a:off x="4822935" y="2381379"/>
            <a:ext cx="3711465" cy="135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DeQue</a:t>
            </a:r>
            <a:endParaRPr sz="7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2" name="Google Shape;642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643" name="Google Shape;643;p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46669" flipH="1">
            <a:off x="108261" y="-3142205"/>
            <a:ext cx="2895600" cy="6861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8"/>
          <p:cNvSpPr/>
          <p:nvPr/>
        </p:nvSpPr>
        <p:spPr>
          <a:xfrm>
            <a:off x="990600" y="533400"/>
            <a:ext cx="72390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for an ADT which offers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Add, remove, retrieve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both front and back of a queue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ended queue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Called a </a:t>
            </a:r>
            <a:r>
              <a:rPr lang="en-US" sz="3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deque</a:t>
            </a:r>
            <a:endParaRPr sz="3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Pronounced “deck”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Actually behaves more like a double ended stack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9"/>
          <p:cNvSpPr txBox="1"/>
          <p:nvPr/>
        </p:nvSpPr>
        <p:spPr>
          <a:xfrm>
            <a:off x="1447800" y="1143000"/>
            <a:ext cx="662940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Noto Sans Symbols"/>
              <a:buChar char="❖"/>
            </a:pPr>
            <a:r>
              <a:rPr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ArrayDeque And LinkedList implement  the Deque interface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Noto Sans Symbols"/>
              <a:buChar char="❖"/>
            </a:pPr>
            <a:r>
              <a:rPr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It can be used both last in first out stacks and first in first out queues </a:t>
            </a:r>
            <a:endParaRPr sz="3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" name="Google Shape;658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0"/>
            <a:ext cx="8105775" cy="1633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1752600"/>
            <a:ext cx="8077200" cy="4383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91"/>
          <p:cNvSpPr txBox="1"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Methods in Deque</a:t>
            </a:r>
            <a:endParaRPr sz="4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91"/>
          <p:cNvSpPr/>
          <p:nvPr/>
        </p:nvSpPr>
        <p:spPr>
          <a:xfrm>
            <a:off x="990600" y="1318022"/>
            <a:ext cx="7848600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For insert: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addFirst(T newEntry)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 offerFirst(T newEntry)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addLast(T newEntry)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 offerLast(T newEntry)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2"/>
          <p:cNvSpPr txBox="1"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Methods in Deque</a:t>
            </a:r>
            <a:endParaRPr sz="4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92"/>
          <p:cNvSpPr/>
          <p:nvPr/>
        </p:nvSpPr>
        <p:spPr>
          <a:xfrm>
            <a:off x="990600" y="1318022"/>
            <a:ext cx="7848600" cy="2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For remove: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T removeFirst()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T pollFirst()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T removeLast()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T pollLast()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762000" y="27122"/>
            <a:ext cx="8077200" cy="811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of Collection in java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524000"/>
            <a:ext cx="80010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93"/>
          <p:cNvSpPr txBox="1"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Methods in Deque 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93"/>
          <p:cNvSpPr/>
          <p:nvPr/>
        </p:nvSpPr>
        <p:spPr>
          <a:xfrm>
            <a:off x="914400" y="2209800"/>
            <a:ext cx="63246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T getFirst()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T peekFirst()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T getLast()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T peekLast()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 isEmpty()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clear()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size()</a:t>
            </a:r>
            <a:endParaRPr/>
          </a:p>
        </p:txBody>
      </p:sp>
      <p:sp>
        <p:nvSpPr>
          <p:cNvPr id="678" name="Google Shape;678;p93"/>
          <p:cNvSpPr txBox="1"/>
          <p:nvPr/>
        </p:nvSpPr>
        <p:spPr>
          <a:xfrm>
            <a:off x="1524000" y="1600200"/>
            <a:ext cx="226190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For Retrieve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94"/>
          <p:cNvSpPr/>
          <p:nvPr/>
        </p:nvSpPr>
        <p:spPr>
          <a:xfrm>
            <a:off x="1066800" y="685800"/>
            <a:ext cx="67818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F3151"/>
                </a:solidFill>
                <a:latin typeface="Courier New"/>
                <a:ea typeface="Courier New"/>
                <a:cs typeface="Courier New"/>
                <a:sym typeface="Courier New"/>
              </a:rPr>
              <a:t>Deque </a:t>
            </a:r>
            <a:r>
              <a:rPr lang="en-US" sz="3200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rPr>
              <a:t>extends</a:t>
            </a:r>
            <a:r>
              <a:rPr lang="en-US" sz="3200" b="1">
                <a:solidFill>
                  <a:srgbClr val="3F3151"/>
                </a:solidFill>
                <a:latin typeface="Courier New"/>
                <a:ea typeface="Courier New"/>
                <a:cs typeface="Courier New"/>
                <a:sym typeface="Courier New"/>
              </a:rPr>
              <a:t> Queue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rPr>
              <a:t>Thus inherits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3F315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3200" b="0" i="0" u="none" strike="noStrike" cap="none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 b="1" i="0" u="none" strike="noStrike" cap="none">
                <a:solidFill>
                  <a:srgbClr val="3F3151"/>
                </a:solidFill>
                <a:latin typeface="Courier New"/>
                <a:ea typeface="Courier New"/>
                <a:cs typeface="Courier New"/>
                <a:sym typeface="Courier New"/>
              </a:rPr>
              <a:t>offer</a:t>
            </a:r>
            <a:r>
              <a:rPr lang="en-US" sz="3200" b="0" i="0" u="none" strike="noStrike" cap="none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 b="1" i="0" u="none" strike="noStrike" cap="none">
                <a:solidFill>
                  <a:srgbClr val="3F3151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-US" sz="3200" b="0" i="0" u="none" strike="noStrike" cap="none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 b="1" i="0" u="none" strike="noStrike" cap="none">
                <a:solidFill>
                  <a:srgbClr val="3F3151"/>
                </a:solidFill>
                <a:latin typeface="Courier New"/>
                <a:ea typeface="Courier New"/>
                <a:cs typeface="Courier New"/>
                <a:sym typeface="Courier New"/>
              </a:rPr>
              <a:t>poll</a:t>
            </a:r>
            <a:r>
              <a:rPr lang="en-US" sz="3200" b="0" i="0" u="none" strike="noStrike" cap="none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 b="1" i="0" u="none" strike="noStrike" cap="none">
                <a:solidFill>
                  <a:srgbClr val="3F3151"/>
                </a:solidFill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n-US" sz="3200" b="0" i="0" u="none" strike="noStrike" cap="none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 b="1" i="0" u="none" strike="noStrike" cap="none">
                <a:solidFill>
                  <a:srgbClr val="3F3151"/>
                </a:solidFill>
                <a:latin typeface="Courier New"/>
                <a:ea typeface="Courier New"/>
                <a:cs typeface="Courier New"/>
                <a:sym typeface="Courier New"/>
              </a:rPr>
              <a:t>peek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rPr>
              <a:t>Adds additional methods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3F3151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sz="3200" b="0" i="0" u="none" strike="noStrike" cap="none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 b="1" i="0" u="none" strike="noStrike" cap="none">
                <a:solidFill>
                  <a:srgbClr val="3F3151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95"/>
          <p:cNvSpPr/>
          <p:nvPr/>
        </p:nvSpPr>
        <p:spPr>
          <a:xfrm>
            <a:off x="1295400" y="381000"/>
            <a:ext cx="7086600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lang="en-US" sz="3200" b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ArrayDeque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Implements </a:t>
            </a:r>
            <a:r>
              <a:rPr lang="en-US" sz="3200" b="1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Note – has methods appropriate for </a:t>
            </a:r>
            <a:r>
              <a:rPr lang="en-US" sz="3200" b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en-US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 b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en-US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3200" b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Could be used for instances of any of these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Constructors</a:t>
            </a:r>
            <a:endParaRPr/>
          </a:p>
          <a:p>
            <a:pPr marL="971550" marR="0" lvl="1" indent="-51435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AutoNum type="arabicPeriod"/>
            </a:pPr>
            <a:r>
              <a:rPr lang="en-US" sz="3200" b="1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public ArrayDeque();</a:t>
            </a:r>
            <a:endParaRPr/>
          </a:p>
          <a:p>
            <a:pPr marL="971550" marR="0" lvl="1" indent="-51435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AutoNum type="arabicPeriod"/>
            </a:pPr>
            <a:r>
              <a:rPr lang="en-US" sz="3200" b="1" i="0" u="none" strike="noStrike" cap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public ArrayDeque(int initialCapacity);</a:t>
            </a:r>
            <a:endParaRPr sz="3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>
            <a:spLocks noGrp="1"/>
          </p:cNvSpPr>
          <p:nvPr>
            <p:ph type="title"/>
          </p:nvPr>
        </p:nvSpPr>
        <p:spPr>
          <a:xfrm>
            <a:off x="228600" y="27122"/>
            <a:ext cx="8382000" cy="96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959"/>
              <a:buFont typeface="Calibri"/>
              <a:buNone/>
            </a:pPr>
            <a:r>
              <a:rPr lang="en-US" sz="3959" b="0" i="0" u="sng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Difference between</a:t>
            </a:r>
            <a:br>
              <a:rPr lang="en-US" sz="3959" b="0" i="0" u="sng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9" b="0" i="0" u="sng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Collection And Collections</a:t>
            </a:r>
            <a:endParaRPr sz="3959" b="0" i="0" u="sng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914400" y="1601492"/>
            <a:ext cx="76200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Collection: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is an Interface which can be used to represent a group of individual objects as a single Entity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Collections: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Collections is an utility class present in java.util package to define several utility methods (like Sorting , searching…)for collection Objects.</a:t>
            </a:r>
            <a:endParaRPr sz="3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raining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4537</Words>
  <PresentationFormat>On-screen Show (4:3)</PresentationFormat>
  <Paragraphs>587</Paragraphs>
  <Slides>82</Slides>
  <Notes>82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Training</vt:lpstr>
      <vt:lpstr>Java Collection</vt:lpstr>
      <vt:lpstr>Collection in java</vt:lpstr>
      <vt:lpstr>Collection in java</vt:lpstr>
      <vt:lpstr>Collection in java</vt:lpstr>
      <vt:lpstr>Collection in java</vt:lpstr>
      <vt:lpstr>Slide 6</vt:lpstr>
      <vt:lpstr>Need of Collection in java</vt:lpstr>
      <vt:lpstr>Need of Collection in java</vt:lpstr>
      <vt:lpstr>Difference between  Collection And Collections</vt:lpstr>
      <vt:lpstr>Slide 10</vt:lpstr>
      <vt:lpstr>Methods of Collection interface</vt:lpstr>
      <vt:lpstr>Methods of Collection interface</vt:lpstr>
      <vt:lpstr>Methods of Collection interface</vt:lpstr>
      <vt:lpstr>Methods of Collection interface</vt:lpstr>
      <vt:lpstr>Methods of Collection interface</vt:lpstr>
      <vt:lpstr>Iterator interface</vt:lpstr>
      <vt:lpstr>Slide 17</vt:lpstr>
      <vt:lpstr>Slide 18</vt:lpstr>
      <vt:lpstr>Slide 19</vt:lpstr>
      <vt:lpstr>Slide 20</vt:lpstr>
      <vt:lpstr>Slide 21</vt:lpstr>
      <vt:lpstr>Array List</vt:lpstr>
      <vt:lpstr>Constructor in ArrayList</vt:lpstr>
      <vt:lpstr>Slide 24</vt:lpstr>
      <vt:lpstr>Slide 25</vt:lpstr>
      <vt:lpstr>Slide 26</vt:lpstr>
      <vt:lpstr>Slide 27</vt:lpstr>
      <vt:lpstr>Linked List</vt:lpstr>
      <vt:lpstr>Slide 29</vt:lpstr>
      <vt:lpstr>Slide 30</vt:lpstr>
      <vt:lpstr>Constructor in LinkedList</vt:lpstr>
      <vt:lpstr>ListIterator interface</vt:lpstr>
      <vt:lpstr>Slide 33</vt:lpstr>
      <vt:lpstr>ListIterator interface</vt:lpstr>
      <vt:lpstr>ListIterator interface</vt:lpstr>
      <vt:lpstr>Slide 36</vt:lpstr>
      <vt:lpstr>Vector</vt:lpstr>
      <vt:lpstr>Slide 38</vt:lpstr>
      <vt:lpstr>Slide 39</vt:lpstr>
      <vt:lpstr>Slide 40</vt:lpstr>
      <vt:lpstr>Slide 41</vt:lpstr>
      <vt:lpstr>Slide 42</vt:lpstr>
      <vt:lpstr>Enumeration </vt:lpstr>
      <vt:lpstr>Slide 44</vt:lpstr>
      <vt:lpstr>Stack</vt:lpstr>
      <vt:lpstr>Slide 46</vt:lpstr>
      <vt:lpstr>Slide 47</vt:lpstr>
      <vt:lpstr>Slide 48</vt:lpstr>
      <vt:lpstr>Slide 49</vt:lpstr>
      <vt:lpstr>Slide 50</vt:lpstr>
      <vt:lpstr>Hashset</vt:lpstr>
      <vt:lpstr>Slide 52</vt:lpstr>
      <vt:lpstr>Slide 53</vt:lpstr>
      <vt:lpstr>Slide 54</vt:lpstr>
      <vt:lpstr>Load factor/Fill Ratio</vt:lpstr>
      <vt:lpstr>Slide 56</vt:lpstr>
      <vt:lpstr>Treeset</vt:lpstr>
      <vt:lpstr>Slide 58</vt:lpstr>
      <vt:lpstr>Slide 59</vt:lpstr>
      <vt:lpstr>Slide 60</vt:lpstr>
      <vt:lpstr>Null Acceptance</vt:lpstr>
      <vt:lpstr>Comparable Interface</vt:lpstr>
      <vt:lpstr>Slide 63</vt:lpstr>
      <vt:lpstr>Slide 64</vt:lpstr>
      <vt:lpstr>Slide 65</vt:lpstr>
      <vt:lpstr>Comparison between Comparable and Comparator</vt:lpstr>
      <vt:lpstr>Note:</vt:lpstr>
      <vt:lpstr>LinkedHashSet</vt:lpstr>
      <vt:lpstr>3.  Queue</vt:lpstr>
      <vt:lpstr>DeQue</vt:lpstr>
      <vt:lpstr>Methods in a Queue</vt:lpstr>
      <vt:lpstr>Slide 72</vt:lpstr>
      <vt:lpstr>Priority Queue</vt:lpstr>
      <vt:lpstr>Slide 74</vt:lpstr>
      <vt:lpstr>Slide 75</vt:lpstr>
      <vt:lpstr>Slide 76</vt:lpstr>
      <vt:lpstr>Slide 77</vt:lpstr>
      <vt:lpstr>Methods in Deque</vt:lpstr>
      <vt:lpstr>Methods in Deque</vt:lpstr>
      <vt:lpstr>Methods in Deque </vt:lpstr>
      <vt:lpstr>Slide 81</vt:lpstr>
      <vt:lpstr>Slide 82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</dc:title>
  <dc:creator>btm-faculty1</dc:creator>
  <cp:lastModifiedBy>btm-faculty1</cp:lastModifiedBy>
  <cp:revision>2</cp:revision>
  <dcterms:modified xsi:type="dcterms:W3CDTF">2018-12-17T13:56:37Z</dcterms:modified>
</cp:coreProperties>
</file>