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1811000" cy="11880850"/>
  <p:notesSz cx="11811000" cy="11880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52" y="-3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825" y="3683063"/>
            <a:ext cx="10039350" cy="2494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71650" y="6653276"/>
            <a:ext cx="8267700" cy="297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550" y="2732595"/>
            <a:ext cx="5137785" cy="7841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82665" y="2732595"/>
            <a:ext cx="5137785" cy="78413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8902" y="328930"/>
            <a:ext cx="1991995" cy="71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711" y="5696839"/>
            <a:ext cx="6310630" cy="491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15740" y="11049191"/>
            <a:ext cx="3779520" cy="594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0550" y="11049191"/>
            <a:ext cx="2716530" cy="594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3920" y="11049191"/>
            <a:ext cx="2716530" cy="594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232" y="1142492"/>
            <a:ext cx="6655434" cy="302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4900" b="1" spc="5" dirty="0">
                <a:latin typeface="Calibri"/>
                <a:cs typeface="Calibri"/>
              </a:rPr>
              <a:t>VEHICLE</a:t>
            </a:r>
            <a:r>
              <a:rPr sz="4900" b="1" spc="-35" dirty="0">
                <a:latin typeface="Calibri"/>
                <a:cs typeface="Calibri"/>
              </a:rPr>
              <a:t> </a:t>
            </a:r>
            <a:r>
              <a:rPr sz="4900" b="1" spc="-5" dirty="0">
                <a:latin typeface="Calibri"/>
                <a:cs typeface="Calibri"/>
              </a:rPr>
              <a:t>ACCIDENT</a:t>
            </a:r>
            <a:r>
              <a:rPr sz="4900" b="1" spc="-30" dirty="0">
                <a:latin typeface="Calibri"/>
                <a:cs typeface="Calibri"/>
              </a:rPr>
              <a:t> </a:t>
            </a:r>
            <a:r>
              <a:rPr sz="4900" b="1" spc="-5" dirty="0">
                <a:latin typeface="Calibri"/>
                <a:cs typeface="Calibri"/>
              </a:rPr>
              <a:t>ALERT </a:t>
            </a:r>
            <a:r>
              <a:rPr sz="4900" b="1" spc="-1095" dirty="0">
                <a:latin typeface="Calibri"/>
                <a:cs typeface="Calibri"/>
              </a:rPr>
              <a:t> </a:t>
            </a:r>
            <a:r>
              <a:rPr sz="4900" b="1" spc="-30" dirty="0">
                <a:latin typeface="Calibri"/>
                <a:cs typeface="Calibri"/>
              </a:rPr>
              <a:t>SYSTEM</a:t>
            </a:r>
            <a:endParaRPr sz="4900">
              <a:latin typeface="Calibri"/>
              <a:cs typeface="Calibri"/>
            </a:endParaRPr>
          </a:p>
          <a:p>
            <a:pPr marL="12700" marR="2886075">
              <a:lnSpc>
                <a:spcPct val="100200"/>
              </a:lnSpc>
              <a:spcBef>
                <a:spcPts val="10"/>
              </a:spcBef>
            </a:pPr>
            <a:r>
              <a:rPr sz="4900" b="1" spc="10" dirty="0">
                <a:latin typeface="Calibri"/>
                <a:cs typeface="Calibri"/>
              </a:rPr>
              <a:t>USING </a:t>
            </a:r>
            <a:r>
              <a:rPr sz="4900" b="1" spc="15" dirty="0">
                <a:latin typeface="Calibri"/>
                <a:cs typeface="Calibri"/>
              </a:rPr>
              <a:t> </a:t>
            </a:r>
            <a:r>
              <a:rPr sz="4900" b="1" spc="5" dirty="0">
                <a:latin typeface="Calibri"/>
                <a:cs typeface="Calibri"/>
              </a:rPr>
              <a:t>GSM,GPS</a:t>
            </a:r>
            <a:r>
              <a:rPr sz="4900" b="1" spc="-85" dirty="0">
                <a:latin typeface="Calibri"/>
                <a:cs typeface="Calibri"/>
              </a:rPr>
              <a:t> </a:t>
            </a:r>
            <a:r>
              <a:rPr sz="4900" b="1" spc="5" dirty="0">
                <a:latin typeface="Calibri"/>
                <a:cs typeface="Calibri"/>
              </a:rPr>
              <a:t>AND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5232" y="4140454"/>
            <a:ext cx="4514215" cy="775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900" b="1" spc="-5" dirty="0">
                <a:latin typeface="Calibri"/>
                <a:cs typeface="Calibri"/>
              </a:rPr>
              <a:t>ACCELEROMETER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580" y="5572760"/>
            <a:ext cx="55264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NAMES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704215">
              <a:lnSpc>
                <a:spcPct val="100000"/>
              </a:lnSpc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AADRISH</a:t>
            </a:r>
            <a:r>
              <a:rPr sz="2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SEN(13000322033)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ABHIJIT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SHIL(13000322035)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ANUSUA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CHANDA(13000322053) </a:t>
            </a:r>
            <a:r>
              <a:rPr sz="28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KRITTIKA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GHATAK(13000322018) </a:t>
            </a:r>
            <a:r>
              <a:rPr sz="28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NIBEDITA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GHOSH(13000322024)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NILADRI</a:t>
            </a:r>
            <a:r>
              <a:rPr sz="2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GHOSH(13000322026)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PAPRI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BHATTACHARJEE(13000322027)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491" y="336245"/>
            <a:ext cx="4739005" cy="587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50" spc="10" dirty="0"/>
              <a:t>WORKING</a:t>
            </a:r>
            <a:r>
              <a:rPr sz="3650" spc="-55" dirty="0"/>
              <a:t> </a:t>
            </a:r>
            <a:r>
              <a:rPr sz="3650" spc="-15" dirty="0"/>
              <a:t>EXPLANATION</a:t>
            </a:r>
            <a:endParaRPr sz="3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5053" y="5986256"/>
            <a:ext cx="4782301" cy="22542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7308" y="1148842"/>
            <a:ext cx="10558145" cy="1004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2850" spc="-5" dirty="0">
                <a:latin typeface="Calibri"/>
                <a:cs typeface="Calibri"/>
              </a:rPr>
              <a:t>Here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in the </a:t>
            </a:r>
            <a:r>
              <a:rPr sz="2850" spc="-20" dirty="0">
                <a:latin typeface="Calibri"/>
                <a:cs typeface="Calibri"/>
              </a:rPr>
              <a:t>system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block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diagram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shown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in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figure,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Arduino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is used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as 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main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microcontroller,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this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-20" dirty="0">
                <a:latin typeface="Calibri"/>
                <a:cs typeface="Calibri"/>
              </a:rPr>
              <a:t>system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is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10" dirty="0">
                <a:latin typeface="Calibri"/>
                <a:cs typeface="Calibri"/>
              </a:rPr>
              <a:t>made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15" dirty="0">
                <a:latin typeface="Calibri"/>
                <a:cs typeface="Calibri"/>
              </a:rPr>
              <a:t>for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accident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alert,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whole 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-20" dirty="0">
                <a:latin typeface="Calibri"/>
                <a:cs typeface="Calibri"/>
              </a:rPr>
              <a:t>system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is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to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be </a:t>
            </a:r>
            <a:r>
              <a:rPr sz="2850" dirty="0">
                <a:latin typeface="Calibri"/>
                <a:cs typeface="Calibri"/>
              </a:rPr>
              <a:t>implemented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in </a:t>
            </a:r>
            <a:r>
              <a:rPr sz="2850" spc="10" dirty="0">
                <a:latin typeface="Calibri"/>
                <a:cs typeface="Calibri"/>
              </a:rPr>
              <a:t>the </a:t>
            </a:r>
            <a:r>
              <a:rPr sz="2850" dirty="0">
                <a:latin typeface="Calibri"/>
                <a:cs typeface="Calibri"/>
              </a:rPr>
              <a:t>vehicle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itself.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So,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10" dirty="0">
                <a:latin typeface="Calibri"/>
                <a:cs typeface="Calibri"/>
              </a:rPr>
              <a:t>when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10" dirty="0">
                <a:latin typeface="Calibri"/>
                <a:cs typeface="Calibri"/>
              </a:rPr>
              <a:t>the </a:t>
            </a:r>
            <a:r>
              <a:rPr sz="2850" spc="5" dirty="0">
                <a:latin typeface="Calibri"/>
                <a:cs typeface="Calibri"/>
              </a:rPr>
              <a:t>accident </a:t>
            </a:r>
            <a:r>
              <a:rPr sz="2850" spc="-63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happens,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vib</a:t>
            </a:r>
            <a:r>
              <a:rPr lang="en-US" sz="2850" spc="-5" dirty="0">
                <a:latin typeface="Calibri"/>
                <a:cs typeface="Calibri"/>
              </a:rPr>
              <a:t>rati</a:t>
            </a:r>
            <a:r>
              <a:rPr sz="2850" spc="-5" dirty="0">
                <a:latin typeface="Calibri"/>
                <a:cs typeface="Calibri"/>
              </a:rPr>
              <a:t>on</a:t>
            </a:r>
            <a:r>
              <a:rPr sz="2850" spc="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senses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 </a:t>
            </a:r>
            <a:r>
              <a:rPr sz="2850" dirty="0">
                <a:latin typeface="Calibri"/>
                <a:cs typeface="Calibri"/>
              </a:rPr>
              <a:t>shock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and send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it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to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an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Arduino 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microcontroller,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at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same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time,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with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GPS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latitude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and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spc="10" dirty="0">
                <a:latin typeface="Calibri"/>
                <a:cs typeface="Calibri"/>
              </a:rPr>
              <a:t>longitude 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of</a:t>
            </a:r>
            <a:r>
              <a:rPr sz="2850" dirty="0">
                <a:latin typeface="Calibri"/>
                <a:cs typeface="Calibri"/>
              </a:rPr>
              <a:t> that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particular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location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is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obtained,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and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with </a:t>
            </a:r>
            <a:r>
              <a:rPr sz="2850" dirty="0">
                <a:latin typeface="Calibri"/>
                <a:cs typeface="Calibri"/>
              </a:rPr>
              <a:t>that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 </a:t>
            </a:r>
            <a:r>
              <a:rPr sz="2850" spc="-15" dirty="0">
                <a:latin typeface="Calibri"/>
                <a:cs typeface="Calibri"/>
              </a:rPr>
              <a:t>exact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location 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of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 accident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site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is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determined.</a:t>
            </a:r>
            <a:r>
              <a:rPr sz="2850" spc="5" dirty="0">
                <a:latin typeface="Calibri"/>
                <a:cs typeface="Calibri"/>
              </a:rPr>
              <a:t> And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here,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10" dirty="0">
                <a:latin typeface="Calibri"/>
                <a:cs typeface="Calibri"/>
              </a:rPr>
              <a:t>GSM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module SIM800L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is 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interfaced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with </a:t>
            </a:r>
            <a:r>
              <a:rPr sz="2850" spc="-25" dirty="0">
                <a:latin typeface="Calibri"/>
                <a:cs typeface="Calibri"/>
              </a:rPr>
              <a:t>microcontroller.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So</a:t>
            </a:r>
            <a:r>
              <a:rPr sz="2850" dirty="0">
                <a:latin typeface="Calibri"/>
                <a:cs typeface="Calibri"/>
              </a:rPr>
              <a:t> that, </a:t>
            </a:r>
            <a:r>
              <a:rPr sz="2850" spc="10" dirty="0">
                <a:latin typeface="Calibri"/>
                <a:cs typeface="Calibri"/>
              </a:rPr>
              <a:t>when</a:t>
            </a:r>
            <a:r>
              <a:rPr sz="2850" spc="5" dirty="0">
                <a:latin typeface="Calibri"/>
                <a:cs typeface="Calibri"/>
              </a:rPr>
              <a:t> accident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happens,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10" dirty="0">
                <a:latin typeface="Calibri"/>
                <a:cs typeface="Calibri"/>
              </a:rPr>
              <a:t>the 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SMS</a:t>
            </a:r>
            <a:r>
              <a:rPr sz="2850" spc="-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will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be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sending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automatically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to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spc="-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particular</a:t>
            </a:r>
            <a:r>
              <a:rPr sz="2850" spc="3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numbers </a:t>
            </a:r>
            <a:r>
              <a:rPr sz="2850" spc="5" dirty="0">
                <a:latin typeface="Calibri"/>
                <a:cs typeface="Calibri"/>
              </a:rPr>
              <a:t>which 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would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be </a:t>
            </a:r>
            <a:r>
              <a:rPr sz="2850" spc="-10" dirty="0">
                <a:latin typeface="Calibri"/>
                <a:cs typeface="Calibri"/>
              </a:rPr>
              <a:t>entered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in</a:t>
            </a:r>
            <a:r>
              <a:rPr sz="2850" spc="2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 </a:t>
            </a:r>
            <a:r>
              <a:rPr sz="2850" dirty="0">
                <a:latin typeface="Calibri"/>
                <a:cs typeface="Calibri"/>
              </a:rPr>
              <a:t>code.</a:t>
            </a:r>
            <a:r>
              <a:rPr sz="2850" spc="5" dirty="0">
                <a:latin typeface="Calibri"/>
                <a:cs typeface="Calibri"/>
              </a:rPr>
              <a:t> </a:t>
            </a:r>
            <a:r>
              <a:rPr sz="2850" spc="-5" dirty="0">
                <a:latin typeface="Calibri"/>
                <a:cs typeface="Calibri"/>
              </a:rPr>
              <a:t>Accelerometer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will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check </a:t>
            </a:r>
            <a:r>
              <a:rPr sz="2850" dirty="0">
                <a:latin typeface="Calibri"/>
                <a:cs typeface="Calibri"/>
              </a:rPr>
              <a:t>shock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intensity </a:t>
            </a:r>
            <a:r>
              <a:rPr sz="2850" spc="-63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and</a:t>
            </a:r>
            <a:r>
              <a:rPr sz="2850" spc="15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the</a:t>
            </a:r>
            <a:r>
              <a:rPr sz="2850" dirty="0">
                <a:latin typeface="Calibri"/>
                <a:cs typeface="Calibri"/>
              </a:rPr>
              <a:t> validity</a:t>
            </a:r>
            <a:r>
              <a:rPr sz="2850" spc="2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of</a:t>
            </a:r>
            <a:r>
              <a:rPr sz="285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sending</a:t>
            </a:r>
            <a:r>
              <a:rPr sz="2850" spc="1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message.</a:t>
            </a:r>
          </a:p>
          <a:p>
            <a:pPr marL="113664" marR="5126990">
              <a:lnSpc>
                <a:spcPct val="100299"/>
              </a:lnSpc>
              <a:spcBef>
                <a:spcPts val="1130"/>
              </a:spcBef>
            </a:pPr>
            <a:r>
              <a:rPr sz="2450" spc="5" dirty="0">
                <a:latin typeface="Calibri"/>
                <a:cs typeface="Calibri"/>
              </a:rPr>
              <a:t>When </a:t>
            </a:r>
            <a:r>
              <a:rPr sz="2450" spc="-5" dirty="0">
                <a:latin typeface="Calibri"/>
                <a:cs typeface="Calibri"/>
              </a:rPr>
              <a:t>we </a:t>
            </a:r>
            <a:r>
              <a:rPr sz="2450" spc="-15" dirty="0">
                <a:latin typeface="Calibri"/>
                <a:cs typeface="Calibri"/>
              </a:rPr>
              <a:t>are </a:t>
            </a:r>
            <a:r>
              <a:rPr sz="2450" spc="-5" dirty="0">
                <a:latin typeface="Calibri"/>
                <a:cs typeface="Calibri"/>
              </a:rPr>
              <a:t>ready </a:t>
            </a:r>
            <a:r>
              <a:rPr sz="2450" dirty="0">
                <a:latin typeface="Calibri"/>
                <a:cs typeface="Calibri"/>
              </a:rPr>
              <a:t>with our </a:t>
            </a:r>
            <a:r>
              <a:rPr sz="2450" spc="-10" dirty="0">
                <a:latin typeface="Calibri"/>
                <a:cs typeface="Calibri"/>
              </a:rPr>
              <a:t>hardware </a:t>
            </a:r>
            <a:r>
              <a:rPr sz="2450" spc="-5" dirty="0">
                <a:latin typeface="Calibri"/>
                <a:cs typeface="Calibri"/>
              </a:rPr>
              <a:t> after programming, we can install </a:t>
            </a:r>
            <a:r>
              <a:rPr sz="2450" dirty="0">
                <a:latin typeface="Calibri"/>
                <a:cs typeface="Calibri"/>
              </a:rPr>
              <a:t>it in </a:t>
            </a:r>
            <a:r>
              <a:rPr sz="2450" spc="-5" dirty="0">
                <a:latin typeface="Calibri"/>
                <a:cs typeface="Calibri"/>
              </a:rPr>
              <a:t>our </a:t>
            </a:r>
            <a:r>
              <a:rPr sz="2450" spc="-5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vehicle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spc="-5" dirty="0">
                <a:latin typeface="Calibri"/>
                <a:cs typeface="Calibri"/>
              </a:rPr>
              <a:t>power </a:t>
            </a:r>
            <a:r>
              <a:rPr sz="2450" dirty="0">
                <a:latin typeface="Calibri"/>
                <a:cs typeface="Calibri"/>
              </a:rPr>
              <a:t>it up. Now whenever 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there </a:t>
            </a:r>
            <a:r>
              <a:rPr sz="2450" dirty="0">
                <a:latin typeface="Calibri"/>
                <a:cs typeface="Calibri"/>
              </a:rPr>
              <a:t>is </a:t>
            </a:r>
            <a:r>
              <a:rPr sz="2450" spc="5" dirty="0">
                <a:latin typeface="Calibri"/>
                <a:cs typeface="Calibri"/>
              </a:rPr>
              <a:t>an </a:t>
            </a:r>
            <a:r>
              <a:rPr sz="2450" dirty="0">
                <a:latin typeface="Calibri"/>
                <a:cs typeface="Calibri"/>
              </a:rPr>
              <a:t>accident,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" dirty="0">
                <a:latin typeface="Calibri"/>
                <a:cs typeface="Calibri"/>
              </a:rPr>
              <a:t>car gets </a:t>
            </a:r>
            <a:r>
              <a:rPr sz="2450" dirty="0">
                <a:latin typeface="Calibri"/>
                <a:cs typeface="Calibri"/>
              </a:rPr>
              <a:t>tilt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accelerometer </a:t>
            </a:r>
            <a:r>
              <a:rPr sz="2450" dirty="0">
                <a:latin typeface="Calibri"/>
                <a:cs typeface="Calibri"/>
              </a:rPr>
              <a:t>changes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its </a:t>
            </a:r>
            <a:r>
              <a:rPr sz="2450" spc="-10" dirty="0">
                <a:latin typeface="Calibri"/>
                <a:cs typeface="Calibri"/>
              </a:rPr>
              <a:t>axis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values.</a:t>
            </a:r>
            <a:endParaRPr sz="2450" dirty="0">
              <a:latin typeface="Calibri"/>
              <a:cs typeface="Calibri"/>
            </a:endParaRPr>
          </a:p>
          <a:p>
            <a:pPr marL="113664" marR="5524500">
              <a:lnSpc>
                <a:spcPct val="100400"/>
              </a:lnSpc>
            </a:pPr>
            <a:r>
              <a:rPr sz="2450" dirty="0">
                <a:latin typeface="Calibri"/>
                <a:cs typeface="Calibri"/>
              </a:rPr>
              <a:t>These </a:t>
            </a:r>
            <a:r>
              <a:rPr sz="2450" spc="-5" dirty="0">
                <a:latin typeface="Calibri"/>
                <a:cs typeface="Calibri"/>
              </a:rPr>
              <a:t>values </a:t>
            </a:r>
            <a:r>
              <a:rPr sz="2450" spc="-15" dirty="0">
                <a:latin typeface="Calibri"/>
                <a:cs typeface="Calibri"/>
              </a:rPr>
              <a:t>are </a:t>
            </a:r>
            <a:r>
              <a:rPr sz="2450" spc="-5" dirty="0">
                <a:latin typeface="Calibri"/>
                <a:cs typeface="Calibri"/>
              </a:rPr>
              <a:t>read by Arduino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checks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if</a:t>
            </a:r>
            <a:r>
              <a:rPr sz="2450" spc="-15" dirty="0">
                <a:latin typeface="Calibri"/>
                <a:cs typeface="Calibri"/>
              </a:rPr>
              <a:t> any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change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occurs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-15" dirty="0">
                <a:latin typeface="Calibri"/>
                <a:cs typeface="Calibri"/>
              </a:rPr>
              <a:t> any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axis.</a:t>
            </a:r>
            <a:endParaRPr sz="2450" dirty="0">
              <a:latin typeface="Calibri"/>
              <a:cs typeface="Calibri"/>
            </a:endParaRPr>
          </a:p>
          <a:p>
            <a:pPr marL="69215" marR="41910">
              <a:lnSpc>
                <a:spcPct val="100299"/>
              </a:lnSpc>
              <a:spcBef>
                <a:spcPts val="1545"/>
              </a:spcBef>
            </a:pPr>
            <a:r>
              <a:rPr sz="2450" dirty="0">
                <a:latin typeface="Calibri"/>
                <a:cs typeface="Calibri"/>
              </a:rPr>
              <a:t>If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any </a:t>
            </a:r>
            <a:r>
              <a:rPr sz="2450" dirty="0">
                <a:latin typeface="Calibri"/>
                <a:cs typeface="Calibri"/>
              </a:rPr>
              <a:t>change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occurs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then,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using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GPS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module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we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obtain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co-ordinates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exact </a:t>
            </a:r>
            <a:r>
              <a:rPr sz="2450" dirty="0">
                <a:latin typeface="Calibri"/>
                <a:cs typeface="Calibri"/>
              </a:rPr>
              <a:t>accident </a:t>
            </a:r>
            <a:r>
              <a:rPr sz="2450" spc="-5" dirty="0">
                <a:latin typeface="Calibri"/>
                <a:cs typeface="Calibri"/>
              </a:rPr>
              <a:t>location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dirty="0">
                <a:latin typeface="Calibri"/>
                <a:cs typeface="Calibri"/>
              </a:rPr>
              <a:t>send SMS </a:t>
            </a:r>
            <a:r>
              <a:rPr sz="2450" spc="-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the </a:t>
            </a:r>
            <a:r>
              <a:rPr sz="2450" spc="-5" dirty="0">
                <a:latin typeface="Calibri"/>
                <a:cs typeface="Calibri"/>
              </a:rPr>
              <a:t>predefined </a:t>
            </a:r>
            <a:r>
              <a:rPr sz="2450" spc="5" dirty="0">
                <a:latin typeface="Calibri"/>
                <a:cs typeface="Calibri"/>
              </a:rPr>
              <a:t>number </a:t>
            </a:r>
            <a:r>
              <a:rPr sz="2450" spc="-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the </a:t>
            </a:r>
            <a:r>
              <a:rPr sz="2450" spc="-5" dirty="0">
                <a:latin typeface="Calibri"/>
                <a:cs typeface="Calibri"/>
              </a:rPr>
              <a:t>police or 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ambulance </a:t>
            </a:r>
            <a:r>
              <a:rPr sz="2450" dirty="0">
                <a:latin typeface="Calibri"/>
                <a:cs typeface="Calibri"/>
              </a:rPr>
              <a:t>or </a:t>
            </a:r>
            <a:r>
              <a:rPr sz="2450" spc="-5" dirty="0">
                <a:latin typeface="Calibri"/>
                <a:cs typeface="Calibri"/>
              </a:rPr>
              <a:t>family </a:t>
            </a:r>
            <a:r>
              <a:rPr sz="2450" spc="5" dirty="0">
                <a:latin typeface="Calibri"/>
                <a:cs typeface="Calibri"/>
              </a:rPr>
              <a:t>member </a:t>
            </a:r>
            <a:r>
              <a:rPr sz="2450" dirty="0">
                <a:latin typeface="Calibri"/>
                <a:cs typeface="Calibri"/>
              </a:rPr>
              <a:t>with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spc="-5" dirty="0">
                <a:latin typeface="Calibri"/>
                <a:cs typeface="Calibri"/>
              </a:rPr>
              <a:t>location </a:t>
            </a:r>
            <a:r>
              <a:rPr sz="2450" spc="-10" dirty="0">
                <a:latin typeface="Calibri"/>
                <a:cs typeface="Calibri"/>
              </a:rPr>
              <a:t>coordinates. </a:t>
            </a:r>
            <a:r>
              <a:rPr sz="2450" dirty="0">
                <a:latin typeface="Calibri"/>
                <a:cs typeface="Calibri"/>
              </a:rPr>
              <a:t>The message also 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contains </a:t>
            </a:r>
            <a:r>
              <a:rPr sz="2450" dirty="0">
                <a:latin typeface="Calibri"/>
                <a:cs typeface="Calibri"/>
              </a:rPr>
              <a:t>a </a:t>
            </a:r>
            <a:r>
              <a:rPr sz="2450" spc="-5" dirty="0">
                <a:latin typeface="Calibri"/>
                <a:cs typeface="Calibri"/>
              </a:rPr>
              <a:t>Google </a:t>
            </a:r>
            <a:r>
              <a:rPr sz="2450" dirty="0">
                <a:latin typeface="Calibri"/>
                <a:cs typeface="Calibri"/>
              </a:rPr>
              <a:t>Map link </a:t>
            </a:r>
            <a:r>
              <a:rPr sz="2450" spc="-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the accident </a:t>
            </a:r>
            <a:r>
              <a:rPr sz="2450" spc="-5" dirty="0">
                <a:latin typeface="Calibri"/>
                <a:cs typeface="Calibri"/>
              </a:rPr>
              <a:t>location, </a:t>
            </a:r>
            <a:r>
              <a:rPr sz="2450" dirty="0">
                <a:latin typeface="Calibri"/>
                <a:cs typeface="Calibri"/>
              </a:rPr>
              <a:t>so </a:t>
            </a:r>
            <a:r>
              <a:rPr sz="2450" spc="-5" dirty="0">
                <a:latin typeface="Calibri"/>
                <a:cs typeface="Calibri"/>
              </a:rPr>
              <a:t>that location can </a:t>
            </a:r>
            <a:r>
              <a:rPr sz="2450" dirty="0">
                <a:latin typeface="Calibri"/>
                <a:cs typeface="Calibri"/>
              </a:rPr>
              <a:t>be easily 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tracked. </a:t>
            </a:r>
            <a:r>
              <a:rPr sz="2450" spc="5" dirty="0">
                <a:latin typeface="Calibri"/>
                <a:cs typeface="Calibri"/>
              </a:rPr>
              <a:t>When </a:t>
            </a:r>
            <a:r>
              <a:rPr sz="2450" spc="-5" dirty="0">
                <a:latin typeface="Calibri"/>
                <a:cs typeface="Calibri"/>
              </a:rPr>
              <a:t>we </a:t>
            </a:r>
            <a:r>
              <a:rPr sz="2450" spc="-10" dirty="0">
                <a:latin typeface="Calibri"/>
                <a:cs typeface="Calibri"/>
              </a:rPr>
              <a:t>receive </a:t>
            </a:r>
            <a:r>
              <a:rPr sz="2450" dirty="0">
                <a:latin typeface="Calibri"/>
                <a:cs typeface="Calibri"/>
              </a:rPr>
              <a:t>the message then </a:t>
            </a:r>
            <a:r>
              <a:rPr sz="2450" spc="-5" dirty="0">
                <a:latin typeface="Calibri"/>
                <a:cs typeface="Calibri"/>
              </a:rPr>
              <a:t>we </a:t>
            </a:r>
            <a:r>
              <a:rPr sz="2450" dirty="0">
                <a:latin typeface="Calibri"/>
                <a:cs typeface="Calibri"/>
              </a:rPr>
              <a:t>only need </a:t>
            </a:r>
            <a:r>
              <a:rPr sz="2450" spc="-10" dirty="0">
                <a:latin typeface="Calibri"/>
                <a:cs typeface="Calibri"/>
              </a:rPr>
              <a:t>to </a:t>
            </a:r>
            <a:r>
              <a:rPr sz="2450" dirty="0">
                <a:latin typeface="Calibri"/>
                <a:cs typeface="Calibri"/>
              </a:rPr>
              <a:t>click </a:t>
            </a:r>
            <a:r>
              <a:rPr sz="2450" spc="5" dirty="0">
                <a:latin typeface="Calibri"/>
                <a:cs typeface="Calibri"/>
              </a:rPr>
              <a:t>the </a:t>
            </a:r>
            <a:r>
              <a:rPr sz="2450" dirty="0">
                <a:latin typeface="Calibri"/>
                <a:cs typeface="Calibri"/>
              </a:rPr>
              <a:t>link </a:t>
            </a:r>
            <a:r>
              <a:rPr sz="2450" spc="5" dirty="0">
                <a:latin typeface="Calibri"/>
                <a:cs typeface="Calibri"/>
              </a:rPr>
              <a:t>and </a:t>
            </a:r>
            <a:r>
              <a:rPr sz="2450" spc="-5" dirty="0">
                <a:latin typeface="Calibri"/>
                <a:cs typeface="Calibri"/>
              </a:rPr>
              <a:t>we </a:t>
            </a:r>
            <a:r>
              <a:rPr sz="2450" dirty="0">
                <a:latin typeface="Calibri"/>
                <a:cs typeface="Calibri"/>
              </a:rPr>
              <a:t> will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redirect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to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Google</a:t>
            </a:r>
            <a:r>
              <a:rPr sz="2450" spc="5" dirty="0">
                <a:latin typeface="Calibri"/>
                <a:cs typeface="Calibri"/>
              </a:rPr>
              <a:t> map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and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then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we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can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see 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exact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location </a:t>
            </a:r>
            <a:r>
              <a:rPr sz="2450" dirty="0">
                <a:latin typeface="Calibri"/>
                <a:cs typeface="Calibri"/>
              </a:rPr>
              <a:t>of </a:t>
            </a:r>
            <a:r>
              <a:rPr sz="2450" spc="5" dirty="0">
                <a:latin typeface="Calibri"/>
                <a:cs typeface="Calibri"/>
              </a:rPr>
              <a:t>the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001" y="11168888"/>
            <a:ext cx="995044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20" dirty="0">
                <a:latin typeface="Calibri"/>
                <a:cs typeface="Calibri"/>
              </a:rPr>
              <a:t>v</a:t>
            </a:r>
            <a:r>
              <a:rPr sz="2450" dirty="0">
                <a:latin typeface="Calibri"/>
                <a:cs typeface="Calibri"/>
              </a:rPr>
              <a:t>ehicle.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4626" y="111301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20879-716D-E934-FA0D-63F9685925B0}"/>
              </a:ext>
            </a:extLst>
          </p:cNvPr>
          <p:cNvSpPr txBox="1"/>
          <p:nvPr/>
        </p:nvSpPr>
        <p:spPr>
          <a:xfrm>
            <a:off x="4138448" y="156982"/>
            <a:ext cx="8152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FLOWCHART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CDF6BD-786E-9F9D-B4AA-D64AD52E4219}"/>
              </a:ext>
            </a:extLst>
          </p:cNvPr>
          <p:cNvSpPr/>
          <p:nvPr/>
        </p:nvSpPr>
        <p:spPr>
          <a:xfrm>
            <a:off x="4262680" y="1595284"/>
            <a:ext cx="2510725" cy="9298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04D5-8A6B-8FCA-F595-8BE56D3EA1AC}"/>
              </a:ext>
            </a:extLst>
          </p:cNvPr>
          <p:cNvSpPr txBox="1"/>
          <p:nvPr/>
        </p:nvSpPr>
        <p:spPr>
          <a:xfrm>
            <a:off x="4967852" y="1767846"/>
            <a:ext cx="1875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EB08-26C7-4130-AD0B-D71721DCD15A}"/>
              </a:ext>
            </a:extLst>
          </p:cNvPr>
          <p:cNvSpPr/>
          <p:nvPr/>
        </p:nvSpPr>
        <p:spPr>
          <a:xfrm>
            <a:off x="3418021" y="3322380"/>
            <a:ext cx="4974956" cy="9298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B9F24-A7A5-EAD4-1264-466DA5609DEB}"/>
              </a:ext>
            </a:extLst>
          </p:cNvPr>
          <p:cNvSpPr txBox="1"/>
          <p:nvPr/>
        </p:nvSpPr>
        <p:spPr>
          <a:xfrm>
            <a:off x="3936570" y="3290346"/>
            <a:ext cx="435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Ultrasonic Sensor &amp; Smoke Sensor Sensor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931EE416-FE54-47C3-35A8-3A4834973800}"/>
              </a:ext>
            </a:extLst>
          </p:cNvPr>
          <p:cNvSpPr/>
          <p:nvPr/>
        </p:nvSpPr>
        <p:spPr>
          <a:xfrm>
            <a:off x="3194101" y="5008107"/>
            <a:ext cx="2588216" cy="131756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3D56E-5C0D-311C-9BBD-F4008E6897B7}"/>
              </a:ext>
            </a:extLst>
          </p:cNvPr>
          <p:cNvSpPr txBox="1"/>
          <p:nvPr/>
        </p:nvSpPr>
        <p:spPr>
          <a:xfrm>
            <a:off x="3776418" y="5228522"/>
            <a:ext cx="286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Obstacle </a:t>
            </a:r>
          </a:p>
          <a:p>
            <a:r>
              <a:rPr lang="en-US" sz="2800" dirty="0"/>
              <a:t>Detected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A7F975-C201-B5D5-DB60-B22CF4815ACD}"/>
              </a:ext>
            </a:extLst>
          </p:cNvPr>
          <p:cNvCxnSpPr>
            <a:cxnSpLocks/>
          </p:cNvCxnSpPr>
          <p:nvPr/>
        </p:nvCxnSpPr>
        <p:spPr>
          <a:xfrm>
            <a:off x="5518042" y="2525183"/>
            <a:ext cx="0" cy="685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A283A2-DB90-4354-D5BF-7FE6B2062D4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88209" y="4322213"/>
            <a:ext cx="0" cy="68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F147306-1377-8D59-4617-F5B5D3DE8120}"/>
              </a:ext>
            </a:extLst>
          </p:cNvPr>
          <p:cNvSpPr/>
          <p:nvPr/>
        </p:nvSpPr>
        <p:spPr>
          <a:xfrm>
            <a:off x="3255288" y="8764483"/>
            <a:ext cx="3130658" cy="9298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9C5DB4-C1EF-A07C-ABF0-875DDA3F2AFA}"/>
              </a:ext>
            </a:extLst>
          </p:cNvPr>
          <p:cNvSpPr txBox="1"/>
          <p:nvPr/>
        </p:nvSpPr>
        <p:spPr>
          <a:xfrm>
            <a:off x="3255934" y="8810209"/>
            <a:ext cx="342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“Obstracle Detected”</a:t>
            </a:r>
          </a:p>
          <a:p>
            <a:r>
              <a:rPr lang="en-US" sz="2800" dirty="0"/>
              <a:t>On LCD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5018252-4011-891C-2FA8-D7955D1FD524}"/>
              </a:ext>
            </a:extLst>
          </p:cNvPr>
          <p:cNvCxnSpPr>
            <a:cxnSpLocks/>
          </p:cNvCxnSpPr>
          <p:nvPr/>
        </p:nvCxnSpPr>
        <p:spPr>
          <a:xfrm rot="5400000">
            <a:off x="2721960" y="6293934"/>
            <a:ext cx="1247628" cy="861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347C3F-4225-A0A5-8A7D-53B37FCA460D}"/>
              </a:ext>
            </a:extLst>
          </p:cNvPr>
          <p:cNvSpPr/>
          <p:nvPr/>
        </p:nvSpPr>
        <p:spPr>
          <a:xfrm>
            <a:off x="1047107" y="7418325"/>
            <a:ext cx="2874935" cy="9298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37C1D2-675A-15E3-57C8-C2B05F0C72B0}"/>
              </a:ext>
            </a:extLst>
          </p:cNvPr>
          <p:cNvCxnSpPr>
            <a:stCxn id="17" idx="2"/>
          </p:cNvCxnSpPr>
          <p:nvPr/>
        </p:nvCxnSpPr>
        <p:spPr>
          <a:xfrm>
            <a:off x="4488209" y="6325667"/>
            <a:ext cx="0" cy="2368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6741E08-B2B3-7C35-D568-9D8D81DD1F3A}"/>
              </a:ext>
            </a:extLst>
          </p:cNvPr>
          <p:cNvSpPr txBox="1"/>
          <p:nvPr/>
        </p:nvSpPr>
        <p:spPr>
          <a:xfrm>
            <a:off x="1520608" y="7456088"/>
            <a:ext cx="3346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“Road Clear”</a:t>
            </a:r>
          </a:p>
          <a:p>
            <a:r>
              <a:rPr lang="en-US" sz="2800" dirty="0"/>
              <a:t>On LCD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81C4CE-70C3-FFD8-4538-019B08354BD2}"/>
              </a:ext>
            </a:extLst>
          </p:cNvPr>
          <p:cNvSpPr txBox="1"/>
          <p:nvPr/>
        </p:nvSpPr>
        <p:spPr>
          <a:xfrm>
            <a:off x="2837235" y="6182507"/>
            <a:ext cx="130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71581D-79F0-539A-2F6B-12F0B19E9C66}"/>
              </a:ext>
            </a:extLst>
          </p:cNvPr>
          <p:cNvSpPr txBox="1"/>
          <p:nvPr/>
        </p:nvSpPr>
        <p:spPr>
          <a:xfrm>
            <a:off x="4512427" y="7081495"/>
            <a:ext cx="156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B9D7353-0C70-E18A-9902-E079C923AC50}"/>
              </a:ext>
            </a:extLst>
          </p:cNvPr>
          <p:cNvCxnSpPr/>
          <p:nvPr/>
        </p:nvCxnSpPr>
        <p:spPr>
          <a:xfrm rot="16200000" flipH="1">
            <a:off x="6325685" y="4795320"/>
            <a:ext cx="2059419" cy="18735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131D13-D342-CF2B-DCBB-D366FF3448F7}"/>
              </a:ext>
            </a:extLst>
          </p:cNvPr>
          <p:cNvCxnSpPr>
            <a:cxnSpLocks/>
          </p:cNvCxnSpPr>
          <p:nvPr/>
        </p:nvCxnSpPr>
        <p:spPr>
          <a:xfrm>
            <a:off x="4512427" y="4718037"/>
            <a:ext cx="18977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906EDA61-A714-4325-FA1F-02CC82D9FFC6}"/>
              </a:ext>
            </a:extLst>
          </p:cNvPr>
          <p:cNvSpPr/>
          <p:nvPr/>
        </p:nvSpPr>
        <p:spPr>
          <a:xfrm>
            <a:off x="6796498" y="6698110"/>
            <a:ext cx="2858790" cy="1546459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C340F2-B40D-8AE7-8087-C2ED25ECCA9B}"/>
              </a:ext>
            </a:extLst>
          </p:cNvPr>
          <p:cNvSpPr txBox="1"/>
          <p:nvPr/>
        </p:nvSpPr>
        <p:spPr>
          <a:xfrm>
            <a:off x="7569409" y="7033054"/>
            <a:ext cx="1913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Smoke </a:t>
            </a:r>
          </a:p>
          <a:p>
            <a:r>
              <a:rPr lang="en-US" sz="2800" dirty="0"/>
              <a:t>Detected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12C7AF-B94F-38AE-C141-FC71B04003A9}"/>
              </a:ext>
            </a:extLst>
          </p:cNvPr>
          <p:cNvSpPr/>
          <p:nvPr/>
        </p:nvSpPr>
        <p:spPr>
          <a:xfrm>
            <a:off x="5467913" y="9903506"/>
            <a:ext cx="2703975" cy="1546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960625-E17A-F59E-2957-55C7766B690E}"/>
              </a:ext>
            </a:extLst>
          </p:cNvPr>
          <p:cNvSpPr txBox="1"/>
          <p:nvPr/>
        </p:nvSpPr>
        <p:spPr>
          <a:xfrm>
            <a:off x="6114082" y="9869221"/>
            <a:ext cx="3022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Buzzer On </a:t>
            </a:r>
          </a:p>
          <a:p>
            <a:r>
              <a:rPr lang="en-US" sz="2400" dirty="0"/>
              <a:t>     &amp;</a:t>
            </a:r>
          </a:p>
          <a:p>
            <a:r>
              <a:rPr lang="en-US" sz="2400" dirty="0"/>
              <a:t>“gas warning”</a:t>
            </a:r>
          </a:p>
          <a:p>
            <a:r>
              <a:rPr lang="en-US" sz="2400" dirty="0"/>
              <a:t>On LCD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6A99925-952C-F284-5840-8F22748313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9931" y="8552298"/>
            <a:ext cx="1588234" cy="4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8B3631-003C-2CC6-B764-F7214297018E}"/>
              </a:ext>
            </a:extLst>
          </p:cNvPr>
          <p:cNvSpPr txBox="1"/>
          <p:nvPr/>
        </p:nvSpPr>
        <p:spPr>
          <a:xfrm>
            <a:off x="8553862" y="9420587"/>
            <a:ext cx="3022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Buzzer Off</a:t>
            </a:r>
          </a:p>
          <a:p>
            <a:r>
              <a:rPr lang="en-US" sz="2400" dirty="0"/>
              <a:t>     &amp;</a:t>
            </a:r>
          </a:p>
          <a:p>
            <a:r>
              <a:rPr lang="en-US" sz="2400" dirty="0"/>
              <a:t>“Normal Gas level”</a:t>
            </a:r>
          </a:p>
          <a:p>
            <a:r>
              <a:rPr lang="en-US" sz="2400" dirty="0"/>
              <a:t>On LCD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DBF00E-1EF5-83EC-8777-29B9A2712617}"/>
              </a:ext>
            </a:extLst>
          </p:cNvPr>
          <p:cNvSpPr/>
          <p:nvPr/>
        </p:nvSpPr>
        <p:spPr>
          <a:xfrm>
            <a:off x="8392977" y="9432187"/>
            <a:ext cx="2843294" cy="1546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AC71797-3DFA-E957-93BA-2C9D03CF85DD}"/>
              </a:ext>
            </a:extLst>
          </p:cNvPr>
          <p:cNvCxnSpPr>
            <a:cxnSpLocks/>
          </p:cNvCxnSpPr>
          <p:nvPr/>
        </p:nvCxnSpPr>
        <p:spPr>
          <a:xfrm rot="5400000">
            <a:off x="5990605" y="8621239"/>
            <a:ext cx="1989648" cy="435017"/>
          </a:xfrm>
          <a:prstGeom prst="bentConnector3">
            <a:avLst>
              <a:gd name="adj1" fmla="val 9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CE24B53-1EC2-1914-5DDC-BD59B076853A}"/>
              </a:ext>
            </a:extLst>
          </p:cNvPr>
          <p:cNvSpPr txBox="1"/>
          <p:nvPr/>
        </p:nvSpPr>
        <p:spPr>
          <a:xfrm>
            <a:off x="6036590" y="7922989"/>
            <a:ext cx="619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YES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4A978C-2787-1640-D0EA-91D86AA2533F}"/>
              </a:ext>
            </a:extLst>
          </p:cNvPr>
          <p:cNvSpPr txBox="1"/>
          <p:nvPr/>
        </p:nvSpPr>
        <p:spPr>
          <a:xfrm>
            <a:off x="9235146" y="8185356"/>
            <a:ext cx="6757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51CA65-37D4-A1D1-05D4-3D13E2822666}"/>
              </a:ext>
            </a:extLst>
          </p:cNvPr>
          <p:cNvSpPr txBox="1"/>
          <p:nvPr/>
        </p:nvSpPr>
        <p:spPr>
          <a:xfrm>
            <a:off x="682897" y="1040515"/>
            <a:ext cx="323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13277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</a:t>
            </a:r>
            <a:r>
              <a:rPr spc="-45" dirty="0"/>
              <a:t>E</a:t>
            </a:r>
            <a:r>
              <a:rPr spc="-30" dirty="0"/>
              <a:t>S</a:t>
            </a:r>
            <a:r>
              <a:rPr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84" y="759844"/>
            <a:ext cx="10564495" cy="378841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145"/>
              </a:spcBef>
            </a:pPr>
            <a:r>
              <a:rPr sz="3600" spc="-40" dirty="0">
                <a:latin typeface="Calibri"/>
                <a:cs typeface="Calibri"/>
              </a:rPr>
              <a:t>RESULTS: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  <a:spcBef>
                <a:spcPts val="805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developed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accident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occur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accident.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helps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assistant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help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victim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accident. This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 </a:t>
            </a:r>
            <a:r>
              <a:rPr sz="2800" spc="5" dirty="0">
                <a:latin typeface="Calibri"/>
                <a:cs typeface="Calibri"/>
              </a:rPr>
              <a:t>GPS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module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vehicle. </a:t>
            </a:r>
            <a:r>
              <a:rPr sz="2800" spc="5" dirty="0">
                <a:latin typeface="Calibri"/>
                <a:cs typeface="Calibri"/>
              </a:rPr>
              <a:t>GSM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accident.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results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proposed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</a:t>
            </a:r>
            <a:r>
              <a:rPr sz="2800" spc="-10" dirty="0">
                <a:latin typeface="Calibri"/>
                <a:cs typeface="Calibri"/>
              </a:rPr>
              <a:t> 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satisfactory.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SENSORS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6350" y="8426526"/>
            <a:ext cx="3549015" cy="26616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2892" y="8426450"/>
            <a:ext cx="3694429" cy="27707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6350" y="4789170"/>
            <a:ext cx="3648455" cy="27363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892" y="4788916"/>
            <a:ext cx="3788282" cy="28412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81885" y="7659751"/>
            <a:ext cx="3542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ULTRASONIC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SENSOR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9878" y="7691120"/>
            <a:ext cx="3038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MQ</a:t>
            </a:r>
            <a:r>
              <a:rPr lang="en-US" sz="3200" dirty="0">
                <a:latin typeface="Calibri"/>
                <a:cs typeface="Calibri"/>
              </a:rPr>
              <a:t>7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GAS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SESNOR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1885" y="11136884"/>
            <a:ext cx="2426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GPS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ANTENNA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878" y="11136884"/>
            <a:ext cx="3754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QUADBAND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ANTENNA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96676" y="1121674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172" y="350266"/>
            <a:ext cx="5076190" cy="38413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8408" y="350266"/>
            <a:ext cx="5121910" cy="3841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84" y="4231386"/>
            <a:ext cx="1028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SP32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762" y="4831969"/>
            <a:ext cx="5076190" cy="3162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37909" y="4155694"/>
            <a:ext cx="1600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ADXL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335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84" y="7979486"/>
            <a:ext cx="2826385" cy="576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600" dirty="0">
                <a:latin typeface="Calibri"/>
                <a:cs typeface="Calibri"/>
              </a:rPr>
              <a:t>ARDUINO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UNO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8408" y="4809998"/>
            <a:ext cx="5121909" cy="31645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269" y="8546478"/>
            <a:ext cx="5137658" cy="25905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7126" y="11213998"/>
            <a:ext cx="2407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GSM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58408" y="8517382"/>
            <a:ext cx="5121909" cy="26960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37909" y="11222228"/>
            <a:ext cx="2508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GNSS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0853" y="7864805"/>
            <a:ext cx="2386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3.7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BATTERY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37823" y="11441684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60" y="4782566"/>
            <a:ext cx="4846065" cy="24879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690" y="534162"/>
            <a:ext cx="4846065" cy="33333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6479" y="4681982"/>
            <a:ext cx="4568190" cy="25152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6479" y="534162"/>
            <a:ext cx="4846066" cy="333336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665" y="4039615"/>
            <a:ext cx="3749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GAS</a:t>
            </a:r>
            <a:r>
              <a:rPr sz="3200" spc="-20" dirty="0"/>
              <a:t> </a:t>
            </a:r>
            <a:r>
              <a:rPr sz="3200" spc="-5" dirty="0"/>
              <a:t>LEVEL</a:t>
            </a:r>
            <a:r>
              <a:rPr sz="3200" spc="-15" dirty="0"/>
              <a:t> </a:t>
            </a:r>
            <a:r>
              <a:rPr sz="3200" spc="-10" dirty="0"/>
              <a:t>DETECTION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02665" y="7442962"/>
            <a:ext cx="3670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Calibri"/>
                <a:cs typeface="Calibri"/>
              </a:rPr>
              <a:t>OBSTACLE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690" y="8185531"/>
            <a:ext cx="6634099" cy="24215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33384" y="8032496"/>
            <a:ext cx="341630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ACCIDENT</a:t>
            </a:r>
            <a:r>
              <a:rPr sz="2800" spc="-5" dirty="0">
                <a:latin typeface="Calibri"/>
                <a:cs typeface="Calibri"/>
              </a:rPr>
              <a:t> ALERT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MESSAGE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RECEIVED 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LATITUDE</a:t>
            </a:r>
            <a:r>
              <a:rPr sz="2800" spc="-10" dirty="0">
                <a:latin typeface="Calibri"/>
                <a:cs typeface="Calibri"/>
              </a:rPr>
              <a:t> AND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LONGITUDE</a:t>
            </a:r>
            <a:r>
              <a:rPr sz="2800" spc="-5" dirty="0">
                <a:latin typeface="Calibri"/>
                <a:cs typeface="Calibri"/>
              </a:rPr>
              <a:t> USING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GSM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GPS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RESPECTIVELY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74806" y="1112286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1" y="374649"/>
            <a:ext cx="253873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5" dirty="0"/>
              <a:t>A</a:t>
            </a:r>
            <a:r>
              <a:rPr sz="3600" spc="-50" dirty="0"/>
              <a:t>D</a:t>
            </a:r>
            <a:r>
              <a:rPr sz="3600" spc="-160" dirty="0"/>
              <a:t>V</a:t>
            </a:r>
            <a:r>
              <a:rPr sz="3600" spc="5" dirty="0"/>
              <a:t>AN</a:t>
            </a:r>
            <a:r>
              <a:rPr sz="3600" spc="-275" dirty="0"/>
              <a:t>T</a:t>
            </a:r>
            <a:r>
              <a:rPr sz="3600" spc="-25" dirty="0"/>
              <a:t>A</a:t>
            </a:r>
            <a:r>
              <a:rPr sz="3600" spc="5" dirty="0"/>
              <a:t>G</a:t>
            </a:r>
            <a:r>
              <a:rPr sz="3600" spc="-30" dirty="0"/>
              <a:t>E</a:t>
            </a:r>
            <a:r>
              <a:rPr sz="3600" spc="5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5531" y="1220546"/>
            <a:ext cx="11267440" cy="9197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Here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the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advantages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our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system: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14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b="1" dirty="0">
                <a:latin typeface="Arial"/>
                <a:cs typeface="Arial"/>
              </a:rPr>
              <a:t>Immediate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Alerts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Sends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instant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GPS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quick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emergency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response.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"/>
            </a:pPr>
            <a:endParaRPr sz="22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Hazard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Detection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Monitors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leaks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obstacles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prevent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accidents.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2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dirty="0">
                <a:latin typeface="Arial"/>
                <a:cs typeface="Arial"/>
              </a:rPr>
              <a:t>Integrated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Safety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multiple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safety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features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comprehensive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protection.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"/>
            </a:pPr>
            <a:endParaRPr sz="2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Cost-Effective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Affordable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customizable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widely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available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components.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23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Road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Safety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Enhances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safety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proactive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measures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logging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analysis</a:t>
            </a:r>
            <a:r>
              <a:rPr sz="2300" spc="5" dirty="0"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  <a:p>
            <a:pPr marR="713740" algn="ctr">
              <a:lnSpc>
                <a:spcPct val="100000"/>
              </a:lnSpc>
              <a:spcBef>
                <a:spcPts val="760"/>
              </a:spcBef>
            </a:pPr>
            <a:r>
              <a:rPr sz="3600" spc="-50" dirty="0">
                <a:latin typeface="Calibri"/>
                <a:cs typeface="Calibri"/>
              </a:rPr>
              <a:t>LIMITATIONS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potential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limitations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accident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alert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alibri"/>
              <a:cs typeface="Calibri"/>
            </a:endParaRPr>
          </a:p>
          <a:p>
            <a:pPr marL="299085" marR="69977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Signal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Dependence: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stable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GSM </a:t>
            </a:r>
            <a:r>
              <a:rPr sz="2400" spc="-5" dirty="0">
                <a:latin typeface="Arial MT"/>
                <a:cs typeface="Arial MT"/>
              </a:rPr>
              <a:t>network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alerts,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may 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unreliable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 </a:t>
            </a:r>
            <a:r>
              <a:rPr sz="2400" spc="-5" dirty="0">
                <a:latin typeface="Arial MT"/>
                <a:cs typeface="Arial MT"/>
              </a:rPr>
              <a:t>areas.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>
              <a:latin typeface="Arial MT"/>
              <a:cs typeface="Arial MT"/>
            </a:endParaRPr>
          </a:p>
          <a:p>
            <a:pPr marL="299085" marR="4368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Power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Consumption: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Continuous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operation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sensors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battery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quickly.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>
              <a:latin typeface="Arial MT"/>
              <a:cs typeface="Arial MT"/>
            </a:endParaRPr>
          </a:p>
          <a:p>
            <a:pPr marL="299085" marR="52070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False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Positives: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Gas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obstacle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sensors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might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trigger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false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alarms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non-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critical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situations.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2500">
              <a:latin typeface="Arial MT"/>
              <a:cs typeface="Arial MT"/>
            </a:endParaRPr>
          </a:p>
          <a:p>
            <a:pPr marL="299085" marR="9194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dirty="0">
                <a:latin typeface="Arial"/>
                <a:cs typeface="Arial"/>
              </a:rPr>
              <a:t>Limited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Processing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Power: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Arduino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limited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capacity,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 restrict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system's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scalability.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10758322"/>
            <a:ext cx="10092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Maintenance: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Sensors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modules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regular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calibration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maintenance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accurate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performance.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4244" y="112301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750" y="141859"/>
            <a:ext cx="3332479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5" dirty="0">
                <a:latin typeface="Arial MT"/>
                <a:cs typeface="Arial MT"/>
              </a:rPr>
              <a:t>APPLIC</a:t>
            </a:r>
            <a:r>
              <a:rPr sz="3600" spc="-254" dirty="0">
                <a:latin typeface="Arial MT"/>
                <a:cs typeface="Arial MT"/>
              </a:rPr>
              <a:t>A</a:t>
            </a:r>
            <a:r>
              <a:rPr sz="3600" spc="5" dirty="0">
                <a:latin typeface="Arial MT"/>
                <a:cs typeface="Arial MT"/>
              </a:rPr>
              <a:t>TIONS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555" y="1336294"/>
            <a:ext cx="10725150" cy="9973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Here</a:t>
            </a:r>
            <a:r>
              <a:rPr sz="220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are</a:t>
            </a:r>
            <a:r>
              <a:rPr sz="220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some</a:t>
            </a:r>
            <a:r>
              <a:rPr sz="22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real-world</a:t>
            </a:r>
            <a:r>
              <a:rPr sz="220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applications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200" u="heavy" spc="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accident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alert</a:t>
            </a:r>
            <a:r>
              <a:rPr sz="22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system: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Ridesharing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Services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(e.g.,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Uber,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Lyft):</a:t>
            </a:r>
            <a:r>
              <a:rPr sz="2200" b="1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Enhances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passenger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safety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endParaRPr sz="22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Arial MT"/>
                <a:cs typeface="Arial MT"/>
              </a:rPr>
              <a:t>automatically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notifying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company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emergency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contacts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accident.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 MT"/>
              <a:cs typeface="Arial MT"/>
            </a:endParaRPr>
          </a:p>
          <a:p>
            <a:pPr marL="299085" marR="585470" indent="-28702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Commercial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Trucking: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Helps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logistics companies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monitor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fleets,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ensuring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quick response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accidents 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minimizing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downtime.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400">
              <a:latin typeface="Arial MT"/>
              <a:cs typeface="Arial MT"/>
            </a:endParaRPr>
          </a:p>
          <a:p>
            <a:pPr marL="299085" marR="552450" indent="-287020">
              <a:lnSpc>
                <a:spcPct val="15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School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Buses: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Ensures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safety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children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alerting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school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authorities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parents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about accidents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hazardous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conditions 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real time.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400">
              <a:latin typeface="Arial MT"/>
              <a:cs typeface="Arial MT"/>
            </a:endParaRPr>
          </a:p>
          <a:p>
            <a:pPr marL="299085" marR="313055" indent="-287020">
              <a:lnSpc>
                <a:spcPct val="1501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Mining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Construction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Vehicles: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Monitors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safety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vehicles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hazardous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environments,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reducing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accidents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emergency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response.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400">
              <a:latin typeface="Arial MT"/>
              <a:cs typeface="Arial MT"/>
            </a:endParaRPr>
          </a:p>
          <a:p>
            <a:pPr marL="299085" marR="223520" indent="-287020">
              <a:lnSpc>
                <a:spcPct val="15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Ambulances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Emergency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Vehicles:</a:t>
            </a:r>
            <a:r>
              <a:rPr sz="2200" b="1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Provides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precise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accidents,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enabling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faster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assistance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reducing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additional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incidents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 emergency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operations.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400">
              <a:latin typeface="Arial MT"/>
              <a:cs typeface="Arial MT"/>
            </a:endParaRPr>
          </a:p>
          <a:p>
            <a:pPr marL="299085" marR="240665" indent="-287020">
              <a:lnSpc>
                <a:spcPct val="15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Public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Transport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Systems:</a:t>
            </a:r>
            <a:r>
              <a:rPr sz="2200" b="1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Enhances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safety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buses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trains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automatically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sending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alerts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central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control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rooms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accidents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leaks.</a:t>
            </a:r>
            <a:endParaRPr sz="2200">
              <a:latin typeface="Arial MT"/>
              <a:cs typeface="Arial MT"/>
            </a:endParaRPr>
          </a:p>
          <a:p>
            <a:pPr marR="52069" algn="r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086" y="713612"/>
            <a:ext cx="251650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25" dirty="0"/>
              <a:t>C</a:t>
            </a:r>
            <a:r>
              <a:rPr sz="3600" dirty="0"/>
              <a:t>ONC</a:t>
            </a:r>
            <a:r>
              <a:rPr sz="3600" spc="-65" dirty="0"/>
              <a:t>L</a:t>
            </a:r>
            <a:r>
              <a:rPr sz="3600" spc="5" dirty="0"/>
              <a:t>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4344" y="1505864"/>
            <a:ext cx="10722610" cy="8868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980" marR="5080">
              <a:lnSpc>
                <a:spcPct val="152500"/>
              </a:lnSpc>
              <a:spcBef>
                <a:spcPts val="90"/>
              </a:spcBef>
            </a:pPr>
            <a:r>
              <a:rPr sz="2100" spc="20" dirty="0">
                <a:latin typeface="Arial MT"/>
                <a:cs typeface="Arial MT"/>
              </a:rPr>
              <a:t>Our </a:t>
            </a:r>
            <a:r>
              <a:rPr sz="2100" spc="15" dirty="0">
                <a:latin typeface="Arial MT"/>
                <a:cs typeface="Arial MT"/>
              </a:rPr>
              <a:t>accident </a:t>
            </a:r>
            <a:r>
              <a:rPr sz="2100" spc="10" dirty="0">
                <a:latin typeface="Arial MT"/>
                <a:cs typeface="Arial MT"/>
              </a:rPr>
              <a:t>alert </a:t>
            </a:r>
            <a:r>
              <a:rPr sz="2100" spc="15" dirty="0">
                <a:latin typeface="Arial MT"/>
                <a:cs typeface="Arial MT"/>
              </a:rPr>
              <a:t>system </a:t>
            </a:r>
            <a:r>
              <a:rPr sz="2100" spc="10" dirty="0">
                <a:latin typeface="Arial MT"/>
                <a:cs typeface="Arial MT"/>
              </a:rPr>
              <a:t>is </a:t>
            </a:r>
            <a:r>
              <a:rPr sz="2100" spc="15" dirty="0">
                <a:latin typeface="Arial MT"/>
                <a:cs typeface="Arial MT"/>
              </a:rPr>
              <a:t>a robust and </a:t>
            </a:r>
            <a:r>
              <a:rPr sz="2100" spc="10" dirty="0">
                <a:latin typeface="Arial MT"/>
                <a:cs typeface="Arial MT"/>
              </a:rPr>
              <a:t>versatile </a:t>
            </a:r>
            <a:r>
              <a:rPr sz="2100" spc="15" dirty="0">
                <a:latin typeface="Arial MT"/>
                <a:cs typeface="Arial MT"/>
              </a:rPr>
              <a:t>solution that </a:t>
            </a:r>
            <a:r>
              <a:rPr sz="2100" spc="10" dirty="0">
                <a:latin typeface="Arial MT"/>
                <a:cs typeface="Arial MT"/>
              </a:rPr>
              <a:t>significantly </a:t>
            </a:r>
            <a:r>
              <a:rPr sz="2100" spc="15" dirty="0">
                <a:latin typeface="Arial MT"/>
                <a:cs typeface="Arial MT"/>
              </a:rPr>
              <a:t>enhances 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vehicle </a:t>
            </a:r>
            <a:r>
              <a:rPr sz="2100" spc="10" dirty="0">
                <a:latin typeface="Arial MT"/>
                <a:cs typeface="Arial MT"/>
              </a:rPr>
              <a:t>safety </a:t>
            </a:r>
            <a:r>
              <a:rPr sz="2100" spc="15" dirty="0">
                <a:latin typeface="Arial MT"/>
                <a:cs typeface="Arial MT"/>
              </a:rPr>
              <a:t>by </a:t>
            </a:r>
            <a:r>
              <a:rPr sz="2100" spc="10" dirty="0">
                <a:latin typeface="Arial MT"/>
                <a:cs typeface="Arial MT"/>
              </a:rPr>
              <a:t>integrating </a:t>
            </a:r>
            <a:r>
              <a:rPr sz="2100" spc="15" dirty="0">
                <a:latin typeface="Arial MT"/>
                <a:cs typeface="Arial MT"/>
              </a:rPr>
              <a:t>GSM, </a:t>
            </a:r>
            <a:r>
              <a:rPr sz="2100" spc="20" dirty="0">
                <a:latin typeface="Arial MT"/>
                <a:cs typeface="Arial MT"/>
              </a:rPr>
              <a:t>GPS, </a:t>
            </a:r>
            <a:r>
              <a:rPr sz="2100" spc="15" dirty="0">
                <a:latin typeface="Arial MT"/>
                <a:cs typeface="Arial MT"/>
              </a:rPr>
              <a:t>gas </a:t>
            </a:r>
            <a:r>
              <a:rPr sz="2100" spc="10" dirty="0">
                <a:latin typeface="Arial MT"/>
                <a:cs typeface="Arial MT"/>
              </a:rPr>
              <a:t>detection, </a:t>
            </a:r>
            <a:r>
              <a:rPr sz="2100" spc="15" dirty="0">
                <a:latin typeface="Arial MT"/>
                <a:cs typeface="Arial MT"/>
              </a:rPr>
              <a:t>and </a:t>
            </a:r>
            <a:r>
              <a:rPr sz="2100" spc="10" dirty="0">
                <a:latin typeface="Arial MT"/>
                <a:cs typeface="Arial MT"/>
              </a:rPr>
              <a:t>obstacle </a:t>
            </a:r>
            <a:r>
              <a:rPr sz="2100" spc="15" dirty="0">
                <a:latin typeface="Arial MT"/>
                <a:cs typeface="Arial MT"/>
              </a:rPr>
              <a:t>warning </a:t>
            </a:r>
            <a:r>
              <a:rPr sz="2100" spc="10" dirty="0">
                <a:latin typeface="Arial MT"/>
                <a:cs typeface="Arial MT"/>
              </a:rPr>
              <a:t>features. </a:t>
            </a:r>
            <a:r>
              <a:rPr sz="2100" dirty="0">
                <a:latin typeface="Arial MT"/>
                <a:cs typeface="Arial MT"/>
              </a:rPr>
              <a:t>It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offers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immediate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accident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alerts,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comprehensive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hazard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monitoring,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and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proactive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safety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measures, making </a:t>
            </a:r>
            <a:r>
              <a:rPr sz="2100" spc="5" dirty="0">
                <a:latin typeface="Arial MT"/>
                <a:cs typeface="Arial MT"/>
              </a:rPr>
              <a:t>it </a:t>
            </a:r>
            <a:r>
              <a:rPr sz="2100" spc="20" dirty="0">
                <a:latin typeface="Arial MT"/>
                <a:cs typeface="Arial MT"/>
              </a:rPr>
              <a:t>a </a:t>
            </a:r>
            <a:r>
              <a:rPr sz="2100" spc="15" dirty="0">
                <a:latin typeface="Arial MT"/>
                <a:cs typeface="Arial MT"/>
              </a:rPr>
              <a:t>valuable </a:t>
            </a:r>
            <a:r>
              <a:rPr sz="2100" spc="10" dirty="0">
                <a:latin typeface="Arial MT"/>
                <a:cs typeface="Arial MT"/>
              </a:rPr>
              <a:t>tool for </a:t>
            </a:r>
            <a:r>
              <a:rPr sz="2100" spc="15" dirty="0">
                <a:latin typeface="Arial MT"/>
                <a:cs typeface="Arial MT"/>
              </a:rPr>
              <a:t>reducing </a:t>
            </a:r>
            <a:r>
              <a:rPr sz="2100" spc="10" dirty="0">
                <a:latin typeface="Arial MT"/>
                <a:cs typeface="Arial MT"/>
              </a:rPr>
              <a:t>the </a:t>
            </a:r>
            <a:r>
              <a:rPr sz="2100" spc="15" dirty="0">
                <a:latin typeface="Arial MT"/>
                <a:cs typeface="Arial MT"/>
              </a:rPr>
              <a:t>impact of road accidents </a:t>
            </a:r>
            <a:r>
              <a:rPr sz="2100" spc="20" dirty="0">
                <a:latin typeface="Arial MT"/>
                <a:cs typeface="Arial MT"/>
              </a:rPr>
              <a:t>and 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improving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emergency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response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times.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50">
              <a:latin typeface="Arial MT"/>
              <a:cs typeface="Arial MT"/>
            </a:endParaRPr>
          </a:p>
          <a:p>
            <a:pPr marL="939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POTENTIAL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FUTURE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  <a:p>
            <a:pPr marL="12700" marR="260985" algn="just">
              <a:lnSpc>
                <a:spcPct val="150100"/>
              </a:lnSpc>
              <a:spcBef>
                <a:spcPts val="340"/>
              </a:spcBef>
            </a:pPr>
            <a:r>
              <a:rPr sz="2400" b="1" spc="-20" dirty="0">
                <a:latin typeface="Arial"/>
                <a:cs typeface="Arial"/>
              </a:rPr>
              <a:t>Vehicle-to-Vehicle </a:t>
            </a:r>
            <a:r>
              <a:rPr sz="2400" b="1" spc="-5" dirty="0">
                <a:latin typeface="Arial"/>
                <a:cs typeface="Arial"/>
              </a:rPr>
              <a:t>(V2V) Communication: </a:t>
            </a:r>
            <a:r>
              <a:rPr sz="2400" spc="-5" dirty="0">
                <a:latin typeface="Arial MT"/>
                <a:cs typeface="Arial MT"/>
              </a:rPr>
              <a:t>Expanding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system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include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V2V communication could enable vehicles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share </a:t>
            </a:r>
            <a:r>
              <a:rPr sz="2400" dirty="0">
                <a:latin typeface="Arial MT"/>
                <a:cs typeface="Arial MT"/>
              </a:rPr>
              <a:t>safety </a:t>
            </a:r>
            <a:r>
              <a:rPr sz="2400" spc="-5" dirty="0">
                <a:latin typeface="Arial MT"/>
                <a:cs typeface="Arial MT"/>
              </a:rPr>
              <a:t>information, </a:t>
            </a:r>
            <a:r>
              <a:rPr sz="2400" dirty="0">
                <a:latin typeface="Arial MT"/>
                <a:cs typeface="Arial MT"/>
              </a:rPr>
              <a:t>further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preventing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accidents.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 MT"/>
              <a:cs typeface="Arial MT"/>
            </a:endParaRPr>
          </a:p>
          <a:p>
            <a:pPr marL="12700" marR="567690">
              <a:lnSpc>
                <a:spcPct val="150000"/>
              </a:lnSpc>
            </a:pPr>
            <a:r>
              <a:rPr sz="2400" b="1" dirty="0">
                <a:latin typeface="Arial"/>
                <a:cs typeface="Arial"/>
              </a:rPr>
              <a:t>Cloud</a:t>
            </a:r>
            <a:r>
              <a:rPr sz="2400" b="1" spc="-5" dirty="0">
                <a:latin typeface="Arial"/>
                <a:cs typeface="Arial"/>
              </a:rPr>
              <a:t> Connectivity: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Integrating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cloud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services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could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enable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real-time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analysis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monitoring,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valuable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insights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traffic </a:t>
            </a:r>
            <a:r>
              <a:rPr sz="2400" spc="-5" dirty="0">
                <a:latin typeface="Arial MT"/>
                <a:cs typeface="Arial MT"/>
              </a:rPr>
              <a:t> management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accident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prevention.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 MT"/>
              <a:cs typeface="Arial MT"/>
            </a:endParaRPr>
          </a:p>
          <a:p>
            <a:pPr marL="12700" marR="342265" algn="just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Mobile </a:t>
            </a:r>
            <a:r>
              <a:rPr sz="2400" b="1" spc="-5" dirty="0">
                <a:latin typeface="Arial"/>
                <a:cs typeface="Arial"/>
              </a:rPr>
              <a:t>App </a:t>
            </a:r>
            <a:r>
              <a:rPr sz="2400" b="1" dirty="0">
                <a:latin typeface="Arial"/>
                <a:cs typeface="Arial"/>
              </a:rPr>
              <a:t>Interface: </a:t>
            </a:r>
            <a:r>
              <a:rPr sz="2400" spc="-5" dirty="0">
                <a:latin typeface="Arial MT"/>
                <a:cs typeface="Arial MT"/>
              </a:rPr>
              <a:t>Developing a mobile app could allow users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receive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alerts,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track</a:t>
            </a:r>
            <a:r>
              <a:rPr sz="2400" spc="-5" dirty="0">
                <a:latin typeface="Arial MT"/>
                <a:cs typeface="Arial MT"/>
              </a:rPr>
              <a:t> vehicle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status,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accident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history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directly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344" y="10531551"/>
            <a:ext cx="186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smartphones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5150" y="10715650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169291"/>
            <a:ext cx="2779395" cy="724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50" spc="-20" dirty="0">
                <a:latin typeface="Bahnschrift"/>
                <a:cs typeface="Bahnschrift"/>
              </a:rPr>
              <a:t>ABSTRACT</a:t>
            </a:r>
            <a:endParaRPr sz="455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9380" y="1008380"/>
            <a:ext cx="8941435" cy="1028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  <a:tabLst>
                <a:tab pos="562546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mountainous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regions, accidents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frequently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occur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visibility,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particularly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foggy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conditions, 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absence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nearby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assistance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exacerbates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situation.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tackle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issue,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Vehicle </a:t>
            </a:r>
            <a:r>
              <a:rPr sz="3200" b="1" spc="-20" dirty="0">
                <a:latin typeface="Calibri"/>
                <a:cs typeface="Calibri"/>
              </a:rPr>
              <a:t> Tracking,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Safety,</a:t>
            </a:r>
            <a:r>
              <a:rPr sz="3200" b="1" dirty="0">
                <a:latin typeface="Calibri"/>
                <a:cs typeface="Calibri"/>
              </a:rPr>
              <a:t> and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Proximity </a:t>
            </a:r>
            <a:r>
              <a:rPr sz="3200" b="1" spc="-10" dirty="0">
                <a:latin typeface="Calibri"/>
                <a:cs typeface="Calibri"/>
              </a:rPr>
              <a:t>Detection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System 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prevent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accidents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enhance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emergency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response.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combines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GPS-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tracking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real-time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environmental </a:t>
            </a:r>
            <a:r>
              <a:rPr sz="3200" spc="-10" dirty="0">
                <a:latin typeface="Calibri"/>
                <a:cs typeface="Calibri"/>
              </a:rPr>
              <a:t> monitoring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advanced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safety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features.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vehicle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	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20" dirty="0">
                <a:latin typeface="Calibri"/>
                <a:cs typeface="Calibri"/>
              </a:rPr>
              <a:t>integrates </a:t>
            </a:r>
            <a:r>
              <a:rPr sz="3200" spc="-15" dirty="0">
                <a:latin typeface="Calibri"/>
                <a:cs typeface="Calibri"/>
              </a:rPr>
              <a:t> sensors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sudden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leakages,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alerting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driver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prevent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potential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hazards.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Additionally,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foggy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weather,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proximity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vehicles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ahead,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warning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drivers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maintain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safe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distance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avoid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collisions.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accident,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automatically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relays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exact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emergency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ensuring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faster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response.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comprehensive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enhances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accident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prevention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emergency</a:t>
            </a:r>
            <a:r>
              <a:rPr sz="3200" dirty="0">
                <a:latin typeface="Calibri"/>
                <a:cs typeface="Calibri"/>
              </a:rPr>
              <a:t> aid,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significantly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improving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road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safety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foggy,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mountainous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terrains.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9431" y="109058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486" y="0"/>
            <a:ext cx="4794250" cy="706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50" spc="-65" dirty="0"/>
              <a:t>TABLE</a:t>
            </a:r>
            <a:r>
              <a:rPr sz="4450" spc="-25" dirty="0"/>
              <a:t> </a:t>
            </a:r>
            <a:r>
              <a:rPr sz="4450" spc="5" dirty="0"/>
              <a:t>OF</a:t>
            </a:r>
            <a:r>
              <a:rPr sz="4450" spc="-10" dirty="0"/>
              <a:t> CONTENTS</a:t>
            </a:r>
            <a:endParaRPr sz="4450"/>
          </a:p>
        </p:txBody>
      </p:sp>
      <p:sp>
        <p:nvSpPr>
          <p:cNvPr id="3" name="object 3"/>
          <p:cNvSpPr/>
          <p:nvPr/>
        </p:nvSpPr>
        <p:spPr>
          <a:xfrm>
            <a:off x="431139" y="1495806"/>
            <a:ext cx="10990580" cy="0"/>
          </a:xfrm>
          <a:custGeom>
            <a:avLst/>
            <a:gdLst/>
            <a:ahLst/>
            <a:cxnLst/>
            <a:rect l="l" t="t" r="r" b="b"/>
            <a:pathLst>
              <a:path w="10990580">
                <a:moveTo>
                  <a:pt x="0" y="0"/>
                </a:moveTo>
                <a:lnTo>
                  <a:pt x="10990224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723" y="859027"/>
            <a:ext cx="580326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55210" algn="l"/>
              </a:tabLst>
            </a:pPr>
            <a:r>
              <a:rPr sz="3000" spc="10" dirty="0">
                <a:latin typeface="Calibri"/>
                <a:cs typeface="Calibri"/>
              </a:rPr>
              <a:t>SL.N</a:t>
            </a:r>
            <a:r>
              <a:rPr sz="3000" spc="2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75" dirty="0">
                <a:latin typeface="Calibri"/>
                <a:cs typeface="Calibri"/>
              </a:rPr>
              <a:t>T</a:t>
            </a:r>
            <a:r>
              <a:rPr sz="3000" spc="15" dirty="0">
                <a:latin typeface="Calibri"/>
                <a:cs typeface="Calibri"/>
              </a:rPr>
              <a:t>OP</a:t>
            </a:r>
            <a:r>
              <a:rPr sz="3000" spc="10" dirty="0">
                <a:latin typeface="Calibri"/>
                <a:cs typeface="Calibri"/>
              </a:rPr>
              <a:t>I</a:t>
            </a:r>
            <a:r>
              <a:rPr sz="3000" spc="15" dirty="0"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4907" y="923289"/>
            <a:ext cx="153225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45" dirty="0">
                <a:latin typeface="Calibri"/>
                <a:cs typeface="Calibri"/>
              </a:rPr>
              <a:t>PAGE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8576" y="110439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731" y="1588872"/>
            <a:ext cx="541020" cy="146621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930"/>
              </a:spcBef>
            </a:pPr>
            <a:r>
              <a:rPr sz="32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200" dirty="0">
                <a:latin typeface="Calibri"/>
                <a:cs typeface="Calibri"/>
              </a:rPr>
              <a:t>1.1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2893" y="1588872"/>
            <a:ext cx="3805554" cy="1396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47700"/>
              </a:lnSpc>
              <a:spcBef>
                <a:spcPts val="100"/>
              </a:spcBef>
            </a:pP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INTRODUCTION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STATEMENT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2532" y="1494710"/>
            <a:ext cx="296545" cy="147604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endParaRPr lang="en-US"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en-US" sz="3200" dirty="0">
                <a:latin typeface="Calibri"/>
                <a:cs typeface="Calibri"/>
              </a:rPr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6656" y="3083894"/>
            <a:ext cx="541020" cy="148971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dirty="0">
                <a:latin typeface="Calibri"/>
                <a:cs typeface="Calibri"/>
              </a:rPr>
              <a:t>1.2</a:t>
            </a:r>
          </a:p>
          <a:p>
            <a:pPr marL="104139">
              <a:lnSpc>
                <a:spcPct val="100000"/>
              </a:lnSpc>
              <a:spcBef>
                <a:spcPts val="1925"/>
              </a:spcBef>
            </a:pPr>
            <a:r>
              <a:rPr sz="32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87429" y="3072913"/>
            <a:ext cx="2687320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0">
              <a:lnSpc>
                <a:spcPct val="1501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OBJECTIVES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QUIR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61688" y="2963374"/>
            <a:ext cx="567690" cy="148971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200" spc="35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-5</a:t>
            </a:r>
          </a:p>
          <a:p>
            <a:pPr marL="234950">
              <a:lnSpc>
                <a:spcPct val="100000"/>
              </a:lnSpc>
              <a:spcBef>
                <a:spcPts val="1925"/>
              </a:spcBef>
            </a:pPr>
            <a:r>
              <a:rPr sz="3200" dirty="0">
                <a:latin typeface="Calibri"/>
                <a:cs typeface="Calibri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6353" y="4890020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88141" y="4812028"/>
            <a:ext cx="3076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CIRCUIT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DIAGRAM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2954" y="4890020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7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1278" y="5570423"/>
            <a:ext cx="231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87429" y="5616929"/>
            <a:ext cx="3667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PROTEUS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05429" y="5630950"/>
            <a:ext cx="2317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Calibri"/>
                <a:cs typeface="Calibri"/>
              </a:rPr>
              <a:t>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1880" y="6157811"/>
            <a:ext cx="304755" cy="714298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730"/>
              </a:spcBef>
            </a:pPr>
            <a:r>
              <a:rPr sz="3200" dirty="0">
                <a:latin typeface="Calibri"/>
                <a:cs typeface="Calibri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26057" y="6170736"/>
            <a:ext cx="4119879" cy="2070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5080" indent="-19050">
              <a:lnSpc>
                <a:spcPct val="1425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WORKING </a:t>
            </a:r>
            <a:r>
              <a:rPr sz="3200" spc="-30" dirty="0">
                <a:latin typeface="Calibri"/>
                <a:cs typeface="Calibri"/>
              </a:rPr>
              <a:t>EXPLANATION</a:t>
            </a:r>
            <a:r>
              <a:rPr lang="en-US" sz="3200" spc="-30" dirty="0">
                <a:latin typeface="Calibri"/>
                <a:cs typeface="Calibri"/>
              </a:rPr>
              <a:t> &amp; Flowchart</a:t>
            </a:r>
          </a:p>
          <a:p>
            <a:pPr marL="31115" marR="5080" indent="-19050">
              <a:lnSpc>
                <a:spcPct val="142500"/>
              </a:lnSpc>
              <a:spcBef>
                <a:spcPts val="100"/>
              </a:spcBef>
            </a:pP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TESTING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3369" y="6227266"/>
            <a:ext cx="979169" cy="141541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730"/>
              </a:spcBef>
            </a:pP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860" y="8453413"/>
            <a:ext cx="232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351633" y="8456259"/>
            <a:ext cx="2248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D</a:t>
            </a:r>
            <a:r>
              <a:rPr sz="3200" spc="-15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302540" y="7630829"/>
            <a:ext cx="159528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r>
              <a:rPr lang="en-US" sz="3200" dirty="0">
                <a:latin typeface="Calibri"/>
                <a:cs typeface="Calibri"/>
              </a:rPr>
              <a:t>3-15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860" y="9150832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357708" y="9185629"/>
            <a:ext cx="2134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60" dirty="0">
                <a:latin typeface="Calibri"/>
                <a:cs typeface="Calibri"/>
              </a:rPr>
              <a:t>TA</a:t>
            </a:r>
            <a:r>
              <a:rPr sz="3200" spc="-5" dirty="0">
                <a:latin typeface="Calibri"/>
                <a:cs typeface="Calibri"/>
              </a:rPr>
              <a:t>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20426" y="8487833"/>
            <a:ext cx="438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r>
              <a:rPr lang="en-US" sz="3200" dirty="0">
                <a:latin typeface="Calibri"/>
                <a:cs typeface="Calibri"/>
              </a:rPr>
              <a:t>6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369" y="10113643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15991" y="10148853"/>
            <a:ext cx="2391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PPLI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26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42447" y="9259954"/>
            <a:ext cx="438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r>
              <a:rPr lang="en-US" sz="3200" dirty="0">
                <a:latin typeface="Calibri"/>
                <a:cs typeface="Calibri"/>
              </a:rPr>
              <a:t>6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8272" y="10936922"/>
            <a:ext cx="438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10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351633" y="11009774"/>
            <a:ext cx="2233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ONC</a:t>
            </a:r>
            <a:r>
              <a:rPr sz="3200" spc="-8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USION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0530927" y="10014941"/>
            <a:ext cx="438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1</a:t>
            </a:r>
            <a:r>
              <a:rPr lang="en-US" sz="3200" dirty="0">
                <a:latin typeface="Calibri"/>
                <a:cs typeface="Calibri"/>
              </a:rPr>
              <a:t>7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CD7C80-4409-B25C-435E-F86483B864D9}"/>
              </a:ext>
            </a:extLst>
          </p:cNvPr>
          <p:cNvSpPr txBox="1"/>
          <p:nvPr/>
        </p:nvSpPr>
        <p:spPr>
          <a:xfrm>
            <a:off x="662171" y="7591396"/>
            <a:ext cx="575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A9C4BE-FF13-0A67-2633-F7349594C8E1}"/>
              </a:ext>
            </a:extLst>
          </p:cNvPr>
          <p:cNvSpPr txBox="1"/>
          <p:nvPr/>
        </p:nvSpPr>
        <p:spPr>
          <a:xfrm>
            <a:off x="10202501" y="6559535"/>
            <a:ext cx="1653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10-12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7E2C89-5895-68F8-DC6F-FF8752C1CF43}"/>
              </a:ext>
            </a:extLst>
          </p:cNvPr>
          <p:cNvSpPr txBox="1"/>
          <p:nvPr/>
        </p:nvSpPr>
        <p:spPr>
          <a:xfrm>
            <a:off x="10398538" y="10865862"/>
            <a:ext cx="681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520" y="87630"/>
            <a:ext cx="381317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4815" algn="l"/>
              </a:tabLst>
            </a:pPr>
            <a:r>
              <a:rPr sz="3900" dirty="0">
                <a:latin typeface="Bahnschrift"/>
                <a:cs typeface="Bahnschrift"/>
              </a:rPr>
              <a:t>1.	</a:t>
            </a:r>
            <a:r>
              <a:rPr sz="3900" spc="5" dirty="0">
                <a:latin typeface="Bahnschrift"/>
                <a:cs typeface="Bahnschrift"/>
              </a:rPr>
              <a:t>INTRODUCTION</a:t>
            </a:r>
            <a:endParaRPr sz="390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202" y="770890"/>
            <a:ext cx="10248265" cy="717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2600" spc="-20" dirty="0">
                <a:latin typeface="Calibri"/>
                <a:cs typeface="Calibri"/>
              </a:rPr>
              <a:t>Vehicle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of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most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leading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causes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fatality.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emergency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medical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personnel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dispatched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location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important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factor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survival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after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accident.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eliminating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first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responders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dispatched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scene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decreases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mortality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lives.</a:t>
            </a:r>
            <a:r>
              <a:rPr sz="2600" dirty="0">
                <a:latin typeface="Calibri"/>
                <a:cs typeface="Calibri"/>
              </a:rPr>
              <a:t> One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approach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eliminate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delay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responder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dispatch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 An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Alert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Vehicle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Tracking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sense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traffic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likely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immediately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notify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emergency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occurred.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described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detection.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initially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GPS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continuously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satellite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latitude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longitude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values.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vehicle,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GSM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gets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activated.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gets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activated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accelerometer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connected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Arduino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Uno.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Once</a:t>
            </a:r>
            <a:r>
              <a:rPr sz="2600" spc="5" dirty="0">
                <a:latin typeface="Calibri"/>
                <a:cs typeface="Calibri"/>
              </a:rPr>
              <a:t> GSM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gets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activated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takes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received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latitude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longitude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positions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buffer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phone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number.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things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i.e.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Calibri"/>
                <a:cs typeface="Calibri"/>
              </a:rPr>
              <a:t>Arduino,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Accelerometer,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GPS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GSM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modules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detect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traffic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accidents.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202" y="8489950"/>
            <a:ext cx="9969500" cy="320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  <a:tabLst>
                <a:tab pos="7172325" algn="l"/>
                <a:tab pos="8185784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automatic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alert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vehicle</a:t>
            </a:r>
            <a:r>
              <a:rPr sz="2600" dirty="0">
                <a:latin typeface="Calibri"/>
                <a:cs typeface="Calibri"/>
              </a:rPr>
              <a:t> accidents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introduced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project.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proposed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detect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accidents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significantly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less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aid	</a:t>
            </a:r>
            <a:r>
              <a:rPr sz="2600" spc="-10" dirty="0">
                <a:latin typeface="Calibri"/>
                <a:cs typeface="Calibri"/>
              </a:rPr>
              <a:t>center	</a:t>
            </a:r>
            <a:r>
              <a:rPr sz="2600" dirty="0">
                <a:latin typeface="Calibri"/>
                <a:cs typeface="Calibri"/>
              </a:rPr>
              <a:t>within a </a:t>
            </a:r>
            <a:r>
              <a:rPr sz="2600" spc="-25" dirty="0">
                <a:latin typeface="Calibri"/>
                <a:cs typeface="Calibri"/>
              </a:rPr>
              <a:t>few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seconds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covering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geographical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coordinates,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link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directly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google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maps.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alert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central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emergency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dispatch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short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emergency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dispatch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inform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ambulances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near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location,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help 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saving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lives.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8257" y="111646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289" y="869696"/>
            <a:ext cx="10510520" cy="10142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5"/>
              </a:spcBef>
            </a:pPr>
            <a:r>
              <a:rPr sz="3000" spc="10" dirty="0">
                <a:latin typeface="Calibri"/>
                <a:cs typeface="Calibri"/>
              </a:rPr>
              <a:t>The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unavailability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precise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methods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accident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occurrence </a:t>
            </a:r>
            <a:r>
              <a:rPr sz="3000" spc="10" dirty="0">
                <a:latin typeface="Calibri"/>
                <a:cs typeface="Calibri"/>
              </a:rPr>
              <a:t> detection beside </a:t>
            </a:r>
            <a:r>
              <a:rPr sz="3000" spc="5" dirty="0">
                <a:latin typeface="Calibri"/>
                <a:cs typeface="Calibri"/>
              </a:rPr>
              <a:t>to </a:t>
            </a:r>
            <a:r>
              <a:rPr sz="3000" spc="15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reliable locating tool </a:t>
            </a:r>
            <a:r>
              <a:rPr sz="3000" spc="15" dirty="0">
                <a:latin typeface="Calibri"/>
                <a:cs typeface="Calibri"/>
              </a:rPr>
              <a:t>with a </a:t>
            </a:r>
            <a:r>
              <a:rPr sz="3000" spc="10" dirty="0">
                <a:latin typeface="Calibri"/>
                <a:cs typeface="Calibri"/>
              </a:rPr>
              <a:t>quick reporting 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feature</a:t>
            </a:r>
            <a:r>
              <a:rPr sz="3000" spc="10" dirty="0">
                <a:latin typeface="Calibri"/>
                <a:cs typeface="Calibri"/>
              </a:rPr>
              <a:t> is</a:t>
            </a:r>
            <a:r>
              <a:rPr sz="3000" spc="15" dirty="0">
                <a:latin typeface="Calibri"/>
                <a:cs typeface="Calibri"/>
              </a:rPr>
              <a:t> the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major</a:t>
            </a:r>
            <a:r>
              <a:rPr sz="3000" spc="5" dirty="0">
                <a:latin typeface="Calibri"/>
                <a:cs typeface="Calibri"/>
              </a:rPr>
              <a:t> problem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under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research.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The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accidents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also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increasing </a:t>
            </a:r>
            <a:r>
              <a:rPr sz="3000" spc="15" dirty="0">
                <a:latin typeface="Calibri"/>
                <a:cs typeface="Calibri"/>
              </a:rPr>
              <a:t>now </a:t>
            </a:r>
            <a:r>
              <a:rPr sz="3000" spc="-5" dirty="0">
                <a:latin typeface="Calibri"/>
                <a:cs typeface="Calibri"/>
              </a:rPr>
              <a:t>days. </a:t>
            </a:r>
            <a:r>
              <a:rPr sz="3000" spc="15" dirty="0">
                <a:latin typeface="Calibri"/>
                <a:cs typeface="Calibri"/>
              </a:rPr>
              <a:t>Due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delay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in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arrival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of </a:t>
            </a:r>
            <a:r>
              <a:rPr sz="3000" spc="15" dirty="0">
                <a:latin typeface="Calibri"/>
                <a:cs typeface="Calibri"/>
              </a:rPr>
              <a:t> ambulance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10" dirty="0">
                <a:latin typeface="Calibri"/>
                <a:cs typeface="Calibri"/>
              </a:rPr>
              <a:t> accident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spot it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causes</a:t>
            </a:r>
            <a:r>
              <a:rPr sz="3000" spc="15" dirty="0">
                <a:latin typeface="Calibri"/>
                <a:cs typeface="Calibri"/>
              </a:rPr>
              <a:t> the</a:t>
            </a:r>
            <a:r>
              <a:rPr sz="3000" spc="10" dirty="0">
                <a:latin typeface="Calibri"/>
                <a:cs typeface="Calibri"/>
              </a:rPr>
              <a:t> loss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of</a:t>
            </a:r>
            <a:r>
              <a:rPr sz="3000" spc="15" dirty="0">
                <a:latin typeface="Calibri"/>
                <a:cs typeface="Calibri"/>
              </a:rPr>
              <a:t> human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life.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So,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it is </a:t>
            </a:r>
            <a:r>
              <a:rPr sz="3000" spc="15" dirty="0">
                <a:latin typeface="Calibri"/>
                <a:cs typeface="Calibri"/>
              </a:rPr>
              <a:t>necessary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take</a:t>
            </a:r>
            <a:r>
              <a:rPr sz="3000" spc="15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accident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victim </a:t>
            </a:r>
            <a:r>
              <a:rPr sz="3000" spc="5" dirty="0">
                <a:latin typeface="Calibri"/>
                <a:cs typeface="Calibri"/>
              </a:rPr>
              <a:t>to </a:t>
            </a:r>
            <a:r>
              <a:rPr sz="3000" spc="15" dirty="0">
                <a:latin typeface="Calibri"/>
                <a:cs typeface="Calibri"/>
              </a:rPr>
              <a:t>the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hospital </a:t>
            </a:r>
            <a:r>
              <a:rPr sz="3000" spc="15" dirty="0">
                <a:latin typeface="Calibri"/>
                <a:cs typeface="Calibri"/>
              </a:rPr>
              <a:t>as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10" dirty="0">
                <a:latin typeface="Calibri"/>
                <a:cs typeface="Calibri"/>
              </a:rPr>
              <a:t>early </a:t>
            </a:r>
            <a:r>
              <a:rPr sz="3000" spc="15" dirty="0">
                <a:latin typeface="Calibri"/>
                <a:cs typeface="Calibri"/>
              </a:rPr>
              <a:t>as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possible.</a:t>
            </a:r>
            <a:endParaRPr sz="3000">
              <a:latin typeface="Calibri"/>
              <a:cs typeface="Calibri"/>
            </a:endParaRPr>
          </a:p>
          <a:p>
            <a:pPr marL="3184525">
              <a:lnSpc>
                <a:spcPct val="100000"/>
              </a:lnSpc>
              <a:spcBef>
                <a:spcPts val="950"/>
              </a:spcBef>
            </a:pPr>
            <a:r>
              <a:rPr sz="3900" spc="5" dirty="0">
                <a:latin typeface="Calibri"/>
                <a:cs typeface="Calibri"/>
              </a:rPr>
              <a:t>1.2</a:t>
            </a:r>
            <a:r>
              <a:rPr sz="3900" spc="-55" dirty="0">
                <a:latin typeface="Calibri"/>
                <a:cs typeface="Calibri"/>
              </a:rPr>
              <a:t> </a:t>
            </a:r>
            <a:r>
              <a:rPr sz="3900" spc="-5" dirty="0">
                <a:latin typeface="Calibri"/>
                <a:cs typeface="Calibri"/>
              </a:rPr>
              <a:t>OBJECTIVES</a:t>
            </a:r>
            <a:endParaRPr sz="3900">
              <a:latin typeface="Calibri"/>
              <a:cs typeface="Calibri"/>
            </a:endParaRPr>
          </a:p>
          <a:p>
            <a:pPr marL="12700" marR="321945">
              <a:lnSpc>
                <a:spcPct val="101299"/>
              </a:lnSpc>
              <a:spcBef>
                <a:spcPts val="850"/>
              </a:spcBef>
            </a:pPr>
            <a:r>
              <a:rPr sz="2800" spc="10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vehicle</a:t>
            </a:r>
            <a:r>
              <a:rPr sz="2800" dirty="0">
                <a:latin typeface="Calibri"/>
                <a:cs typeface="Calibri"/>
              </a:rPr>
              <a:t> tracking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takes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GPS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send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through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GSM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module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mobile/laptop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mobile 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communication.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Vehicle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Tracking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one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biggest </a:t>
            </a:r>
            <a:r>
              <a:rPr sz="2800" spc="5" dirty="0">
                <a:latin typeface="Calibri"/>
                <a:cs typeface="Calibri"/>
              </a:rPr>
              <a:t> technological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advancements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activities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vehicle. </a:t>
            </a:r>
            <a:r>
              <a:rPr sz="2800" spc="10" dirty="0">
                <a:latin typeface="Calibri"/>
                <a:cs typeface="Calibri"/>
              </a:rPr>
              <a:t>The 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security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uses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Global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GPS,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find </a:t>
            </a:r>
            <a:r>
              <a:rPr sz="2800" spc="10" dirty="0">
                <a:latin typeface="Calibri"/>
                <a:cs typeface="Calibri"/>
              </a:rPr>
              <a:t>the 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of </a:t>
            </a:r>
            <a:r>
              <a:rPr sz="2800" spc="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monitored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tracked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vehicle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uses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satellite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radio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send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coordinates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monitoring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center.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monitoring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various </a:t>
            </a:r>
            <a:r>
              <a:rPr sz="2800" spc="-15" dirty="0">
                <a:latin typeface="Calibri"/>
                <a:cs typeface="Calibri"/>
              </a:rPr>
              <a:t>software’s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plot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Vehicle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on </a:t>
            </a:r>
            <a:r>
              <a:rPr sz="2800" spc="15" dirty="0">
                <a:latin typeface="Calibri"/>
                <a:cs typeface="Calibri"/>
              </a:rPr>
              <a:t>a map.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way</a:t>
            </a:r>
            <a:r>
              <a:rPr sz="2800" spc="10" dirty="0">
                <a:latin typeface="Calibri"/>
                <a:cs typeface="Calibri"/>
              </a:rPr>
              <a:t> the </a:t>
            </a:r>
            <a:r>
              <a:rPr sz="2800" spc="-10" dirty="0">
                <a:latin typeface="Calibri"/>
                <a:cs typeface="Calibri"/>
              </a:rPr>
              <a:t>Vehicle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owners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their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vehicle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on </a:t>
            </a:r>
            <a:r>
              <a:rPr sz="2800" spc="15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real-time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basis.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Due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real-time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facility,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vehicle </a:t>
            </a:r>
            <a:r>
              <a:rPr sz="2800" dirty="0">
                <a:latin typeface="Calibri"/>
                <a:cs typeface="Calibri"/>
              </a:rPr>
              <a:t>tracking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becoming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increasingly </a:t>
            </a:r>
            <a:r>
              <a:rPr sz="2800" spc="10" dirty="0">
                <a:latin typeface="Calibri"/>
                <a:cs typeface="Calibri"/>
              </a:rPr>
              <a:t> popular </a:t>
            </a:r>
            <a:r>
              <a:rPr sz="2800" spc="15" dirty="0">
                <a:latin typeface="Calibri"/>
                <a:cs typeface="Calibri"/>
              </a:rPr>
              <a:t>among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expensive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vehicles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vehicle </a:t>
            </a:r>
            <a:r>
              <a:rPr sz="2800" spc="10" dirty="0">
                <a:latin typeface="Calibri"/>
                <a:cs typeface="Calibri"/>
              </a:rPr>
              <a:t> accident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transmit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 accident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rescue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team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police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center,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get</a:t>
            </a:r>
            <a:r>
              <a:rPr sz="2800" spc="10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geographical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598" y="26924"/>
            <a:ext cx="526478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5" dirty="0"/>
              <a:t>1.1</a:t>
            </a:r>
            <a:r>
              <a:rPr sz="3900" spc="-45" dirty="0"/>
              <a:t> </a:t>
            </a:r>
            <a:r>
              <a:rPr sz="3900" spc="-5" dirty="0"/>
              <a:t>PROBLEM</a:t>
            </a:r>
            <a:r>
              <a:rPr sz="3900" spc="-30" dirty="0"/>
              <a:t> </a:t>
            </a:r>
            <a:r>
              <a:rPr sz="3900" spc="-70" dirty="0"/>
              <a:t>STATEMENT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42289" y="10986008"/>
            <a:ext cx="860742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Calibri"/>
                <a:cs typeface="Calibri"/>
              </a:rPr>
              <a:t>coordinates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transmitted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via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message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help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map.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0217" y="111819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669416"/>
            <a:ext cx="10348595" cy="4013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900" dirty="0">
                <a:latin typeface="Calibri"/>
                <a:cs typeface="Calibri"/>
              </a:rPr>
              <a:t>In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foggy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areas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such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as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mountainous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regions,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car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accidents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frequently </a:t>
            </a:r>
            <a:r>
              <a:rPr sz="2900" spc="-64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occur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due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to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poor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visibility. </a:t>
            </a:r>
            <a:r>
              <a:rPr sz="2900" spc="-135" dirty="0">
                <a:latin typeface="Calibri"/>
                <a:cs typeface="Calibri"/>
              </a:rPr>
              <a:t>To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prevent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such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incidents,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our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system 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detects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obstacles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on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road,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alerting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drivers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5" dirty="0">
                <a:latin typeface="Calibri"/>
                <a:cs typeface="Calibri"/>
              </a:rPr>
              <a:t>in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real-time </a:t>
            </a:r>
            <a:r>
              <a:rPr sz="2900" spc="-15" dirty="0">
                <a:latin typeface="Calibri"/>
                <a:cs typeface="Calibri"/>
              </a:rPr>
              <a:t>to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avoid 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potential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collisions.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Additionally,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system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is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equipped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with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sensors </a:t>
            </a:r>
            <a:r>
              <a:rPr sz="2900" spc="-64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that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continuously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monitor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vehicle's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gas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levels.</a:t>
            </a:r>
            <a:r>
              <a:rPr sz="2900" dirty="0">
                <a:latin typeface="Calibri"/>
                <a:cs typeface="Calibri"/>
              </a:rPr>
              <a:t> In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 </a:t>
            </a:r>
            <a:r>
              <a:rPr sz="2900" spc="-15" dirty="0">
                <a:latin typeface="Calibri"/>
                <a:cs typeface="Calibri"/>
              </a:rPr>
              <a:t>event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of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 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gas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leak, the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sensors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will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detect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any</a:t>
            </a:r>
            <a:r>
              <a:rPr sz="2900" dirty="0">
                <a:latin typeface="Calibri"/>
                <a:cs typeface="Calibri"/>
              </a:rPr>
              <a:t> abnormal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drop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in </a:t>
            </a:r>
            <a:r>
              <a:rPr sz="2900" spc="-20" dirty="0">
                <a:latin typeface="Calibri"/>
                <a:cs typeface="Calibri"/>
              </a:rPr>
              <a:t>gas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levels</a:t>
            </a:r>
            <a:r>
              <a:rPr sz="2900" dirty="0">
                <a:latin typeface="Calibri"/>
                <a:cs typeface="Calibri"/>
              </a:rPr>
              <a:t> and 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immediately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alert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45" dirty="0">
                <a:latin typeface="Calibri"/>
                <a:cs typeface="Calibri"/>
              </a:rPr>
              <a:t>driver,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preventing</a:t>
            </a:r>
            <a:r>
              <a:rPr sz="2900" spc="4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hazardous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situations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such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as </a:t>
            </a:r>
            <a:r>
              <a:rPr sz="2900" spc="-6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fires</a:t>
            </a:r>
            <a:r>
              <a:rPr sz="2900" dirty="0">
                <a:latin typeface="Calibri"/>
                <a:cs typeface="Calibri"/>
              </a:rPr>
              <a:t> or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explosions.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This dual </a:t>
            </a:r>
            <a:r>
              <a:rPr sz="2900" spc="-20" dirty="0">
                <a:latin typeface="Calibri"/>
                <a:cs typeface="Calibri"/>
              </a:rPr>
              <a:t>safety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mechanism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aims </a:t>
            </a:r>
            <a:r>
              <a:rPr sz="2900" spc="-10" dirty="0">
                <a:latin typeface="Calibri"/>
                <a:cs typeface="Calibri"/>
              </a:rPr>
              <a:t>to</a:t>
            </a:r>
            <a:r>
              <a:rPr sz="290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reduce </a:t>
            </a:r>
            <a:r>
              <a:rPr sz="2900" spc="-5" dirty="0">
                <a:latin typeface="Calibri"/>
                <a:cs typeface="Calibri"/>
              </a:rPr>
              <a:t> accidents</a:t>
            </a:r>
            <a:r>
              <a:rPr sz="2900" dirty="0">
                <a:latin typeface="Calibri"/>
                <a:cs typeface="Calibri"/>
              </a:rPr>
              <a:t> and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ensure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 </a:t>
            </a:r>
            <a:r>
              <a:rPr sz="2900" spc="-20" dirty="0">
                <a:latin typeface="Calibri"/>
                <a:cs typeface="Calibri"/>
              </a:rPr>
              <a:t>safety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of both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 </a:t>
            </a:r>
            <a:r>
              <a:rPr sz="2900" spc="-10" dirty="0">
                <a:latin typeface="Calibri"/>
                <a:cs typeface="Calibri"/>
              </a:rPr>
              <a:t>driver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and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passengers.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7785" y="111481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903" y="310718"/>
            <a:ext cx="360362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spc="-5" dirty="0"/>
              <a:t>2.</a:t>
            </a:r>
            <a:r>
              <a:rPr sz="3750" spc="-65" dirty="0"/>
              <a:t> </a:t>
            </a:r>
            <a:r>
              <a:rPr sz="3750" spc="-15" dirty="0"/>
              <a:t>REQUIREMENTS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1143711" y="1155729"/>
            <a:ext cx="5553075" cy="4565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900" spc="-25" dirty="0">
                <a:latin typeface="Calibri"/>
                <a:cs typeface="Calibri"/>
              </a:rPr>
              <a:t>HARDWARE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REQUIREMENTS:</a:t>
            </a:r>
            <a:endParaRPr sz="29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spc="-10" dirty="0">
                <a:latin typeface="Calibri"/>
                <a:cs typeface="Calibri"/>
              </a:rPr>
              <a:t>Arduino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UNO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spc="-15" dirty="0">
                <a:latin typeface="Calibri"/>
                <a:cs typeface="Calibri"/>
              </a:rPr>
              <a:t>ESP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32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spc="-10" dirty="0">
                <a:latin typeface="Calibri"/>
                <a:cs typeface="Calibri"/>
              </a:rPr>
              <a:t>Ultrasonic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sensor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(HC-SR04)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dirty="0">
                <a:latin typeface="Calibri"/>
                <a:cs typeface="Calibri"/>
              </a:rPr>
              <a:t>Gas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sensor(MQ-7)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spc="-15" dirty="0">
                <a:latin typeface="Calibri"/>
                <a:cs typeface="Calibri"/>
              </a:rPr>
              <a:t>LCD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(16X2)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dirty="0">
                <a:latin typeface="Calibri"/>
                <a:cs typeface="Calibri"/>
              </a:rPr>
              <a:t>16X2</a:t>
            </a:r>
            <a:r>
              <a:rPr sz="3200" spc="-15" dirty="0">
                <a:latin typeface="Calibri"/>
                <a:cs typeface="Calibri"/>
              </a:rPr>
              <a:t> LCD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I2C</a:t>
            </a:r>
            <a:r>
              <a:rPr sz="3200" spc="-15" dirty="0">
                <a:latin typeface="Calibri"/>
                <a:cs typeface="Calibri"/>
              </a:rPr>
              <a:t> Interface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Adapter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spc="-15" dirty="0">
                <a:latin typeface="Calibri"/>
                <a:cs typeface="Calibri"/>
              </a:rPr>
              <a:t>Buzzer</a:t>
            </a:r>
            <a:endParaRPr sz="32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00" dirty="0">
                <a:latin typeface="Calibri"/>
                <a:cs typeface="Calibri"/>
              </a:rPr>
              <a:t>GSM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(Sim800L)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935" algn="l"/>
                <a:tab pos="369570" algn="l"/>
                <a:tab pos="1301115" algn="l"/>
              </a:tabLst>
            </a:pPr>
            <a:r>
              <a:rPr dirty="0"/>
              <a:t>GPS	</a:t>
            </a:r>
            <a:r>
              <a:rPr spc="-5" dirty="0"/>
              <a:t>module</a:t>
            </a:r>
            <a:r>
              <a:rPr spc="10" dirty="0"/>
              <a:t> </a:t>
            </a:r>
            <a:r>
              <a:rPr dirty="0"/>
              <a:t>(</a:t>
            </a:r>
            <a:r>
              <a:rPr spc="-10" dirty="0"/>
              <a:t> </a:t>
            </a:r>
            <a:r>
              <a:rPr dirty="0"/>
              <a:t>7 </a:t>
            </a:r>
            <a:r>
              <a:rPr spc="-5" dirty="0"/>
              <a:t>SEMI</a:t>
            </a:r>
            <a:r>
              <a:rPr spc="-10" dirty="0"/>
              <a:t> </a:t>
            </a:r>
            <a:r>
              <a:rPr dirty="0"/>
              <a:t>GNSS</a:t>
            </a:r>
            <a:r>
              <a:rPr spc="10" dirty="0"/>
              <a:t> </a:t>
            </a:r>
            <a:r>
              <a:rPr spc="-5" dirty="0"/>
              <a:t>L89</a:t>
            </a:r>
            <a:r>
              <a:rPr dirty="0"/>
              <a:t> )</a:t>
            </a:r>
          </a:p>
          <a:p>
            <a:pPr marL="460375" indent="-448309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spc="-10" dirty="0"/>
              <a:t>Accelerometer</a:t>
            </a:r>
            <a:r>
              <a:rPr spc="70" dirty="0"/>
              <a:t> </a:t>
            </a:r>
            <a:r>
              <a:rPr spc="-20" dirty="0"/>
              <a:t>(adxl335-Triple</a:t>
            </a:r>
            <a:r>
              <a:rPr spc="70" dirty="0"/>
              <a:t> </a:t>
            </a:r>
            <a:r>
              <a:rPr spc="-10" dirty="0"/>
              <a:t>axis)</a:t>
            </a:r>
          </a:p>
          <a:p>
            <a:pPr marL="460375" indent="-448309">
              <a:lnSpc>
                <a:spcPct val="100000"/>
              </a:lnSpc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dirty="0"/>
              <a:t>Quadband</a:t>
            </a:r>
            <a:r>
              <a:rPr spc="20" dirty="0"/>
              <a:t> </a:t>
            </a:r>
            <a:r>
              <a:rPr dirty="0"/>
              <a:t>GSM </a:t>
            </a:r>
            <a:r>
              <a:rPr spc="-10" dirty="0"/>
              <a:t>antenna</a:t>
            </a:r>
          </a:p>
          <a:p>
            <a:pPr marL="368935" indent="-35687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dirty="0"/>
              <a:t>GPS</a:t>
            </a:r>
            <a:r>
              <a:rPr spc="-15" dirty="0"/>
              <a:t> </a:t>
            </a:r>
            <a:r>
              <a:rPr spc="-10" dirty="0"/>
              <a:t>antenna</a:t>
            </a: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pc="-10" dirty="0"/>
              <a:t>Breadboard</a:t>
            </a:r>
          </a:p>
          <a:p>
            <a:pPr marL="460375" indent="-448309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spc="-5" dirty="0"/>
              <a:t>Connecting</a:t>
            </a:r>
            <a:r>
              <a:rPr spc="15" dirty="0"/>
              <a:t> </a:t>
            </a:r>
            <a:r>
              <a:rPr spc="-10" dirty="0"/>
              <a:t>wires</a:t>
            </a:r>
          </a:p>
          <a:p>
            <a:pPr marL="368935" indent="-35687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pc="-20" dirty="0"/>
              <a:t>Battery</a:t>
            </a:r>
            <a:r>
              <a:rPr spc="10" dirty="0"/>
              <a:t> </a:t>
            </a:r>
            <a:r>
              <a:rPr spc="-5" dirty="0"/>
              <a:t>3.7V</a:t>
            </a: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  <a:tab pos="1316990" algn="l"/>
              </a:tabLst>
            </a:pPr>
            <a:r>
              <a:rPr dirty="0"/>
              <a:t>USB	</a:t>
            </a:r>
            <a:r>
              <a:rPr spc="-5" dirty="0"/>
              <a:t>cable</a:t>
            </a: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pc="-5" dirty="0"/>
              <a:t>Soldering</a:t>
            </a:r>
            <a:r>
              <a:rPr spc="-10" dirty="0"/>
              <a:t> </a:t>
            </a:r>
            <a:r>
              <a:rPr spc="-5" dirty="0"/>
              <a:t>kit</a:t>
            </a:r>
          </a:p>
          <a:p>
            <a:pPr marL="368935" indent="-35687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pc="-5" dirty="0"/>
              <a:t>Nuts</a:t>
            </a:r>
            <a:r>
              <a:rPr spc="1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5" dirty="0"/>
              <a:t>bolts</a:t>
            </a:r>
            <a:r>
              <a:rPr spc="-25" dirty="0"/>
              <a:t> </a:t>
            </a:r>
            <a:r>
              <a:rPr dirty="0"/>
              <a:t>Along</a:t>
            </a:r>
            <a:r>
              <a:rPr spc="2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-10" dirty="0"/>
              <a:t>toolkit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03517" y="1214120"/>
            <a:ext cx="4218305" cy="2619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865"/>
              </a:spcBef>
            </a:pPr>
            <a:r>
              <a:rPr sz="2850" dirty="0">
                <a:latin typeface="Calibri"/>
                <a:cs typeface="Calibri"/>
              </a:rPr>
              <a:t>SOFT</a:t>
            </a:r>
            <a:r>
              <a:rPr sz="2850" spc="-120" dirty="0">
                <a:latin typeface="Calibri"/>
                <a:cs typeface="Calibri"/>
              </a:rPr>
              <a:t>W</a:t>
            </a:r>
            <a:r>
              <a:rPr sz="2850" spc="5" dirty="0">
                <a:latin typeface="Calibri"/>
                <a:cs typeface="Calibri"/>
              </a:rPr>
              <a:t>ARE</a:t>
            </a:r>
            <a:r>
              <a:rPr sz="2850" spc="-210" dirty="0">
                <a:latin typeface="Calibri"/>
                <a:cs typeface="Calibri"/>
              </a:rPr>
              <a:t> </a:t>
            </a:r>
            <a:r>
              <a:rPr sz="2850" spc="5" dirty="0">
                <a:latin typeface="Calibri"/>
                <a:cs typeface="Calibri"/>
              </a:rPr>
              <a:t>R</a:t>
            </a:r>
            <a:r>
              <a:rPr sz="2850" spc="-40" dirty="0">
                <a:latin typeface="Calibri"/>
                <a:cs typeface="Calibri"/>
              </a:rPr>
              <a:t>E</a:t>
            </a:r>
            <a:r>
              <a:rPr sz="2850" spc="10" dirty="0">
                <a:latin typeface="Calibri"/>
                <a:cs typeface="Calibri"/>
              </a:rPr>
              <a:t>QUIREMEN</a:t>
            </a:r>
            <a:r>
              <a:rPr sz="2850" spc="-10" dirty="0">
                <a:latin typeface="Calibri"/>
                <a:cs typeface="Calibri"/>
              </a:rPr>
              <a:t>T</a:t>
            </a:r>
            <a:r>
              <a:rPr sz="2850" dirty="0">
                <a:latin typeface="Calibri"/>
                <a:cs typeface="Calibri"/>
              </a:rPr>
              <a:t>S:</a:t>
            </a:r>
            <a:endParaRPr sz="2850">
              <a:latin typeface="Calibri"/>
              <a:cs typeface="Calibri"/>
            </a:endParaRPr>
          </a:p>
          <a:p>
            <a:pPr marL="304800" indent="-2927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05435" algn="l"/>
              </a:tabLst>
            </a:pPr>
            <a:r>
              <a:rPr sz="3200" spc="-15" dirty="0">
                <a:latin typeface="Calibri"/>
                <a:cs typeface="Calibri"/>
              </a:rPr>
              <a:t>Arduino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</a:t>
            </a:r>
            <a:endParaRPr sz="3200">
              <a:latin typeface="Calibri"/>
              <a:cs typeface="Calibri"/>
            </a:endParaRPr>
          </a:p>
          <a:p>
            <a:pPr marL="304800" marR="1786255" indent="-292735">
              <a:lnSpc>
                <a:spcPct val="100299"/>
              </a:lnSpc>
              <a:buFont typeface="Arial MT"/>
              <a:buChar char="•"/>
              <a:tabLst>
                <a:tab pos="305435" algn="l"/>
              </a:tabLst>
            </a:pPr>
            <a:r>
              <a:rPr sz="3200" spc="-15" dirty="0">
                <a:latin typeface="Calibri"/>
                <a:cs typeface="Calibri"/>
              </a:rPr>
              <a:t>Proteus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Professional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Version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8.15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3333" y="1106129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834" y="292735"/>
            <a:ext cx="3536315" cy="587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50" spc="5" dirty="0"/>
              <a:t>CIRCUIT</a:t>
            </a:r>
            <a:r>
              <a:rPr sz="3650" spc="-50" dirty="0"/>
              <a:t> </a:t>
            </a:r>
            <a:r>
              <a:rPr sz="3650" spc="10" dirty="0"/>
              <a:t>DIAGRAM</a:t>
            </a:r>
            <a:endParaRPr sz="3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711" y="1406017"/>
            <a:ext cx="8288401" cy="9067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42421" y="1111250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381457"/>
            <a:ext cx="4583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TESTING</a:t>
            </a:r>
            <a:r>
              <a:rPr sz="4000" spc="-45" dirty="0"/>
              <a:t> </a:t>
            </a:r>
            <a:r>
              <a:rPr sz="4000" dirty="0"/>
              <a:t>ON</a:t>
            </a:r>
            <a:r>
              <a:rPr sz="4000" spc="-35" dirty="0"/>
              <a:t> </a:t>
            </a:r>
            <a:r>
              <a:rPr sz="4000" spc="-20" dirty="0"/>
              <a:t>PROTEUS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70" y="6152489"/>
            <a:ext cx="9793846" cy="53928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87481" y="111475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957" y="1090676"/>
            <a:ext cx="9793859" cy="4848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1985</Words>
  <Application>Microsoft Office PowerPoint</Application>
  <PresentationFormat>Custom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Bahnschrift</vt:lpstr>
      <vt:lpstr>Calibri</vt:lpstr>
      <vt:lpstr>Wingdings</vt:lpstr>
      <vt:lpstr>Office Theme</vt:lpstr>
      <vt:lpstr>VEHICLE ACCIDENT ALERT  SYSTEM USING  GSM,GPS AND</vt:lpstr>
      <vt:lpstr>ABSTRACT</vt:lpstr>
      <vt:lpstr>TABLE OF CONTENTS</vt:lpstr>
      <vt:lpstr>1. INTRODUCTION</vt:lpstr>
      <vt:lpstr>1.1 PROBLEM STATEMENT</vt:lpstr>
      <vt:lpstr>PowerPoint Presentation</vt:lpstr>
      <vt:lpstr>2. REQUIREMENTS</vt:lpstr>
      <vt:lpstr>CIRCUIT DIAGRAM</vt:lpstr>
      <vt:lpstr>TESTING ON PROTEUS</vt:lpstr>
      <vt:lpstr>WORKING EXPLANATION</vt:lpstr>
      <vt:lpstr>PowerPoint Presentation</vt:lpstr>
      <vt:lpstr>TESTING</vt:lpstr>
      <vt:lpstr>PowerPoint Presentation</vt:lpstr>
      <vt:lpstr>GAS LEVEL DETECTION</vt:lpstr>
      <vt:lpstr>ADVANTAGES</vt:lpstr>
      <vt:lpstr>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Papri Bhattacharjee</dc:creator>
  <cp:lastModifiedBy>PAPRI BHATTACHARJEE</cp:lastModifiedBy>
  <cp:revision>2</cp:revision>
  <dcterms:modified xsi:type="dcterms:W3CDTF">2025-07-25T15:59:27Z</dcterms:modified>
</cp:coreProperties>
</file>