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60" r:id="rId3"/>
    <p:sldId id="261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8AA"/>
    <a:srgbClr val="ECFEF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1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9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589B14-2C99-C29A-E0E7-36D7616E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B2E0A1-A014-0EEA-9CC3-26D76347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/>
          </a:p>
        </p:txBody>
      </p:sp>
      <p:pic>
        <p:nvPicPr>
          <p:cNvPr id="7" name="Symbol zastępczy zawartości 6" descr="Obraz zawierający światło, Wielobarwność, Sztuka fraktalna, zrzut ekranu&#10;&#10;Opis wygenerowany automatycznie">
            <a:extLst>
              <a:ext uri="{FF2B5EF4-FFF2-40B4-BE49-F238E27FC236}">
                <a16:creationId xmlns:a16="http://schemas.microsoft.com/office/drawing/2014/main" id="{23FA6A45-7F7F-2133-5B02-D03E7941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54" t="137" r="15091" b="21204"/>
          <a:stretch/>
        </p:blipFill>
        <p:spPr>
          <a:xfrm>
            <a:off x="-1" y="0"/>
            <a:ext cx="7454079" cy="6858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90592E4-7FDB-1998-34B1-FD3D0E66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453" y="5117441"/>
            <a:ext cx="1764468" cy="159747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920157C-19FD-3741-0FA3-0E3D55B9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95" y="5117441"/>
            <a:ext cx="1586531" cy="1574006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6824DCB-F968-C688-AEA0-1AF1FA754106}"/>
              </a:ext>
            </a:extLst>
          </p:cNvPr>
          <p:cNvSpPr txBox="1"/>
          <p:nvPr/>
        </p:nvSpPr>
        <p:spPr>
          <a:xfrm>
            <a:off x="7883845" y="340051"/>
            <a:ext cx="405571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l-PL" sz="2400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2400" b="1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Projektu końcowy </a:t>
            </a:r>
          </a:p>
          <a:p>
            <a:br>
              <a:rPr lang="pl-PL" sz="2400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2400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Studia Podyplomowe: </a:t>
            </a:r>
            <a:r>
              <a:rPr lang="pl-PL" sz="2400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Sztuczna inteligencja i automatyzacja procesów biznesowych w ujęciu technicznym</a:t>
            </a:r>
            <a:br>
              <a:rPr lang="pl-PL" sz="2400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l-PL" sz="2400" dirty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l-PL" b="1" dirty="0">
                <a:solidFill>
                  <a:srgbClr val="000066"/>
                </a:solidFill>
                <a:latin typeface="Calibri" panose="020F0502020204030204" pitchFamily="34" charset="0"/>
              </a:rPr>
              <a:t>Zespół:</a:t>
            </a:r>
          </a:p>
          <a:p>
            <a:r>
              <a:rPr lang="pl-PL" dirty="0">
                <a:solidFill>
                  <a:srgbClr val="000066"/>
                </a:solidFill>
                <a:latin typeface="Calibri" panose="020F0502020204030204" pitchFamily="34" charset="0"/>
              </a:rPr>
              <a:t>•  Tomasz Mróz</a:t>
            </a:r>
          </a:p>
          <a:p>
            <a:r>
              <a:rPr lang="pl-PL" dirty="0">
                <a:solidFill>
                  <a:srgbClr val="000066"/>
                </a:solidFill>
                <a:latin typeface="Calibri" panose="020F0502020204030204" pitchFamily="34" charset="0"/>
              </a:rPr>
              <a:t>•   Anna Stawska-Szady</a:t>
            </a:r>
          </a:p>
          <a:p>
            <a:r>
              <a:rPr lang="pl-PL" dirty="0">
                <a:solidFill>
                  <a:srgbClr val="000066"/>
                </a:solidFill>
                <a:latin typeface="Calibri" panose="020F0502020204030204" pitchFamily="34" charset="0"/>
              </a:rPr>
              <a:t>•   Dorota Polak-Gilewska</a:t>
            </a:r>
          </a:p>
          <a:p>
            <a:r>
              <a:rPr lang="pl-PL" dirty="0">
                <a:solidFill>
                  <a:srgbClr val="000066"/>
                </a:solidFill>
                <a:latin typeface="Calibri" panose="020F0502020204030204" pitchFamily="34" charset="0"/>
              </a:rPr>
              <a:t>•   Mateusz Paprocki</a:t>
            </a:r>
          </a:p>
          <a:p>
            <a:endParaRPr lang="pl-PL" sz="240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4231AE8-C7F0-7723-5F67-2B230989C86E}"/>
              </a:ext>
            </a:extLst>
          </p:cNvPr>
          <p:cNvSpPr/>
          <p:nvPr/>
        </p:nvSpPr>
        <p:spPr>
          <a:xfrm>
            <a:off x="585216" y="694944"/>
            <a:ext cx="6315456" cy="542543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A1FD58C-2EAB-AC06-3D0B-3FD3CD6B3A6F}"/>
              </a:ext>
            </a:extLst>
          </p:cNvPr>
          <p:cNvSpPr txBox="1"/>
          <p:nvPr/>
        </p:nvSpPr>
        <p:spPr>
          <a:xfrm>
            <a:off x="1065385" y="924787"/>
            <a:ext cx="55757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 Pro Black" panose="020F0502020204030204" pitchFamily="34" charset="0"/>
                <a:ea typeface="Microsoft YaHei" panose="020B0503020204020204" pitchFamily="34" charset="-122"/>
              </a:rPr>
              <a:t>Vektor Tunes</a:t>
            </a:r>
          </a:p>
          <a:p>
            <a:endParaRPr lang="pl-PL" sz="2000" b="1" dirty="0">
              <a:solidFill>
                <a:schemeClr val="accent4">
                  <a:lumMod val="60000"/>
                  <a:lumOff val="40000"/>
                </a:schemeClr>
              </a:solidFill>
              <a:latin typeface="Verdana Pro Black" panose="020F0502020204030204" pitchFamily="34" charset="0"/>
              <a:ea typeface="Microsoft YaHei" panose="020B0503020204020204" pitchFamily="34" charset="-122"/>
            </a:endParaRPr>
          </a:p>
          <a:p>
            <a:endParaRPr lang="pl-PL" sz="1000" dirty="0">
              <a:solidFill>
                <a:schemeClr val="accent4">
                  <a:lumMod val="60000"/>
                  <a:lumOff val="40000"/>
                </a:schemeClr>
              </a:solidFill>
              <a:latin typeface="Verdana Pro Black" panose="020F0502020204030204" pitchFamily="34" charset="0"/>
              <a:ea typeface="Microsoft YaHei" panose="020B0503020204020204" pitchFamily="34" charset="-122"/>
            </a:endParaRPr>
          </a:p>
          <a:p>
            <a:r>
              <a:rPr lang="pl-PL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 Pro Black" panose="020F0502020204030204" pitchFamily="34" charset="0"/>
                <a:ea typeface="Microsoft YaHei" panose="020B0503020204020204" pitchFamily="34" charset="-122"/>
              </a:rPr>
              <a:t>Chatbot</a:t>
            </a:r>
            <a:r>
              <a:rPr lang="pl-PL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 Pro Black" panose="020F0502020204030204" pitchFamily="34" charset="0"/>
                <a:ea typeface="Microsoft YaHei" panose="020B0503020204020204" pitchFamily="34" charset="-122"/>
              </a:rPr>
              <a:t>: Rekomendacje muzyczne oparte na kontekście i sentymencie zapytań</a:t>
            </a:r>
            <a:endParaRPr lang="en-US" sz="2500" dirty="0">
              <a:solidFill>
                <a:schemeClr val="accent4">
                  <a:lumMod val="60000"/>
                  <a:lumOff val="40000"/>
                </a:schemeClr>
              </a:solidFill>
              <a:latin typeface="Verdana Pro Black" panose="020F050202020403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0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906E8-31B2-B8BD-F5F2-2BC7A140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7" y="277025"/>
            <a:ext cx="9956747" cy="867222"/>
          </a:xfrm>
        </p:spPr>
        <p:txBody>
          <a:bodyPr/>
          <a:lstStyle/>
          <a:p>
            <a:r>
              <a:rPr lang="pl-PL" noProof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Jak działa system rekomendacji?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B4DE25-3BC9-D408-9A13-AB3EB666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4FB39-3AEB-B117-540F-16B21CCE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  <p:pic>
        <p:nvPicPr>
          <p:cNvPr id="7" name="Symbol zastępczy zawartości 4" descr="Obraz zawierający światło, zrzut ekranu, Wielobarwność, Sztuka fraktalna&#10;&#10;Opis wygenerowany automatycznie">
            <a:extLst>
              <a:ext uri="{FF2B5EF4-FFF2-40B4-BE49-F238E27FC236}">
                <a16:creationId xmlns:a16="http://schemas.microsoft.com/office/drawing/2014/main" id="{9E59F2BE-55FF-A7FD-8660-E7DE1084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73" t="23873" r="10232" b="-2"/>
          <a:stretch/>
        </p:blipFill>
        <p:spPr>
          <a:xfrm>
            <a:off x="0" y="3933173"/>
            <a:ext cx="11981525" cy="285671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84FBD44-99F6-0E34-6B94-7FB83B11A25D}"/>
              </a:ext>
            </a:extLst>
          </p:cNvPr>
          <p:cNvSpPr txBox="1"/>
          <p:nvPr/>
        </p:nvSpPr>
        <p:spPr>
          <a:xfrm>
            <a:off x="703373" y="2147390"/>
            <a:ext cx="30266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Użytkownik wpisuje zapytanie opisujące nastrój lub preferencje:</a:t>
            </a:r>
          </a:p>
          <a:p>
            <a:r>
              <a:rPr lang="pl-PL" sz="1600" dirty="0"/>
              <a:t>- Proszę o spokojną piosenkę na deszczowy dzień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2520F09-5025-0BF7-E466-835E4A034A25}"/>
              </a:ext>
            </a:extLst>
          </p:cNvPr>
          <p:cNvSpPr txBox="1"/>
          <p:nvPr/>
        </p:nvSpPr>
        <p:spPr>
          <a:xfrm>
            <a:off x="4629198" y="2147390"/>
            <a:ext cx="35724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LLM analizuje zapytanie: </a:t>
            </a:r>
          </a:p>
          <a:p>
            <a:pPr marL="285750" indent="-285750">
              <a:buFontTx/>
              <a:buChar char="-"/>
            </a:pPr>
            <a:r>
              <a:rPr lang="pl-PL" sz="1600" dirty="0"/>
              <a:t>uwzględniając kontekst (nastrój, emocje)</a:t>
            </a:r>
          </a:p>
          <a:p>
            <a:pPr marL="285750" indent="-285750">
              <a:buFontTx/>
              <a:buChar char="-"/>
            </a:pPr>
            <a:r>
              <a:rPr lang="pl-PL" sz="1600" dirty="0"/>
              <a:t>dopasowując odpowiedni sentyment.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C9432FC-7D63-02F3-2DA2-C03819CC63FE}"/>
              </a:ext>
            </a:extLst>
          </p:cNvPr>
          <p:cNvSpPr txBox="1"/>
          <p:nvPr/>
        </p:nvSpPr>
        <p:spPr>
          <a:xfrm>
            <a:off x="8798860" y="2147390"/>
            <a:ext cx="3247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Dopasowana </a:t>
            </a:r>
            <a:r>
              <a:rPr lang="pl-PL" sz="1600" b="1" dirty="0"/>
              <a:t>piosenka</a:t>
            </a:r>
            <a:r>
              <a:rPr lang="pl-PL" sz="1600" dirty="0"/>
              <a:t> wraz ze </a:t>
            </a:r>
            <a:r>
              <a:rPr lang="pl-PL" sz="1600" b="1" dirty="0"/>
              <a:t>spersonalizowanym wyjaśnieniem wyboru </a:t>
            </a:r>
            <a:r>
              <a:rPr lang="pl-PL" sz="1600" dirty="0"/>
              <a:t>i </a:t>
            </a:r>
            <a:r>
              <a:rPr lang="pl-PL" sz="1600" b="1" dirty="0"/>
              <a:t>inspirującym kontekstem</a:t>
            </a:r>
            <a:r>
              <a:rPr lang="pl-PL" sz="1600" dirty="0"/>
              <a:t>, wzbogacającym doświadczenie użytkownika.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34A2089-75C0-7335-807F-A95F1CBD52C4}"/>
              </a:ext>
            </a:extLst>
          </p:cNvPr>
          <p:cNvSpPr txBox="1"/>
          <p:nvPr/>
        </p:nvSpPr>
        <p:spPr>
          <a:xfrm>
            <a:off x="716280" y="1585106"/>
            <a:ext cx="27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Zadanie pytania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2368117A-C3EF-4AC3-711E-10418FE099B5}"/>
              </a:ext>
            </a:extLst>
          </p:cNvPr>
          <p:cNvSpPr/>
          <p:nvPr/>
        </p:nvSpPr>
        <p:spPr>
          <a:xfrm>
            <a:off x="186467" y="1585106"/>
            <a:ext cx="487680" cy="4759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000066"/>
                </a:solidFill>
              </a:rPr>
              <a:t>1</a:t>
            </a:r>
            <a:endParaRPr lang="en-US" b="1" dirty="0">
              <a:solidFill>
                <a:srgbClr val="000066"/>
              </a:solidFill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42569F38-9176-65F5-D846-C168A5168F94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30307" y="2061046"/>
            <a:ext cx="0" cy="205422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9A14712-CD9D-0635-DFE1-44CF621BCFF3}"/>
              </a:ext>
            </a:extLst>
          </p:cNvPr>
          <p:cNvSpPr txBox="1"/>
          <p:nvPr/>
        </p:nvSpPr>
        <p:spPr>
          <a:xfrm>
            <a:off x="4583444" y="1585106"/>
            <a:ext cx="27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Analiza pytania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65F473C4-0DE1-5E03-9F6C-B2D614BC827D}"/>
              </a:ext>
            </a:extLst>
          </p:cNvPr>
          <p:cNvSpPr/>
          <p:nvPr/>
        </p:nvSpPr>
        <p:spPr>
          <a:xfrm>
            <a:off x="3925825" y="1585106"/>
            <a:ext cx="546130" cy="5308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000066"/>
                </a:solidFill>
              </a:rPr>
              <a:t>2</a:t>
            </a:r>
            <a:endParaRPr lang="en-US" b="1" dirty="0">
              <a:solidFill>
                <a:srgbClr val="000066"/>
              </a:solidFill>
            </a:endParaRPr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175244AD-E570-FFA4-29FB-E75B8C5F7DC5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4198890" y="2115910"/>
            <a:ext cx="29225" cy="205422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FC811083-DFDF-47AE-AC42-AED164BD1ED6}"/>
              </a:ext>
            </a:extLst>
          </p:cNvPr>
          <p:cNvSpPr txBox="1"/>
          <p:nvPr/>
        </p:nvSpPr>
        <p:spPr>
          <a:xfrm>
            <a:off x="8881124" y="1585106"/>
            <a:ext cx="27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l-PL" dirty="0"/>
              <a:t>Wynik</a:t>
            </a:r>
            <a:endParaRPr lang="en-US" dirty="0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A812916A-D3AC-09B4-1AB3-54F9034CDC26}"/>
              </a:ext>
            </a:extLst>
          </p:cNvPr>
          <p:cNvSpPr/>
          <p:nvPr/>
        </p:nvSpPr>
        <p:spPr>
          <a:xfrm>
            <a:off x="8223505" y="1585106"/>
            <a:ext cx="546130" cy="5308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000066"/>
                </a:solidFill>
              </a:rPr>
              <a:t>3</a:t>
            </a:r>
            <a:endParaRPr lang="en-US" b="1" dirty="0">
              <a:solidFill>
                <a:srgbClr val="000066"/>
              </a:solidFill>
            </a:endParaRPr>
          </a:p>
        </p:txBody>
      </p: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E2A3B0CB-C8D4-F360-75D2-390C59943AE2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8496570" y="2115910"/>
            <a:ext cx="29225" cy="220662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75292A-879D-5AD9-4F3B-E603DC066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D80A2-A0AA-E6BF-8A32-2F5F2DB0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1"/>
            <a:ext cx="4806615" cy="1970600"/>
          </a:xfrm>
        </p:spPr>
        <p:txBody>
          <a:bodyPr anchor="t">
            <a:normAutofit/>
          </a:bodyPr>
          <a:lstStyle/>
          <a:p>
            <a:r>
              <a:rPr lang="pl-PL" sz="3700" noProof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Architektura systemu rekomendacyjnego</a:t>
            </a:r>
          </a:p>
        </p:txBody>
      </p:sp>
      <p:pic>
        <p:nvPicPr>
          <p:cNvPr id="7" name="Symbol zastępczy zawartości 4" descr="Obraz zawierający światło, zrzut ekranu, Wielobarwność, Sztuka fraktalna&#10;&#10;Opis wygenerowany automatycznie">
            <a:extLst>
              <a:ext uri="{FF2B5EF4-FFF2-40B4-BE49-F238E27FC236}">
                <a16:creationId xmlns:a16="http://schemas.microsoft.com/office/drawing/2014/main" id="{1B95242F-C8CB-10FD-C75A-05B188E7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54" t="8381" r="1167" b="-2"/>
          <a:stretch/>
        </p:blipFill>
        <p:spPr>
          <a:xfrm>
            <a:off x="358281" y="2720760"/>
            <a:ext cx="4277064" cy="4014813"/>
          </a:xfrm>
          <a:custGeom>
            <a:avLst/>
            <a:gdLst/>
            <a:ahLst/>
            <a:cxnLst/>
            <a:rect l="l" t="t" r="r" b="b"/>
            <a:pathLst>
              <a:path w="4686299" h="2944162">
                <a:moveTo>
                  <a:pt x="490703" y="0"/>
                </a:moveTo>
                <a:lnTo>
                  <a:pt x="4195596" y="0"/>
                </a:lnTo>
                <a:cubicBezTo>
                  <a:pt x="4466604" y="0"/>
                  <a:pt x="4686299" y="219695"/>
                  <a:pt x="4686299" y="490703"/>
                </a:cubicBezTo>
                <a:lnTo>
                  <a:pt x="4686299" y="2453459"/>
                </a:lnTo>
                <a:cubicBezTo>
                  <a:pt x="4686299" y="2724467"/>
                  <a:pt x="4466604" y="2944162"/>
                  <a:pt x="4195596" y="2944162"/>
                </a:cubicBezTo>
                <a:lnTo>
                  <a:pt x="490703" y="2944162"/>
                </a:lnTo>
                <a:cubicBezTo>
                  <a:pt x="219695" y="2944162"/>
                  <a:pt x="0" y="2724467"/>
                  <a:pt x="0" y="2453459"/>
                </a:cubicBezTo>
                <a:lnTo>
                  <a:pt x="0" y="490703"/>
                </a:lnTo>
                <a:cubicBezTo>
                  <a:pt x="0" y="219695"/>
                  <a:pt x="219695" y="0"/>
                  <a:pt x="490703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5D563A-21F7-C2E8-D3A1-C0A3A7F2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156" y="666749"/>
            <a:ext cx="5737719" cy="534694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Wejście użytkownika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Syste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 przyjmuje zapytania użytkownika, analizując </a:t>
            </a: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kontekst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i </a:t>
            </a: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sentyment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Przetwarzanie danych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Embeddingi</a:t>
            </a:r>
            <a:r>
              <a:rPr lang="pl-PL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generowane przez </a:t>
            </a:r>
            <a:r>
              <a:rPr lang="pl-PL" sz="1800" dirty="0">
                <a:solidFill>
                  <a:srgbClr val="E048AA"/>
                </a:solidFill>
              </a:rPr>
              <a:t>model </a:t>
            </a:r>
            <a:r>
              <a:rPr lang="pl-PL" sz="1800" b="1" dirty="0">
                <a:solidFill>
                  <a:srgbClr val="E048AA"/>
                </a:solidFill>
              </a:rPr>
              <a:t>Ollama</a:t>
            </a:r>
            <a:r>
              <a:rPr lang="pl-PL" sz="1800" dirty="0">
                <a:solidFill>
                  <a:srgbClr val="E048AA"/>
                </a:solidFill>
              </a:rPr>
              <a:t> </a:t>
            </a:r>
            <a:r>
              <a:rPr lang="pl-PL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umożliwiają reprezentację tekstów piosenek w przestrzeni wektorowej.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800" b="1" dirty="0">
                <a:solidFill>
                  <a:srgbClr val="E048AA"/>
                </a:solidFill>
              </a:rPr>
              <a:t>Bielik-LLM</a:t>
            </a:r>
            <a:r>
              <a:rPr lang="pl-PL" sz="1800" dirty="0">
                <a:solidFill>
                  <a:srgbClr val="E048AA"/>
                </a:solidFill>
              </a:rPr>
              <a:t> </a:t>
            </a:r>
            <a:r>
              <a:rPr lang="pl-PL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analizuje zapytania, identyfikując intencje i emocje.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Baza danych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Wektorowa </a:t>
            </a:r>
            <a:r>
              <a:rPr lang="pl-PL" b="1" dirty="0">
                <a:solidFill>
                  <a:srgbClr val="E048AA"/>
                </a:solidFill>
              </a:rPr>
              <a:t>Chroma-DB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zapewnia szybkie przechowywanie i wyszukiwanie embeddingów.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Wynik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Algorytm zwraca </a:t>
            </a: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dopasowany utwór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z </a:t>
            </a:r>
            <a:r>
              <a:rPr lang="pl-PL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uzasadnieniem</a:t>
            </a:r>
            <a: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opartym na analizie kontekstowej.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FB3442-14E7-1A8B-2EE7-2B08C4A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2B93366D-AEF5-BDEE-C5BC-82CFD0EA3A94}"/>
              </a:ext>
            </a:extLst>
          </p:cNvPr>
          <p:cNvSpPr/>
          <p:nvPr/>
        </p:nvSpPr>
        <p:spPr>
          <a:xfrm>
            <a:off x="5423393" y="445592"/>
            <a:ext cx="6404681" cy="584683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9E857-0465-3235-B01D-2B3C6D49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4" descr="Obraz zawierający światło, zrzut ekranu, Wielobarwność, Sztuka fraktalna&#10;&#10;Opis wygenerowany automatycznie">
            <a:extLst>
              <a:ext uri="{FF2B5EF4-FFF2-40B4-BE49-F238E27FC236}">
                <a16:creationId xmlns:a16="http://schemas.microsoft.com/office/drawing/2014/main" id="{1D1BB91C-FF2F-B687-3CBC-E247276A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9" t="-6258" r="52737" b="6255"/>
          <a:stretch/>
        </p:blipFill>
        <p:spPr>
          <a:xfrm>
            <a:off x="467869" y="1847414"/>
            <a:ext cx="3555491" cy="4579651"/>
          </a:xfrm>
          <a:custGeom>
            <a:avLst/>
            <a:gdLst/>
            <a:ahLst/>
            <a:cxnLst/>
            <a:rect l="l" t="t" r="r" b="b"/>
            <a:pathLst>
              <a:path w="4686299" h="2944162">
                <a:moveTo>
                  <a:pt x="490703" y="0"/>
                </a:moveTo>
                <a:lnTo>
                  <a:pt x="4195596" y="0"/>
                </a:lnTo>
                <a:cubicBezTo>
                  <a:pt x="4466604" y="0"/>
                  <a:pt x="4686299" y="219695"/>
                  <a:pt x="4686299" y="490703"/>
                </a:cubicBezTo>
                <a:lnTo>
                  <a:pt x="4686299" y="2453459"/>
                </a:lnTo>
                <a:cubicBezTo>
                  <a:pt x="4686299" y="2724467"/>
                  <a:pt x="4466604" y="2944162"/>
                  <a:pt x="4195596" y="2944162"/>
                </a:cubicBezTo>
                <a:lnTo>
                  <a:pt x="490703" y="2944162"/>
                </a:lnTo>
                <a:cubicBezTo>
                  <a:pt x="219695" y="2944162"/>
                  <a:pt x="0" y="2724467"/>
                  <a:pt x="0" y="2453459"/>
                </a:cubicBezTo>
                <a:lnTo>
                  <a:pt x="0" y="490703"/>
                </a:lnTo>
                <a:cubicBezTo>
                  <a:pt x="0" y="219695"/>
                  <a:pt x="219695" y="0"/>
                  <a:pt x="490703" y="0"/>
                </a:cubicBez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2227D11-B752-4EC6-9F56-7227FEE3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1"/>
            <a:ext cx="4806615" cy="1970600"/>
          </a:xfrm>
        </p:spPr>
        <p:txBody>
          <a:bodyPr anchor="t">
            <a:normAutofit/>
          </a:bodyPr>
          <a:lstStyle/>
          <a:p>
            <a:r>
              <a:rPr lang="pl-PL" sz="4000" noProof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Wykorzystane technologie i implementacja</a:t>
            </a:r>
            <a:endParaRPr lang="pl-PL" sz="3700" noProof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B97E8A-2D42-DDC7-A4F9-9D72A931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7AEB0F18-7882-3D3C-3BF4-15F098B1F456}"/>
              </a:ext>
            </a:extLst>
          </p:cNvPr>
          <p:cNvSpPr/>
          <p:nvPr/>
        </p:nvSpPr>
        <p:spPr>
          <a:xfrm>
            <a:off x="5423393" y="445592"/>
            <a:ext cx="6404681" cy="584683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DDF1214-A926-46D2-C00A-E096FB95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814" y="425896"/>
            <a:ext cx="6206317" cy="588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tabLst/>
            </a:pP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Projekt wykorzystuje nowoczesne technologie oraz </a:t>
            </a:r>
            <a:r>
              <a:rPr lang="pl-PL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RAG (Retrieval Augmented Generation)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które łączy generatywne modele językowe z wyszukiwaniem w bazach danych: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b="1" dirty="0">
                <a:solidFill>
                  <a:srgbClr val="92D050"/>
                </a:solidFill>
              </a:rPr>
              <a:t>Framework LangChain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Integracja modeli AI, bazy danych oraz procesów w jednym ciągu, umożliwiająca implementację podejścia RAG</a:t>
            </a:r>
            <a:r>
              <a:rPr lang="pl-PL" dirty="0"/>
              <a:t>.</a:t>
            </a:r>
            <a:endParaRPr kumimoji="0" lang="pl-PL" sz="1800" b="1" i="0" u="none" strike="noStrike" cap="none" normalizeH="0" baseline="0" noProof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1800" b="1" i="0" u="none" strike="noStrike" cap="none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Chroma-DB</a:t>
            </a:r>
            <a:r>
              <a:rPr kumimoji="0" lang="pl-PL" sz="1800" b="0" i="0" u="none" strike="noStrike" cap="none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l-PL" sz="1800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Lokalna baza do efektywnego przeszukiwania danych wektorowych.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1800" b="1" i="0" u="none" strike="noStrike" cap="none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Ollama</a:t>
            </a:r>
            <a:r>
              <a:rPr kumimoji="0" lang="pl-PL" sz="1800" b="0" i="0" u="none" strike="noStrike" cap="none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l-PL" sz="1800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Model generujący zaawansowane embeddingi tekstów piosenek.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1800" b="1" i="0" u="none" strike="noStrike" cap="none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Bielik-LLM</a:t>
            </a:r>
            <a:r>
              <a:rPr kumimoji="0" lang="pl-PL" sz="1800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Generatywny model językowy zoptymalizowany do analizy kontekstu i sentymentu zapytań.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1800" b="1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Proces implementacji</a:t>
            </a:r>
            <a:r>
              <a:rPr kumimoji="0" lang="pl-PL" sz="1800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pl-PL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Dane przetwarzane przez </a:t>
            </a:r>
            <a:r>
              <a:rPr kumimoji="0" lang="pl-PL" b="1" i="0" u="none" strike="noStrike" cap="none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Retrieval chain</a:t>
            </a:r>
            <a:r>
              <a:rPr kumimoji="0" lang="pl-PL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integrujący modele i bazę danych.</a:t>
            </a:r>
          </a:p>
          <a:p>
            <a:pPr marL="742950" lvl="1" indent="-285750" eaLnBrk="0" fontAlgn="base" hangingPunct="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pl-PL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Aplikacja stworzona w </a:t>
            </a:r>
            <a:r>
              <a:rPr kumimoji="0" lang="pl-PL" b="1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Pythonie</a:t>
            </a:r>
            <a:r>
              <a:rPr kumimoji="0" lang="pl-PL" b="0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działa lokalnie.</a:t>
            </a:r>
          </a:p>
        </p:txBody>
      </p:sp>
    </p:spTree>
    <p:extLst>
      <p:ext uri="{BB962C8B-B14F-4D97-AF65-F5344CB8AC3E}">
        <p14:creationId xmlns:p14="http://schemas.microsoft.com/office/powerpoint/2010/main" val="406519851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278</Words>
  <Application>Microsoft Office PowerPoint</Application>
  <PresentationFormat>Panoramiczny</PresentationFormat>
  <Paragraphs>47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Neue Haas Grotesk Text Pro</vt:lpstr>
      <vt:lpstr>Verdana Pro Black</vt:lpstr>
      <vt:lpstr>DylanVTI</vt:lpstr>
      <vt:lpstr>Prezentacja programu PowerPoint</vt:lpstr>
      <vt:lpstr>Jak działa system rekomendacji?</vt:lpstr>
      <vt:lpstr>Architektura systemu rekomendacyjnego</vt:lpstr>
      <vt:lpstr>Wykorzystane technologie i implementacja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Dorota Polak-Gilewska</dc:creator>
  <cp:lastModifiedBy>Dorota Polak-Gilewska</cp:lastModifiedBy>
  <cp:revision>4</cp:revision>
  <dcterms:created xsi:type="dcterms:W3CDTF">2025-01-26T15:17:11Z</dcterms:created>
  <dcterms:modified xsi:type="dcterms:W3CDTF">2025-01-26T17:00:58Z</dcterms:modified>
</cp:coreProperties>
</file>