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33" r:id="rId5"/>
    <p:sldId id="337" r:id="rId6"/>
    <p:sldId id="338" r:id="rId7"/>
    <p:sldId id="342" r:id="rId8"/>
    <p:sldId id="341" r:id="rId9"/>
    <p:sldId id="343" r:id="rId10"/>
    <p:sldId id="344" r:id="rId11"/>
    <p:sldId id="345" r:id="rId12"/>
    <p:sldId id="271" r:id="rId13"/>
    <p:sldId id="339" r:id="rId14"/>
    <p:sldId id="347" r:id="rId15"/>
    <p:sldId id="328" r:id="rId16"/>
    <p:sldId id="275" r:id="rId17"/>
    <p:sldId id="336" r:id="rId18"/>
    <p:sldId id="292" r:id="rId19"/>
  </p:sldIdLst>
  <p:sldSz cx="12192000" cy="6858000"/>
  <p:notesSz cx="6858000" cy="9144000"/>
  <p:embeddedFontLst>
    <p:embeddedFont>
      <p:font typeface="IntelOne Display Light" panose="020B0403020203020204" pitchFamily="34" charset="0"/>
      <p:regular r:id="rId22"/>
    </p:embeddedFont>
    <p:embeddedFont>
      <p:font typeface="IntelOne Display Regular" panose="020B0503020203020204" pitchFamily="34" charset="0"/>
      <p:regular r:id="rId23"/>
    </p:embeddedFont>
    <p:embeddedFont>
      <p:font typeface="IntelOne Text" panose="020B0503020203020204" pitchFamily="34" charset="0"/>
      <p:regular r:id="rId24"/>
      <p:italic r:id="rId25"/>
    </p:embeddedFont>
    <p:embeddedFont>
      <p:font typeface="IntelOne Text Light" panose="020B0403020203020204" pitchFamily="34" charset="0"/>
      <p:regular r:id="rId26"/>
      <p: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26" autoAdjust="0"/>
  </p:normalViewPr>
  <p:slideViewPr>
    <p:cSldViewPr snapToGrid="0" showGuides="1">
      <p:cViewPr varScale="1">
        <p:scale>
          <a:sx n="125" d="100"/>
          <a:sy n="125" d="100"/>
        </p:scale>
        <p:origin x="240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6" d="100"/>
          <a:sy n="56" d="100"/>
        </p:scale>
        <p:origin x="3278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211007-55DD-4953-AA4C-568C7B9607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67F65-DC68-4D72-B0D6-C6DEFAE5A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4F017-A209-439E-A6E7-15E23391106E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66DC2-A8B8-4C33-A060-005B53726C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570C6-85C2-4AE0-96F9-E1FC620A57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D0A4D-AC6F-4705-8F3E-F6ED0C7A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30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EC105-3E63-4709-9ECA-2EB22CB2AA34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92567-D7D7-4223-A842-9A06E6D4E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6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26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46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03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22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30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86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 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E35751-F391-41AA-9B05-1647E37D235B}"/>
              </a:ext>
            </a:extLst>
          </p:cNvPr>
          <p:cNvSpPr/>
          <p:nvPr userDrawn="1"/>
        </p:nvSpPr>
        <p:spPr>
          <a:xfrm>
            <a:off x="860457" y="4951823"/>
            <a:ext cx="158111" cy="15811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F1866E-6300-47C1-B36B-E4F93E357EE1}"/>
              </a:ext>
            </a:extLst>
          </p:cNvPr>
          <p:cNvSpPr/>
          <p:nvPr userDrawn="1"/>
        </p:nvSpPr>
        <p:spPr>
          <a:xfrm>
            <a:off x="573803" y="5104242"/>
            <a:ext cx="286654" cy="286654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266AC4-1BB0-4DCC-B988-F338CCC87BB0}"/>
              </a:ext>
            </a:extLst>
          </p:cNvPr>
          <p:cNvSpPr/>
          <p:nvPr userDrawn="1"/>
        </p:nvSpPr>
        <p:spPr>
          <a:xfrm>
            <a:off x="861107" y="5390896"/>
            <a:ext cx="610214" cy="61021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200040-B841-47B7-8555-E0299CDC24FA}"/>
              </a:ext>
            </a:extLst>
          </p:cNvPr>
          <p:cNvSpPr/>
          <p:nvPr userDrawn="1"/>
        </p:nvSpPr>
        <p:spPr>
          <a:xfrm>
            <a:off x="1468406" y="0"/>
            <a:ext cx="3430768" cy="539087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D8DF60-7E0A-43C5-81B6-9B3522A7A826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AC5EDAF-1FA5-4CEA-99CA-7D0E1F5DDF81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731A324-874D-4D3D-95F1-8AE3303E2272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34E3A93-BFC9-49AD-8CF7-7EDF2A13157E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39DD8F2-C56B-454C-9A84-A663F83DB6CE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2536" y="1635111"/>
            <a:ext cx="9789007" cy="1874852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2536" y="3602038"/>
            <a:ext cx="978900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3438" y="944163"/>
            <a:ext cx="9810362" cy="6277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i="0">
                <a:solidFill>
                  <a:schemeClr val="accent2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738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5429864" cy="11998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2105680"/>
            <a:ext cx="5429865" cy="40957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6EBB2-584E-4CD8-BAAE-06D480D3A0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95361"/>
            <a:ext cx="5429864" cy="530454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IntelOne Text" panose="020B05030202030202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6394" y="0"/>
            <a:ext cx="5808406" cy="64007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FA2CE-67B2-E84C-BDE0-EB1D9F46C8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IntelOne Text Light" panose="020B04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  <a:endParaRPr lang="en-US" dirty="0">
              <a:solidFill>
                <a:schemeClr val="tx1"/>
              </a:solidFill>
              <a:latin typeface="IntelOne Text Light" panose="020B0403020203020204" pitchFamily="34" charset="77"/>
              <a:ea typeface="Intel Clear" panose="020B06040202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31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1734800" cy="64007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81BDA3-69A3-C84A-88B9-0704E76202A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IntelOne Text Light" panose="020B04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  <a:endParaRPr lang="en-US" dirty="0">
              <a:solidFill>
                <a:schemeClr val="tx1"/>
              </a:solidFill>
              <a:latin typeface="IntelOne Text Light" panose="020B0403020203020204" pitchFamily="34" charset="77"/>
              <a:ea typeface="Intel Clear" panose="020B06040202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31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41833"/>
            <a:ext cx="10972800" cy="4241800"/>
          </a:xfrm>
        </p:spPr>
        <p:txBody>
          <a:bodyPr>
            <a:normAutofit/>
          </a:bodyPr>
          <a:lstStyle>
            <a:lvl1pPr marL="0" indent="0">
              <a:buNone/>
              <a:defRPr sz="6000" b="0" i="0">
                <a:solidFill>
                  <a:schemeClr val="tx1"/>
                </a:solidFill>
                <a:latin typeface="IntelOne Display Regular" panose="020B0503020203020204" pitchFamily="34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4C57F0-3964-4184-8486-C7C3D87AEA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5757203"/>
            <a:ext cx="10972800" cy="501650"/>
          </a:xfrm>
        </p:spPr>
        <p:txBody>
          <a:bodyPr/>
          <a:lstStyle>
            <a:lvl1pPr marL="0" indent="0">
              <a:buNone/>
              <a:defRPr b="0" i="0">
                <a:solidFill>
                  <a:schemeClr val="accent2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8C782C-9A65-C440-A440-B5409DCED2C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IntelOne Text Light" panose="020B04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  <a:endParaRPr lang="en-US" dirty="0">
              <a:solidFill>
                <a:schemeClr val="tx1"/>
              </a:solidFill>
              <a:latin typeface="IntelOne Text Light" panose="020B0403020203020204" pitchFamily="34" charset="77"/>
              <a:ea typeface="Intel Clear" panose="020B06040202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78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29178"/>
            <a:ext cx="10972800" cy="1199822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3449317"/>
            <a:ext cx="10972800" cy="681935"/>
          </a:xfrm>
        </p:spPr>
        <p:txBody>
          <a:bodyPr>
            <a:norm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9246E-553D-544B-8926-0E892952C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IntelOne Text Light" panose="020B04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  <a:endParaRPr lang="en-US" dirty="0">
              <a:solidFill>
                <a:schemeClr val="tx1"/>
              </a:solidFill>
              <a:latin typeface="IntelOne Text Light" panose="020B0403020203020204" pitchFamily="34" charset="77"/>
              <a:ea typeface="Intel Clear" panose="020B06040202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306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Blue 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C841197-2CF0-45F0-8F2A-7933BBBCA6C7}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</a:extLst>
          </p:cNvPr>
          <p:cNvSpPr/>
          <p:nvPr userDrawn="1"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20" y="2614497"/>
            <a:ext cx="4838270" cy="1782383"/>
          </a:xfrm>
        </p:spPr>
        <p:txBody>
          <a:bodyPr anchor="t" anchorCtr="0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7623" y="546389"/>
            <a:ext cx="5433848" cy="11187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F87E56-D20F-4261-BEAD-AB9B17E14F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D4934B-0E18-43C3-ABD3-375F5EB746E2}"/>
              </a:ext>
            </a:extLst>
          </p:cNvPr>
          <p:cNvSpPr/>
          <p:nvPr userDrawn="1"/>
        </p:nvSpPr>
        <p:spPr>
          <a:xfrm>
            <a:off x="286365" y="6510549"/>
            <a:ext cx="1701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A9EF0-587D-4D66-AF71-B360DB9198E7}"/>
              </a:ext>
            </a:extLst>
          </p:cNvPr>
          <p:cNvSpPr txBox="1"/>
          <p:nvPr userDrawn="1"/>
        </p:nvSpPr>
        <p:spPr>
          <a:xfrm>
            <a:off x="11887584" y="6553045"/>
            <a:ext cx="165110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One Text Light" panose="020B0403020203020204" pitchFamily="34" charset="77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tx1"/>
              </a:solidFill>
              <a:effectLst/>
              <a:uFillTx/>
              <a:latin typeface="IntelOne Text Light" panose="020B0403020203020204" pitchFamily="34" charset="77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EB94AE-1165-4C66-B976-C2E168859D49}"/>
              </a:ext>
            </a:extLst>
          </p:cNvPr>
          <p:cNvSpPr/>
          <p:nvPr userDrawn="1"/>
        </p:nvSpPr>
        <p:spPr>
          <a:xfrm>
            <a:off x="709974" y="2295340"/>
            <a:ext cx="319157" cy="319157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F8E51D-DCA9-46A9-A882-29E595D6A99F}"/>
              </a:ext>
            </a:extLst>
          </p:cNvPr>
          <p:cNvSpPr/>
          <p:nvPr userDrawn="1"/>
        </p:nvSpPr>
        <p:spPr>
          <a:xfrm>
            <a:off x="536812" y="2123120"/>
            <a:ext cx="174318" cy="174318"/>
          </a:xfrm>
          <a:prstGeom prst="rect">
            <a:avLst/>
          </a:prstGeom>
          <a:solidFill>
            <a:srgbClr val="7BDE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74772E-29C4-4337-A397-0F1232F1F1FE}"/>
              </a:ext>
            </a:extLst>
          </p:cNvPr>
          <p:cNvSpPr/>
          <p:nvPr userDrawn="1"/>
        </p:nvSpPr>
        <p:spPr>
          <a:xfrm>
            <a:off x="711130" y="2023074"/>
            <a:ext cx="100045" cy="100045"/>
          </a:xfrm>
          <a:prstGeom prst="rect">
            <a:avLst/>
          </a:prstGeom>
          <a:solidFill>
            <a:srgbClr val="B4F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87623" y="1813801"/>
            <a:ext cx="5433848" cy="43767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39ED2-F65E-454C-85F9-BFF8BBC5862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IntelOne Text Light" panose="020B04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2BD94E-4B9E-444E-BCE9-35B1E9AB866B}"/>
              </a:ext>
            </a:extLst>
          </p:cNvPr>
          <p:cNvSpPr/>
          <p:nvPr userDrawn="1"/>
        </p:nvSpPr>
        <p:spPr>
          <a:xfrm>
            <a:off x="5501126" y="6510549"/>
            <a:ext cx="11897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kern="1200" dirty="0">
                <a:solidFill>
                  <a:schemeClr val="tx1"/>
                </a:solidFill>
                <a:latin typeface="IntelOne Text Light" panose="020B04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Intel</a:t>
            </a:r>
            <a:r>
              <a:rPr lang="en-US" sz="1000" dirty="0">
                <a:solidFill>
                  <a:schemeClr val="tx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 </a:t>
            </a:r>
            <a:r>
              <a:rPr lang="en-US" sz="1000" b="0" i="0" kern="1200" dirty="0">
                <a:solidFill>
                  <a:schemeClr val="tx1"/>
                </a:solidFill>
                <a:latin typeface="IntelOne Text Light" panose="020B04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00483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Blue B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C841197-2CF0-45F0-8F2A-7933BBBCA6C7}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</a:extLst>
          </p:cNvPr>
          <p:cNvSpPr/>
          <p:nvPr userDrawn="1"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20" y="2614497"/>
            <a:ext cx="4838270" cy="1782383"/>
          </a:xfrm>
        </p:spPr>
        <p:txBody>
          <a:bodyPr anchor="t" anchorCtr="0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7623" y="546389"/>
            <a:ext cx="5433848" cy="11187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F87E56-D20F-4261-BEAD-AB9B17E14F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3A9EF0-587D-4D66-AF71-B360DB9198E7}"/>
              </a:ext>
            </a:extLst>
          </p:cNvPr>
          <p:cNvSpPr txBox="1"/>
          <p:nvPr userDrawn="1"/>
        </p:nvSpPr>
        <p:spPr>
          <a:xfrm>
            <a:off x="11886783" y="6553045"/>
            <a:ext cx="16671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One Text Light" panose="020B0403020203020204" pitchFamily="34" charset="77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tx1"/>
              </a:solidFill>
              <a:effectLst/>
              <a:uFillTx/>
              <a:latin typeface="IntelOne Text Light" panose="020B0403020203020204" pitchFamily="34" charset="77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EB94AE-1165-4C66-B976-C2E168859D49}"/>
              </a:ext>
            </a:extLst>
          </p:cNvPr>
          <p:cNvSpPr/>
          <p:nvPr userDrawn="1"/>
        </p:nvSpPr>
        <p:spPr>
          <a:xfrm>
            <a:off x="709974" y="2295340"/>
            <a:ext cx="319157" cy="319157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F8E51D-DCA9-46A9-A882-29E595D6A99F}"/>
              </a:ext>
            </a:extLst>
          </p:cNvPr>
          <p:cNvSpPr/>
          <p:nvPr userDrawn="1"/>
        </p:nvSpPr>
        <p:spPr>
          <a:xfrm>
            <a:off x="536812" y="2123120"/>
            <a:ext cx="174318" cy="174318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74772E-29C4-4337-A397-0F1232F1F1FE}"/>
              </a:ext>
            </a:extLst>
          </p:cNvPr>
          <p:cNvSpPr/>
          <p:nvPr userDrawn="1"/>
        </p:nvSpPr>
        <p:spPr>
          <a:xfrm>
            <a:off x="711130" y="2023074"/>
            <a:ext cx="100045" cy="100045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87623" y="1813801"/>
            <a:ext cx="5433848" cy="43767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227BB7-39E7-8B49-AD76-892660C7FB96}"/>
              </a:ext>
            </a:extLst>
          </p:cNvPr>
          <p:cNvSpPr/>
          <p:nvPr userDrawn="1"/>
        </p:nvSpPr>
        <p:spPr>
          <a:xfrm>
            <a:off x="5501126" y="6510549"/>
            <a:ext cx="11897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kern="1200" dirty="0">
                <a:solidFill>
                  <a:schemeClr val="tx1"/>
                </a:solidFill>
                <a:latin typeface="IntelOne Text Light" panose="020B04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Intel</a:t>
            </a:r>
            <a:r>
              <a:rPr lang="en-US" sz="1000" dirty="0">
                <a:solidFill>
                  <a:schemeClr val="tx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 </a:t>
            </a:r>
            <a:r>
              <a:rPr lang="en-US" sz="1000" b="0" i="0" kern="1200" dirty="0">
                <a:solidFill>
                  <a:schemeClr val="tx1"/>
                </a:solidFill>
                <a:latin typeface="IntelOne Text Light" panose="020B04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Confidential</a:t>
            </a:r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1E74E44B-0483-0A44-ACE5-8808DFC168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50520" y="645223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IntelOne Text Light" panose="020B04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</p:spTree>
    <p:extLst>
      <p:ext uri="{BB962C8B-B14F-4D97-AF65-F5344CB8AC3E}">
        <p14:creationId xmlns:p14="http://schemas.microsoft.com/office/powerpoint/2010/main" val="2433612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ram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75A302-45A3-481F-BFAB-9A074C3F7794}"/>
              </a:ext>
            </a:extLst>
          </p:cNvPr>
          <p:cNvSpPr/>
          <p:nvPr userDrawn="1"/>
        </p:nvSpPr>
        <p:spPr>
          <a:xfrm>
            <a:off x="457200" y="464127"/>
            <a:ext cx="11286348" cy="5944838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A79AD-8981-4F51-8CC1-43C88568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22" y="1776845"/>
            <a:ext cx="10557387" cy="3304310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063F4A25-6563-414F-9A3E-75FAA4F9D57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50520" y="645223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IntelOne Text Light" panose="020B04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</p:spTree>
    <p:extLst>
      <p:ext uri="{BB962C8B-B14F-4D97-AF65-F5344CB8AC3E}">
        <p14:creationId xmlns:p14="http://schemas.microsoft.com/office/powerpoint/2010/main" val="3406424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l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81D5E138-8800-4F6C-BD71-5E098EFFE2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81" y="2626737"/>
            <a:ext cx="4052408" cy="164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 B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F200040-B841-47B7-8555-E0299CDC24FA}"/>
              </a:ext>
            </a:extLst>
          </p:cNvPr>
          <p:cNvSpPr/>
          <p:nvPr userDrawn="1"/>
        </p:nvSpPr>
        <p:spPr>
          <a:xfrm>
            <a:off x="1468406" y="0"/>
            <a:ext cx="3430768" cy="539087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D8DF60-7E0A-43C5-81B6-9B3522A7A826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AC5EDAF-1FA5-4CEA-99CA-7D0E1F5DDF81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731A324-874D-4D3D-95F1-8AE3303E2272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34E3A93-BFC9-49AD-8CF7-7EDF2A13157E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39DD8F2-C56B-454C-9A84-A663F83DB6CE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2536" y="1635111"/>
            <a:ext cx="9789007" cy="1874852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2536" y="3602038"/>
            <a:ext cx="978900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3438" y="944163"/>
            <a:ext cx="9810362" cy="6277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i="0">
                <a:solidFill>
                  <a:schemeClr val="accent2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1BCBB2-B699-44A9-B291-3CCD0D0E00F2}"/>
              </a:ext>
            </a:extLst>
          </p:cNvPr>
          <p:cNvSpPr/>
          <p:nvPr userDrawn="1"/>
        </p:nvSpPr>
        <p:spPr>
          <a:xfrm>
            <a:off x="860457" y="4951823"/>
            <a:ext cx="158111" cy="158111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D17A91-F49E-45DE-835E-543E5DCD8458}"/>
              </a:ext>
            </a:extLst>
          </p:cNvPr>
          <p:cNvSpPr/>
          <p:nvPr userDrawn="1"/>
        </p:nvSpPr>
        <p:spPr>
          <a:xfrm>
            <a:off x="573803" y="5104242"/>
            <a:ext cx="286654" cy="286654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E01F40-8D2A-43E6-B578-00B92049883B}"/>
              </a:ext>
            </a:extLst>
          </p:cNvPr>
          <p:cNvSpPr/>
          <p:nvPr userDrawn="1"/>
        </p:nvSpPr>
        <p:spPr>
          <a:xfrm>
            <a:off x="861107" y="5390896"/>
            <a:ext cx="610214" cy="610214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8347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261E0-F4DA-EA47-8A36-47CA5E62FF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IntelOne Text Light" panose="020B04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  <a:endParaRPr lang="en-US" dirty="0">
              <a:solidFill>
                <a:schemeClr val="tx1"/>
              </a:solidFill>
              <a:latin typeface="IntelOne Text Light" panose="020B0403020203020204" pitchFamily="34" charset="77"/>
              <a:ea typeface="Intel Clear" panose="020B06040202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52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15AA-229D-4A6C-90C6-57CFD374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D60E7-EA8E-DD4F-902F-801A7B5B4F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IntelOne Text Light" panose="020B04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  <a:endParaRPr lang="en-US" dirty="0">
              <a:solidFill>
                <a:schemeClr val="tx1"/>
              </a:solidFill>
              <a:latin typeface="IntelOne Text Light" panose="020B0403020203020204" pitchFamily="34" charset="77"/>
              <a:ea typeface="Intel Clear" panose="020B06040202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24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7416-C44D-4788-AE82-AF3D1327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10972800" cy="119982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8FF6-8FD0-4E13-A01B-AB7AF941C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87056"/>
            <a:ext cx="10972800" cy="46899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17F69-0015-864A-844E-E85616C870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IntelOne Text Light" panose="020B04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</p:spTree>
    <p:extLst>
      <p:ext uri="{BB962C8B-B14F-4D97-AF65-F5344CB8AC3E}">
        <p14:creationId xmlns:p14="http://schemas.microsoft.com/office/powerpoint/2010/main" val="3770244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40" userDrawn="1">
          <p15:clr>
            <a:srgbClr val="FBAE40"/>
          </p15:clr>
        </p15:guide>
        <p15:guide id="3" pos="71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7416-C44D-4788-AE82-AF3D1327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10972800" cy="119982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8FF6-8FD0-4E13-A01B-AB7AF941C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110067"/>
            <a:ext cx="10972800" cy="4084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827E3-834F-40BA-9518-B0648BD53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94289"/>
            <a:ext cx="10972800" cy="5254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200" b="0" i="0">
                <a:solidFill>
                  <a:schemeClr val="accent2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0119D-3FB9-4A4D-AA79-41225B91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IntelOne Text Light" panose="020B04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  <a:endParaRPr lang="en-US" dirty="0">
              <a:solidFill>
                <a:schemeClr val="tx1"/>
              </a:solidFill>
              <a:latin typeface="IntelOne Text Light" panose="020B0403020203020204" pitchFamily="34" charset="77"/>
              <a:ea typeface="Intel Clear" panose="020B06040202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93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0">
          <p15:clr>
            <a:srgbClr val="FBAE40"/>
          </p15:clr>
        </p15:guide>
        <p15:guide id="3" pos="71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2105680"/>
            <a:ext cx="5429865" cy="40957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9D013-C7B6-4628-B2EF-9C1967AE6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3935" y="2105680"/>
            <a:ext cx="5429865" cy="40957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6EBB2-584E-4CD8-BAAE-06D480D3A0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95361"/>
            <a:ext cx="10972800" cy="530454"/>
          </a:xfrm>
        </p:spPr>
        <p:txBody>
          <a:bodyPr>
            <a:noAutofit/>
          </a:bodyPr>
          <a:lstStyle>
            <a:lvl1pPr marL="0" indent="0">
              <a:buNone/>
              <a:defRPr sz="3200" b="0" i="0">
                <a:solidFill>
                  <a:schemeClr val="accent2"/>
                </a:solidFill>
                <a:latin typeface="IntelOne Text" panose="020B05030202030202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AC1BD-6241-C44B-8821-CBA6C2E4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IntelOne Text Light" panose="020B04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  <a:endParaRPr lang="en-US" dirty="0">
              <a:solidFill>
                <a:schemeClr val="tx1"/>
              </a:solidFill>
              <a:latin typeface="IntelOne Text Light" panose="020B0403020203020204" pitchFamily="34" charset="77"/>
              <a:ea typeface="Intel Clear" panose="020B06040202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72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1496292"/>
            <a:ext cx="5429865" cy="4686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9D013-C7B6-4628-B2EF-9C1967AE6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3935" y="1496292"/>
            <a:ext cx="5429865" cy="4686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A2CF5-CE57-9448-B340-2DD8701681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IntelOne Text Light" panose="020B04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  <a:endParaRPr lang="en-US" dirty="0">
              <a:solidFill>
                <a:schemeClr val="tx1"/>
              </a:solidFill>
              <a:latin typeface="IntelOne Text Light" panose="020B0403020203020204" pitchFamily="34" charset="77"/>
              <a:ea typeface="Intel Clear" panose="020B06040202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90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5429864" cy="11998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2105680"/>
            <a:ext cx="5429865" cy="40957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6EBB2-584E-4CD8-BAAE-06D480D3A0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95361"/>
            <a:ext cx="5429864" cy="530454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IntelOne Text" panose="020B05030202030202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6394" y="230287"/>
            <a:ext cx="5429250" cy="2410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775C37-EE38-450C-8269-79E50F8E88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26138" y="2655075"/>
            <a:ext cx="5429250" cy="470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7DC24117-8044-4F60-A59D-9F61002D6C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3331781"/>
            <a:ext cx="5429250" cy="2410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05F9606-8CF6-4C56-B2B6-E8A04B25F1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4294" y="5767077"/>
            <a:ext cx="5429250" cy="470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CDB9E-3334-5342-AB18-B55D9893A2C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IntelOne Text Light" panose="020B04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  <a:endParaRPr lang="en-US" dirty="0">
              <a:solidFill>
                <a:schemeClr val="tx1"/>
              </a:solidFill>
              <a:latin typeface="IntelOne Text Light" panose="020B0403020203020204" pitchFamily="34" charset="77"/>
              <a:ea typeface="Intel Clear" panose="020B06040202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43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A0418-D0B8-4038-AB65-D4C12FC9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10972800" cy="1199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A8DDE-64C9-4F0E-9EE0-F0DA00677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491673"/>
            <a:ext cx="10972800" cy="4685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BF41EA-3085-473A-967C-3157944804D0}"/>
              </a:ext>
            </a:extLst>
          </p:cNvPr>
          <p:cNvSpPr/>
          <p:nvPr userDrawn="1"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72B893-3411-4154-A13D-8DB1F4E167A4}"/>
              </a:ext>
            </a:extLst>
          </p:cNvPr>
          <p:cNvSpPr/>
          <p:nvPr userDrawn="1"/>
        </p:nvSpPr>
        <p:spPr>
          <a:xfrm>
            <a:off x="5501126" y="6510549"/>
            <a:ext cx="11897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kern="1200" dirty="0">
                <a:solidFill>
                  <a:schemeClr val="tx1"/>
                </a:solidFill>
                <a:latin typeface="IntelOne Text Light" panose="020B04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Intel</a:t>
            </a:r>
            <a:r>
              <a:rPr lang="en-US" sz="1000" dirty="0">
                <a:solidFill>
                  <a:schemeClr val="tx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 </a:t>
            </a:r>
            <a:r>
              <a:rPr lang="en-US" sz="1000" b="0" i="0" kern="1200" dirty="0">
                <a:solidFill>
                  <a:schemeClr val="tx1"/>
                </a:solidFill>
                <a:latin typeface="IntelOne Text Light" panose="020B04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Confidential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B4E28-8FF4-469D-9172-AA2B2441695C}"/>
              </a:ext>
            </a:extLst>
          </p:cNvPr>
          <p:cNvSpPr txBox="1"/>
          <p:nvPr userDrawn="1"/>
        </p:nvSpPr>
        <p:spPr>
          <a:xfrm>
            <a:off x="11886783" y="6553045"/>
            <a:ext cx="16671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One Text Light" panose="020B0403020203020204" pitchFamily="34" charset="77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tx1"/>
              </a:solidFill>
              <a:effectLst/>
              <a:uFillTx/>
              <a:latin typeface="IntelOne Text Light" panose="020B0403020203020204" pitchFamily="34" charset="77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2C4174-C58D-4EF7-A490-8F73147A264E}"/>
              </a:ext>
            </a:extLst>
          </p:cNvPr>
          <p:cNvSpPr/>
          <p:nvPr userDrawn="1"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A45D14E-B985-4687-A5BE-C1B01A9E394E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lum bright="100000"/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47A1B-7FFF-D54F-9ABF-3467C1CD5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0520" y="64522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IntelOne Text Light" panose="020B04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This is a test</a:t>
            </a:r>
          </a:p>
        </p:txBody>
      </p:sp>
    </p:spTree>
    <p:extLst>
      <p:ext uri="{BB962C8B-B14F-4D97-AF65-F5344CB8AC3E}">
        <p14:creationId xmlns:p14="http://schemas.microsoft.com/office/powerpoint/2010/main" val="189220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5" r:id="rId3"/>
    <p:sldLayoutId id="2147483654" r:id="rId4"/>
    <p:sldLayoutId id="2147483650" r:id="rId5"/>
    <p:sldLayoutId id="2147483658" r:id="rId6"/>
    <p:sldLayoutId id="2147483652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5" r:id="rId13"/>
    <p:sldLayoutId id="2147483667" r:id="rId14"/>
    <p:sldLayoutId id="2147483668" r:id="rId15"/>
    <p:sldLayoutId id="2147483671" r:id="rId16"/>
    <p:sldLayoutId id="214748367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IntelOne Display Regular" panose="020B0503020203020204" pitchFamily="34" charset="0"/>
        <a:buChar char="•"/>
        <a:defRPr sz="2800" b="0" i="0" kern="1200">
          <a:solidFill>
            <a:schemeClr val="tx1"/>
          </a:solidFill>
          <a:latin typeface="IntelOne Text Light" panose="020B04030202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2400" b="0" i="0" kern="1200">
          <a:solidFill>
            <a:schemeClr val="tx1"/>
          </a:solidFill>
          <a:latin typeface="IntelOne Text Light" panose="020B04030202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2000" b="0" i="0" kern="1200">
          <a:solidFill>
            <a:schemeClr val="tx1"/>
          </a:solidFill>
          <a:latin typeface="IntelOne Text Light" panose="020B04030202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1800" b="0" i="0" kern="1200">
          <a:solidFill>
            <a:schemeClr val="tx1"/>
          </a:solidFill>
          <a:latin typeface="IntelOne Text Light" panose="020B04030202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1600" b="0" i="0" kern="1200">
          <a:solidFill>
            <a:schemeClr val="tx1"/>
          </a:solidFill>
          <a:latin typeface="IntelOne Text Light" panose="020B04030202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oscrape.com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hyperlink" Target="https://www.scrapethissite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9F4BE2-8E4A-4003-B816-9E34781F7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Automatyzacja w </a:t>
            </a:r>
            <a:r>
              <a:rPr lang="pl-PL" dirty="0" err="1"/>
              <a:t>Pythonie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EAF9F9-E88D-44A4-A1B6-BAA2E532B6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Piotr </a:t>
            </a:r>
            <a:r>
              <a:rPr lang="en-US" sz="2400" dirty="0" err="1"/>
              <a:t>Przytu</a:t>
            </a:r>
            <a:r>
              <a:rPr lang="pl-PL" sz="2400" dirty="0" err="1"/>
              <a:t>ła</a:t>
            </a:r>
            <a:br>
              <a:rPr lang="en-US" dirty="0"/>
            </a:br>
            <a:r>
              <a:rPr lang="pl-PL" sz="1800" dirty="0" err="1"/>
              <a:t>DevOps</a:t>
            </a:r>
            <a:r>
              <a:rPr lang="pl-PL" sz="1800" dirty="0"/>
              <a:t> </a:t>
            </a:r>
            <a:r>
              <a:rPr lang="pl-PL" sz="1800" dirty="0" err="1"/>
              <a:t>Engineer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1FA3909-C107-2E49-97B9-087C42545611}"/>
              </a:ext>
            </a:extLst>
          </p:cNvPr>
          <p:cNvSpPr txBox="1">
            <a:spLocks/>
          </p:cNvSpPr>
          <p:nvPr/>
        </p:nvSpPr>
        <p:spPr>
          <a:xfrm>
            <a:off x="1543438" y="1858563"/>
            <a:ext cx="9810362" cy="6277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0" i="0" kern="1200">
                <a:solidFill>
                  <a:schemeClr val="accent2"/>
                </a:solidFill>
                <a:latin typeface="IntelOne Text" panose="020B05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400" b="0" i="0" kern="1200">
                <a:solidFill>
                  <a:schemeClr val="tx1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 kern="1200">
                <a:solidFill>
                  <a:schemeClr val="tx1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800" b="0" i="0" kern="1200">
                <a:solidFill>
                  <a:schemeClr val="tx1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 kern="1200">
                <a:solidFill>
                  <a:schemeClr val="tx1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46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B05F9C-891D-49EF-A410-4CCB88F4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10972800" cy="1199822"/>
          </a:xfrm>
        </p:spPr>
        <p:txBody>
          <a:bodyPr anchor="ctr">
            <a:normAutofit/>
          </a:bodyPr>
          <a:lstStyle/>
          <a:p>
            <a:r>
              <a:rPr lang="pl-PL" dirty="0"/>
              <a:t>Definicje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0DA963-9B19-4BCC-B60B-587B5690D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87056"/>
            <a:ext cx="10972800" cy="4689908"/>
          </a:xfrm>
        </p:spPr>
        <p:txBody>
          <a:bodyPr>
            <a:normAutofit/>
          </a:bodyPr>
          <a:lstStyle/>
          <a:p>
            <a:r>
              <a:rPr lang="en-US" dirty="0"/>
              <a:t>API – (Application programming interface). Z</a:t>
            </a:r>
            <a:r>
              <a:rPr lang="pl-PL" dirty="0" err="1"/>
              <a:t>biór</a:t>
            </a:r>
            <a:r>
              <a:rPr lang="pl-PL" dirty="0"/>
              <a:t> reguł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protoko</a:t>
            </a:r>
            <a:r>
              <a:rPr lang="pl-PL" dirty="0"/>
              <a:t>łów ściśle opisujący, w jaki sposób programy komunikują się ze sobą</a:t>
            </a:r>
            <a:endParaRPr lang="en-US" dirty="0"/>
          </a:p>
          <a:p>
            <a:r>
              <a:rPr lang="en-US" dirty="0"/>
              <a:t>REST – </a:t>
            </a:r>
            <a:r>
              <a:rPr lang="pl-PL" dirty="0"/>
              <a:t>(</a:t>
            </a:r>
            <a:r>
              <a:rPr lang="en-US" dirty="0"/>
              <a:t>Representational State Transfer</a:t>
            </a:r>
            <a:r>
              <a:rPr lang="pl-PL" dirty="0"/>
              <a:t>) – zestaw zasad opisujący sposób projektowania API dla aplikacji internetowych</a:t>
            </a:r>
            <a:endParaRPr lang="en-US" dirty="0"/>
          </a:p>
          <a:p>
            <a:r>
              <a:rPr lang="en-US" dirty="0"/>
              <a:t>CRUD – (Create, Read, Update, and Delete) - 4 g</a:t>
            </a:r>
            <a:r>
              <a:rPr lang="pl-PL" dirty="0" err="1"/>
              <a:t>łówne</a:t>
            </a:r>
            <a:r>
              <a:rPr lang="pl-PL" dirty="0"/>
              <a:t> funkcje używane do interakcji z aplikacją.</a:t>
            </a:r>
          </a:p>
          <a:p>
            <a:r>
              <a:rPr lang="pl-PL" dirty="0" err="1"/>
              <a:t>Header</a:t>
            </a:r>
            <a:r>
              <a:rPr lang="pl-PL" dirty="0"/>
              <a:t> – dodatkowe pole w HTTP służące do przekazywania dodatkowych informacji i metadanych, np. </a:t>
            </a:r>
            <a:r>
              <a:rPr lang="pl-PL" dirty="0" err="1"/>
              <a:t>tokenu</a:t>
            </a:r>
            <a:r>
              <a:rPr lang="pl-PL" dirty="0"/>
              <a:t> logowania czy formatu przekazywanych informacji.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2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16CCA83-CC04-29BF-89C4-4E803F871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10972800" cy="1199822"/>
          </a:xfrm>
        </p:spPr>
        <p:txBody>
          <a:bodyPr anchor="ctr">
            <a:normAutofit/>
          </a:bodyPr>
          <a:lstStyle/>
          <a:p>
            <a:r>
              <a:rPr lang="pl-PL" dirty="0"/>
              <a:t>Biblioteka </a:t>
            </a:r>
            <a:r>
              <a:rPr lang="pl-PL" dirty="0" err="1"/>
              <a:t>Requests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3D1E34E-F0E4-C6D7-C39E-19420CCF7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2105680"/>
            <a:ext cx="5429865" cy="4095774"/>
          </a:xfrm>
        </p:spPr>
        <p:txBody>
          <a:bodyPr>
            <a:normAutofit/>
          </a:bodyPr>
          <a:lstStyle/>
          <a:p>
            <a:r>
              <a:rPr lang="pl-PL" dirty="0"/>
              <a:t>Służy do tworzenia zapytań HTTP w </a:t>
            </a:r>
            <a:r>
              <a:rPr lang="pl-PL" dirty="0" err="1"/>
              <a:t>Pythonie</a:t>
            </a:r>
            <a:endParaRPr lang="en-US" dirty="0"/>
          </a:p>
          <a:p>
            <a:r>
              <a:rPr lang="pl-PL" dirty="0"/>
              <a:t>Pozwala na łatwe dodawanie nagłówków oraz przekazywanie danych do API</a:t>
            </a:r>
            <a:endParaRPr lang="en-US" dirty="0"/>
          </a:p>
          <a:p>
            <a:r>
              <a:rPr lang="pl-PL" dirty="0"/>
              <a:t>Ułatwia używanie </a:t>
            </a:r>
            <a:r>
              <a:rPr lang="pl-PL" dirty="0" err="1"/>
              <a:t>autentykacj</a:t>
            </a:r>
            <a:r>
              <a:rPr lang="en-US" dirty="0" err="1"/>
              <a:t>i</a:t>
            </a:r>
            <a:r>
              <a:rPr lang="pl-PL" dirty="0"/>
              <a:t> zapytań</a:t>
            </a:r>
          </a:p>
          <a:p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73D712F-6287-4E61-8DF7-B3CA1084FE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tretch/>
        </p:blipFill>
        <p:spPr>
          <a:xfrm>
            <a:off x="5985811" y="2795334"/>
            <a:ext cx="5429865" cy="1836442"/>
          </a:xfrm>
          <a:noFill/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F9813E-FEA2-4609-B0E6-0E36A69305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D6D5E9-FCF8-4F2F-9087-AEA76F518DF8}"/>
              </a:ext>
            </a:extLst>
          </p:cNvPr>
          <p:cNvSpPr txBox="1"/>
          <p:nvPr/>
        </p:nvSpPr>
        <p:spPr>
          <a:xfrm>
            <a:off x="6816765" y="4812631"/>
            <a:ext cx="376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Zapytanie GET za pomocą </a:t>
            </a:r>
            <a:r>
              <a:rPr lang="pl-PL" dirty="0" err="1"/>
              <a:t>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7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CC22-DC2C-4C24-BE25-246FD2AA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Web </a:t>
            </a:r>
            <a:r>
              <a:rPr lang="pl-PL" dirty="0" err="1"/>
              <a:t>Scraping</a:t>
            </a:r>
            <a:r>
              <a:rPr lang="pl-PL" dirty="0"/>
              <a:t> w </a:t>
            </a:r>
            <a:r>
              <a:rPr lang="pl-PL" dirty="0" err="1"/>
              <a:t>Pythonie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CDDC8-DFD4-4592-AA54-2AA5DCCBD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9BC731-8302-F649-AC03-AE0529A2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IntelOne Text Light" panose="020B04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  <a:endParaRPr lang="en-US" dirty="0">
              <a:solidFill>
                <a:schemeClr val="tx1"/>
              </a:solidFill>
              <a:latin typeface="IntelOne Text Light" panose="020B0403020203020204" pitchFamily="34" charset="77"/>
              <a:ea typeface="Intel Clear" panose="020B06040202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28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691E512-174F-4CE4-876B-6EC2FB29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Web </a:t>
            </a:r>
            <a:r>
              <a:rPr lang="pl-PL" dirty="0" err="1"/>
              <a:t>Sraping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FA30F-40D4-4CFB-A571-0180515CF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2105680"/>
            <a:ext cx="5429864" cy="4095773"/>
          </a:xfrm>
        </p:spPr>
        <p:txBody>
          <a:bodyPr/>
          <a:lstStyle/>
          <a:p>
            <a:r>
              <a:rPr lang="pl-PL" dirty="0"/>
              <a:t>Zastępuje manualne kopiowanie danych</a:t>
            </a:r>
          </a:p>
          <a:p>
            <a:r>
              <a:rPr lang="pl-PL" dirty="0"/>
              <a:t>Szerokie zastosowanie</a:t>
            </a:r>
          </a:p>
          <a:p>
            <a:pPr lvl="1"/>
            <a:r>
              <a:rPr lang="pl-PL" dirty="0"/>
              <a:t>Porównywarki cen</a:t>
            </a:r>
          </a:p>
          <a:p>
            <a:pPr lvl="1"/>
            <a:r>
              <a:rPr lang="pl-PL" dirty="0"/>
              <a:t>Portale agregujące ogłoszenia</a:t>
            </a:r>
          </a:p>
          <a:p>
            <a:pPr lvl="1"/>
            <a:r>
              <a:rPr lang="pl-PL" dirty="0"/>
              <a:t>Trading Boty</a:t>
            </a:r>
          </a:p>
          <a:p>
            <a:r>
              <a:rPr lang="en-US" dirty="0" err="1"/>
              <a:t>Legalne</a:t>
            </a:r>
            <a:r>
              <a:rPr lang="en-US" dirty="0"/>
              <a:t> </a:t>
            </a:r>
            <a:r>
              <a:rPr lang="en-US" dirty="0" err="1"/>
              <a:t>przy</a:t>
            </a:r>
            <a:r>
              <a:rPr lang="en-US" dirty="0"/>
              <a:t> </a:t>
            </a:r>
            <a:r>
              <a:rPr lang="en-US" dirty="0" err="1"/>
              <a:t>zachowaniu</a:t>
            </a:r>
            <a:r>
              <a:rPr lang="en-US" dirty="0"/>
              <a:t> </a:t>
            </a:r>
            <a:r>
              <a:rPr lang="en-US" dirty="0" err="1"/>
              <a:t>regulaminu</a:t>
            </a:r>
            <a:r>
              <a:rPr lang="en-US" dirty="0"/>
              <a:t> </a:t>
            </a:r>
            <a:r>
              <a:rPr lang="en-US" dirty="0" err="1"/>
              <a:t>strony</a:t>
            </a:r>
            <a:endParaRPr lang="pl-PL" dirty="0"/>
          </a:p>
          <a:p>
            <a:endParaRPr lang="pl-PL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F41568-89B4-4166-8BC4-506E5671D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0520" y="1156289"/>
            <a:ext cx="5429864" cy="530454"/>
          </a:xfrm>
        </p:spPr>
        <p:txBody>
          <a:bodyPr/>
          <a:lstStyle/>
          <a:p>
            <a:r>
              <a:rPr lang="pl-PL" sz="2800" dirty="0"/>
              <a:t>Wyodrębnianie danych ze stron internetowych.</a:t>
            </a:r>
            <a:endParaRPr lang="en-US" sz="2800" dirty="0"/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C4211145-CEFE-440E-A7E3-C8432D01E94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-221" t="108" r="8345" b="-108"/>
          <a:stretch/>
        </p:blipFill>
        <p:spPr>
          <a:xfrm>
            <a:off x="5997575" y="142875"/>
            <a:ext cx="5583238" cy="6153150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6875E7-81B4-0245-B12D-8BC88623F1D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IntelOne Text Light" panose="020B04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</p:spTree>
    <p:extLst>
      <p:ext uri="{BB962C8B-B14F-4D97-AF65-F5344CB8AC3E}">
        <p14:creationId xmlns:p14="http://schemas.microsoft.com/office/powerpoint/2010/main" val="3856083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65106ABF-F665-4B39-7C29-1DF28A799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5429864" cy="1199822"/>
          </a:xfrm>
        </p:spPr>
        <p:txBody>
          <a:bodyPr/>
          <a:lstStyle/>
          <a:p>
            <a:r>
              <a:rPr lang="pl-PL" dirty="0" err="1"/>
              <a:t>Scraping</a:t>
            </a:r>
            <a:r>
              <a:rPr lang="pl-PL" dirty="0"/>
              <a:t> </a:t>
            </a:r>
            <a:r>
              <a:rPr lang="pl-PL" dirty="0" err="1"/>
              <a:t>sandbox’y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6A60FB9-2293-48AB-9878-728F02A5082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t="11638" r="-1" b="-1"/>
          <a:stretch/>
        </p:blipFill>
        <p:spPr>
          <a:xfrm>
            <a:off x="245011" y="2223657"/>
            <a:ext cx="5429250" cy="2410686"/>
          </a:xfrm>
          <a:noFill/>
        </p:spPr>
      </p:pic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BE95745C-0958-F86D-3206-848A0337C3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5011" y="4820052"/>
            <a:ext cx="5429250" cy="470063"/>
          </a:xfrm>
        </p:spPr>
        <p:txBody>
          <a:bodyPr/>
          <a:lstStyle/>
          <a:p>
            <a:r>
              <a:rPr lang="pl-PL" dirty="0">
                <a:hlinkClick r:id="rId3"/>
              </a:rPr>
              <a:t>https://toscrape.com/</a:t>
            </a:r>
            <a:r>
              <a:rPr lang="pl-PL" dirty="0"/>
              <a:t> </a:t>
            </a:r>
            <a:endParaRPr lang="en-US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B4945FB1-9082-F2EC-84E4-A8B124FC98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4820051"/>
            <a:ext cx="5429250" cy="470063"/>
          </a:xfrm>
        </p:spPr>
        <p:txBody>
          <a:bodyPr/>
          <a:lstStyle/>
          <a:p>
            <a:r>
              <a:rPr lang="pl-PL" dirty="0">
                <a:hlinkClick r:id="rId4"/>
              </a:rPr>
              <a:t>https://www.scrapethissite.com/</a:t>
            </a:r>
            <a:r>
              <a:rPr lang="pl-PL" dirty="0"/>
              <a:t> </a:t>
            </a:r>
            <a:endParaRPr lang="en-US" dirty="0"/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2BB73C50-01E4-45FD-B967-63587F6A70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/>
          <a:srcRect l="3392" r="3392"/>
          <a:stretch/>
        </p:blipFill>
        <p:spPr>
          <a:xfrm>
            <a:off x="6002503" y="2222930"/>
            <a:ext cx="5429250" cy="2411413"/>
          </a:xfrm>
        </p:spPr>
      </p:pic>
    </p:spTree>
    <p:extLst>
      <p:ext uri="{BB962C8B-B14F-4D97-AF65-F5344CB8AC3E}">
        <p14:creationId xmlns:p14="http://schemas.microsoft.com/office/powerpoint/2010/main" val="4118585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041EBC-0075-40DA-AB62-D183A7BF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10972800" cy="1199822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CB6B58-CEE4-45D3-96FF-92286BD4D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2105680"/>
            <a:ext cx="5429865" cy="4095774"/>
          </a:xfrm>
        </p:spPr>
        <p:txBody>
          <a:bodyPr>
            <a:normAutofit/>
          </a:bodyPr>
          <a:lstStyle/>
          <a:p>
            <a:r>
              <a:rPr lang="en-US" dirty="0" err="1"/>
              <a:t>Przygotowanie</a:t>
            </a:r>
            <a:r>
              <a:rPr lang="en-US" dirty="0"/>
              <a:t> </a:t>
            </a:r>
            <a:r>
              <a:rPr lang="pl-PL" dirty="0"/>
              <a:t>środowiska</a:t>
            </a:r>
          </a:p>
          <a:p>
            <a:r>
              <a:rPr lang="pl-PL" dirty="0"/>
              <a:t>Podstawowe zagadnienia</a:t>
            </a:r>
          </a:p>
          <a:p>
            <a:r>
              <a:rPr lang="en-US" dirty="0" err="1"/>
              <a:t>Automatyzajca</a:t>
            </a:r>
            <a:r>
              <a:rPr lang="en-US" dirty="0"/>
              <a:t> </a:t>
            </a:r>
            <a:r>
              <a:rPr lang="en-US" dirty="0" err="1"/>
              <a:t>komunikacji</a:t>
            </a:r>
            <a:r>
              <a:rPr lang="en-US" dirty="0"/>
              <a:t> z API</a:t>
            </a:r>
          </a:p>
          <a:p>
            <a:r>
              <a:rPr lang="en-US" dirty="0"/>
              <a:t>Web Scraping</a:t>
            </a:r>
            <a:endParaRPr lang="pl-PL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22E6B68-C709-BA21-E165-C636FFFD6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3935" y="2105680"/>
            <a:ext cx="5429865" cy="409577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6712AD2-8349-911A-B295-770E01E12A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95361"/>
            <a:ext cx="10972800" cy="53045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4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A17F-744C-42D9-A746-07FBA62F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Przygotowanie</a:t>
            </a:r>
            <a:r>
              <a:rPr lang="en-US" dirty="0"/>
              <a:t> </a:t>
            </a:r>
            <a:r>
              <a:rPr lang="pl-PL" dirty="0"/>
              <a:t>środowiska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C6933-76AE-48EF-9757-007120C05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Wymagania systemowe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14975-C099-4255-81DD-16FD87605E3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/>
              <a:t>Dostęp do </a:t>
            </a:r>
            <a:r>
              <a:rPr lang="pl-PL" dirty="0" err="1"/>
              <a:t>internetu</a:t>
            </a:r>
            <a:endParaRPr lang="pl-PL" dirty="0"/>
          </a:p>
          <a:p>
            <a:r>
              <a:rPr lang="pl-PL" dirty="0"/>
              <a:t>Python3.6 +</a:t>
            </a:r>
          </a:p>
          <a:p>
            <a:r>
              <a:rPr lang="en-US" dirty="0" err="1"/>
              <a:t>Dowolne</a:t>
            </a:r>
            <a:r>
              <a:rPr lang="pl-PL" dirty="0"/>
              <a:t> IDE lub notatnik</a:t>
            </a:r>
          </a:p>
          <a:p>
            <a:r>
              <a:rPr lang="en-US" dirty="0" err="1"/>
              <a:t>Dowolny</a:t>
            </a:r>
            <a:r>
              <a:rPr lang="en-US" dirty="0"/>
              <a:t> system</a:t>
            </a:r>
          </a:p>
          <a:p>
            <a:r>
              <a:rPr lang="en-US" dirty="0"/>
              <a:t>Git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5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372A153-66DD-4DCD-9F4A-97B2FB8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Podstawowe</a:t>
            </a:r>
            <a:r>
              <a:rPr lang="en-US" dirty="0"/>
              <a:t> </a:t>
            </a:r>
            <a:r>
              <a:rPr lang="en-US" dirty="0" err="1"/>
              <a:t>zagadnienia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293A40-AD51-4281-A953-0D5B5C5DF6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0CF77E-4D81-844C-BC51-90333564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  <a:latin typeface="IntelOne Text Light" panose="020B0403020203020204" pitchFamily="34" charset="77"/>
              <a:ea typeface="Intel Clear" panose="020B06040202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61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FBF8EB-4F9A-4325-973A-EA56F76A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Virtual Environment (</a:t>
            </a:r>
            <a:r>
              <a:rPr lang="en-US" dirty="0" err="1"/>
              <a:t>venv</a:t>
            </a:r>
            <a:r>
              <a:rPr lang="en-US" dirty="0"/>
              <a:t>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45B8C-076F-46DD-A582-1D599F276A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Środowisko </a:t>
            </a:r>
            <a:r>
              <a:rPr lang="pl-PL" dirty="0" err="1"/>
              <a:t>Pythona</a:t>
            </a:r>
            <a:r>
              <a:rPr lang="pl-PL" dirty="0"/>
              <a:t>, które jest odseparowane i całkowicie niezależne od głównej instalacji.</a:t>
            </a:r>
          </a:p>
          <a:p>
            <a:r>
              <a:rPr lang="pl-PL" dirty="0"/>
              <a:t>Pozwala instalowanie osobnego zestawu pakietów dla każdego projektu</a:t>
            </a:r>
          </a:p>
          <a:p>
            <a:r>
              <a:rPr lang="pl-PL" dirty="0"/>
              <a:t>Ułatwia spisywanie zależności projektu, np. za pomocą pip </a:t>
            </a:r>
            <a:r>
              <a:rPr lang="pl-PL" dirty="0" err="1"/>
              <a:t>freeze</a:t>
            </a:r>
            <a:r>
              <a:rPr lang="pl-PL" dirty="0"/>
              <a:t> </a:t>
            </a:r>
          </a:p>
          <a:p>
            <a:r>
              <a:rPr lang="pl-PL" dirty="0"/>
              <a:t>Zwiększa możliwości testowania zmian w środowiskach testowych</a:t>
            </a:r>
          </a:p>
          <a:p>
            <a:endParaRPr lang="pl-PL" dirty="0"/>
          </a:p>
          <a:p>
            <a:endParaRPr lang="pl-PL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A33BF6E-C2DD-4999-89E7-CEDD2405D4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EB3A3A0D-64BB-4A25-986A-01CE6D457F5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4625" r="4625"/>
          <a:stretch>
            <a:fillRect/>
          </a:stretch>
        </p:blipFill>
        <p:spPr>
          <a:xfrm>
            <a:off x="6963733" y="1130531"/>
            <a:ext cx="4171492" cy="45969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984FFC-4D75-4A6C-A3BA-FCDEBDADF4D0}"/>
              </a:ext>
            </a:extLst>
          </p:cNvPr>
          <p:cNvSpPr txBox="1"/>
          <p:nvPr/>
        </p:nvSpPr>
        <p:spPr>
          <a:xfrm>
            <a:off x="7863898" y="5721031"/>
            <a:ext cx="2371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i="1" dirty="0" err="1"/>
              <a:t>Źródlo</a:t>
            </a:r>
            <a:r>
              <a:rPr lang="pl-PL" sz="1100" i="1" dirty="0"/>
              <a:t> : https://sonhasoftware.com/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311048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32371E-179D-446F-9E92-B2AC5CEF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Podpowiedzi typu (</a:t>
            </a:r>
            <a:r>
              <a:rPr lang="pl-PL" sz="3200" dirty="0" err="1"/>
              <a:t>type</a:t>
            </a:r>
            <a:r>
              <a:rPr lang="pl-PL" sz="3200" dirty="0"/>
              <a:t> </a:t>
            </a:r>
            <a:r>
              <a:rPr lang="pl-PL" sz="3200" dirty="0" err="1"/>
              <a:t>hints</a:t>
            </a:r>
            <a:r>
              <a:rPr lang="pl-PL" sz="3200" dirty="0"/>
              <a:t>)</a:t>
            </a:r>
            <a:endParaRPr lang="en-US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9113CF-BB6D-4F71-9C6E-70E5116A59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err="1"/>
              <a:t>Python</a:t>
            </a:r>
            <a:r>
              <a:rPr lang="pl-PL" dirty="0"/>
              <a:t> jest dynamicznie typowanym językiem</a:t>
            </a:r>
          </a:p>
          <a:p>
            <a:r>
              <a:rPr lang="pl-PL" dirty="0"/>
              <a:t>Ułatwia to programowanie, lecz potrafi wygenerować błędy które zauważymy dopiero po uruchomieniu</a:t>
            </a:r>
          </a:p>
          <a:p>
            <a:r>
              <a:rPr lang="pl-PL" dirty="0"/>
              <a:t>„</a:t>
            </a:r>
            <a:r>
              <a:rPr lang="pl-PL" dirty="0" err="1"/>
              <a:t>Type</a:t>
            </a:r>
            <a:r>
              <a:rPr lang="pl-PL" dirty="0"/>
              <a:t> </a:t>
            </a:r>
            <a:r>
              <a:rPr lang="pl-PL" dirty="0" err="1"/>
              <a:t>hints</a:t>
            </a:r>
            <a:r>
              <a:rPr lang="pl-PL" dirty="0"/>
              <a:t>” są opcjonalnymi podpowiedziami typu danych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2C19AD73-A1F8-4BD5-9D6F-99653E88D76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-5521" t="-19761" r="-5608" b="-10395"/>
          <a:stretch/>
        </p:blipFill>
        <p:spPr>
          <a:xfrm>
            <a:off x="5926394" y="230287"/>
            <a:ext cx="5429250" cy="2410686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C6FD3A3-8877-4856-B398-940864D268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/>
              <a:t>Podstawowe podpowiedzi w </a:t>
            </a:r>
            <a:r>
              <a:rPr lang="pl-PL" dirty="0" err="1"/>
              <a:t>VSCode</a:t>
            </a:r>
            <a:endParaRPr lang="en-US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CD7DA63C-A10A-4FA8-B145-26BF838340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4" t="-17206" r="-914" b="-27606"/>
          <a:stretch/>
        </p:blipFill>
        <p:spPr>
          <a:xfrm>
            <a:off x="5924549" y="3331781"/>
            <a:ext cx="5701393" cy="2410686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FE426B8-D441-4CA3-8CEE-DC44143BBE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l-PL" dirty="0" err="1"/>
              <a:t>Bliblioteka</a:t>
            </a:r>
            <a:r>
              <a:rPr lang="pl-PL" dirty="0"/>
              <a:t> Typing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78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1D5D-C937-48F4-9F21-795CAD54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Parsowanie</a:t>
            </a:r>
            <a:r>
              <a:rPr lang="en-US" dirty="0"/>
              <a:t> argument</a:t>
            </a:r>
            <a:r>
              <a:rPr lang="pl-PL" dirty="0"/>
              <a:t>ów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375A549-36F3-4034-8EC2-6C63D0AF0B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80833" y="3171688"/>
            <a:ext cx="3829584" cy="1962424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69D1F55-2C58-4584-AB96-2D236EB0DB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24550" y="3073264"/>
            <a:ext cx="5429250" cy="2159272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0EE637F-2757-4268-8E48-D5C5954F6E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Przekazywanie wartości do skryptu z linii pleceń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E0A7F8-D36B-46B7-A4CA-434202B6D41E}"/>
              </a:ext>
            </a:extLst>
          </p:cNvPr>
          <p:cNvSpPr txBox="1"/>
          <p:nvPr/>
        </p:nvSpPr>
        <p:spPr>
          <a:xfrm>
            <a:off x="1663796" y="5177973"/>
            <a:ext cx="245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Używając biblioteki </a:t>
            </a:r>
            <a:r>
              <a:rPr lang="pl-PL" dirty="0" err="1"/>
              <a:t>sys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3D6BCB-31FF-4A14-9931-1B77FD08EA37}"/>
              </a:ext>
            </a:extLst>
          </p:cNvPr>
          <p:cNvSpPr txBox="1"/>
          <p:nvPr/>
        </p:nvSpPr>
        <p:spPr>
          <a:xfrm>
            <a:off x="7099133" y="5362639"/>
            <a:ext cx="308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Używając biblioteki </a:t>
            </a:r>
            <a:r>
              <a:rPr lang="pl-PL" dirty="0" err="1"/>
              <a:t>argparse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4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BBCD-E198-4D2B-A185-D6E11ABD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Operacje na plikach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21EAB7-FC8E-4C7B-AA82-23E50F7802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1000" y="3465555"/>
            <a:ext cx="5429250" cy="1374689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9BF3127-3DB6-40B2-809F-3412B38853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33829" y="3376504"/>
            <a:ext cx="4410691" cy="155279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454B1D-31BC-4816-9909-93F5448730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/>
              <a:t>Pathlib</a:t>
            </a:r>
            <a:r>
              <a:rPr lang="pl-PL" dirty="0"/>
              <a:t> – obiektowe podejście do systemu plików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BD133B-08A9-4B2B-8DF8-844B0076A053}"/>
              </a:ext>
            </a:extLst>
          </p:cNvPr>
          <p:cNvSpPr txBox="1"/>
          <p:nvPr/>
        </p:nvSpPr>
        <p:spPr>
          <a:xfrm>
            <a:off x="2374145" y="4970540"/>
            <a:ext cx="144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Biblioteka os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C15726-5639-48A6-A90B-32F02E97607D}"/>
              </a:ext>
            </a:extLst>
          </p:cNvPr>
          <p:cNvSpPr txBox="1"/>
          <p:nvPr/>
        </p:nvSpPr>
        <p:spPr>
          <a:xfrm>
            <a:off x="7692376" y="4993307"/>
            <a:ext cx="189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Biblioteka </a:t>
            </a:r>
            <a:r>
              <a:rPr lang="pl-PL" dirty="0" err="1"/>
              <a:t>Pathlib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79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372A153-66DD-4DCD-9F4A-97B2FB8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Automatyzajca</a:t>
            </a:r>
            <a:r>
              <a:rPr lang="en-US" dirty="0"/>
              <a:t> </a:t>
            </a:r>
            <a:r>
              <a:rPr lang="en-US" dirty="0" err="1"/>
              <a:t>komunikacji</a:t>
            </a:r>
            <a:r>
              <a:rPr lang="en-US" dirty="0"/>
              <a:t> z API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293A40-AD51-4281-A953-0D5B5C5DF6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0CF77E-4D81-844C-BC51-90333564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IntelOne Text Light" panose="020B04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  <a:endParaRPr lang="en-US" dirty="0">
              <a:solidFill>
                <a:schemeClr val="tx1"/>
              </a:solidFill>
              <a:latin typeface="IntelOne Text Light" panose="020B0403020203020204" pitchFamily="34" charset="77"/>
              <a:ea typeface="Intel Clear" panose="020B06040202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85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tel2020-blue">
      <a:dk1>
        <a:srgbClr val="FFFFFF"/>
      </a:dk1>
      <a:lt1>
        <a:srgbClr val="525252"/>
      </a:lt1>
      <a:dk2>
        <a:srgbClr val="FFFFFF"/>
      </a:dk2>
      <a:lt2>
        <a:srgbClr val="004A86"/>
      </a:lt2>
      <a:accent1>
        <a:srgbClr val="0068B5"/>
      </a:accent1>
      <a:accent2>
        <a:srgbClr val="00C7FD"/>
      </a:accent2>
      <a:accent3>
        <a:srgbClr val="FEC91B"/>
      </a:accent3>
      <a:accent4>
        <a:srgbClr val="E96115"/>
      </a:accent4>
      <a:accent5>
        <a:srgbClr val="8F5DA2"/>
      </a:accent5>
      <a:accent6>
        <a:srgbClr val="8BAE46"/>
      </a:accent6>
      <a:hlink>
        <a:srgbClr val="00C7FD"/>
      </a:hlink>
      <a:folHlink>
        <a:srgbClr val="0068B5"/>
      </a:folHlink>
    </a:clrScheme>
    <a:fontScheme name="IntelOne">
      <a:majorFont>
        <a:latin typeface="IntelOne Display Light"/>
        <a:ea typeface="Helvetica Neue"/>
        <a:cs typeface="Helvetica Neue"/>
      </a:majorFont>
      <a:minorFont>
        <a:latin typeface="IntelOne Display Regular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nternal ppt template keynote blue" id="{31221947-E336-7B43-A774-6BE63F5B60EC}" vid="{F8EF2484-51C3-E645-B76A-63CD2AC57292}"/>
    </a:ext>
  </a:extLst>
</a:theme>
</file>

<file path=ppt/theme/theme2.xml><?xml version="1.0" encoding="utf-8"?>
<a:theme xmlns:a="http://schemas.openxmlformats.org/drawingml/2006/main" name="Office Theme">
  <a:themeElements>
    <a:clrScheme name="Intel2020">
      <a:dk1>
        <a:srgbClr val="525252"/>
      </a:dk1>
      <a:lt1>
        <a:srgbClr val="FFFFFF"/>
      </a:lt1>
      <a:dk2>
        <a:srgbClr val="004A86"/>
      </a:dk2>
      <a:lt2>
        <a:srgbClr val="FFFFFF"/>
      </a:lt2>
      <a:accent1>
        <a:srgbClr val="0068B5"/>
      </a:accent1>
      <a:accent2>
        <a:srgbClr val="00C7FD"/>
      </a:accent2>
      <a:accent3>
        <a:srgbClr val="FEC91B"/>
      </a:accent3>
      <a:accent4>
        <a:srgbClr val="E96115"/>
      </a:accent4>
      <a:accent5>
        <a:srgbClr val="8F5DA2"/>
      </a:accent5>
      <a:accent6>
        <a:srgbClr val="8BAE46"/>
      </a:accent6>
      <a:hlink>
        <a:srgbClr val="00C7FD"/>
      </a:hlink>
      <a:folHlink>
        <a:srgbClr val="0068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Intel2020">
      <a:dk1>
        <a:srgbClr val="525252"/>
      </a:dk1>
      <a:lt1>
        <a:srgbClr val="FFFFFF"/>
      </a:lt1>
      <a:dk2>
        <a:srgbClr val="004A86"/>
      </a:dk2>
      <a:lt2>
        <a:srgbClr val="FFFFFF"/>
      </a:lt2>
      <a:accent1>
        <a:srgbClr val="0068B5"/>
      </a:accent1>
      <a:accent2>
        <a:srgbClr val="00C7FD"/>
      </a:accent2>
      <a:accent3>
        <a:srgbClr val="FEC91B"/>
      </a:accent3>
      <a:accent4>
        <a:srgbClr val="E96115"/>
      </a:accent4>
      <a:accent5>
        <a:srgbClr val="8F5DA2"/>
      </a:accent5>
      <a:accent6>
        <a:srgbClr val="8BAE46"/>
      </a:accent6>
      <a:hlink>
        <a:srgbClr val="00C7FD"/>
      </a:hlink>
      <a:folHlink>
        <a:srgbClr val="0068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5967B1E29274CA6A143F9D247F5D2" ma:contentTypeVersion="6" ma:contentTypeDescription="Create a new document." ma:contentTypeScope="" ma:versionID="8c7ada0d2541b3c76c8f207e1093c101">
  <xsd:schema xmlns:xsd="http://www.w3.org/2001/XMLSchema" xmlns:xs="http://www.w3.org/2001/XMLSchema" xmlns:p="http://schemas.microsoft.com/office/2006/metadata/properties" xmlns:ns2="9d0ad4f0-f6c6-4618-80e3-c8c887f74e95" targetNamespace="http://schemas.microsoft.com/office/2006/metadata/properties" ma:root="true" ma:fieldsID="7462750b7d2688179e63734641db1365" ns2:_="">
    <xsd:import namespace="9d0ad4f0-f6c6-4618-80e3-c8c887f74e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0ad4f0-f6c6-4618-80e3-c8c887f74e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63392-48FF-481D-A176-9372484470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0ad4f0-f6c6-4618-80e3-c8c887f74e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605EEB-8FB2-4147-A324-E45811573A6D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  <ds:schemaRef ds:uri="aef8d16b-d379-4fa3-b07d-1fd4ebc04177"/>
    <ds:schemaRef ds:uri="4bcc650f-78b6-4272-96d5-e6fa0926a337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7CBBB33-1F24-497D-9A6C-7F301A1D94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Keynote Powerpoint Template Intel One</Template>
  <TotalTime>1664</TotalTime>
  <Words>339</Words>
  <Application>Microsoft Office PowerPoint</Application>
  <PresentationFormat>Widescreen</PresentationFormat>
  <Paragraphs>63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IntelOne Display Light</vt:lpstr>
      <vt:lpstr>IntelOne Text</vt:lpstr>
      <vt:lpstr>IntelOne Display Regular</vt:lpstr>
      <vt:lpstr>IntelOne Text Light</vt:lpstr>
      <vt:lpstr>Office Theme</vt:lpstr>
      <vt:lpstr>Automatyzacja w Pythonie</vt:lpstr>
      <vt:lpstr>Agenda</vt:lpstr>
      <vt:lpstr>Przygotowanie środowiska </vt:lpstr>
      <vt:lpstr>Podstawowe zagadnienia</vt:lpstr>
      <vt:lpstr>Python Virtual Environment (venv)</vt:lpstr>
      <vt:lpstr>Podpowiedzi typu (type hints)</vt:lpstr>
      <vt:lpstr>Parsowanie argumentów</vt:lpstr>
      <vt:lpstr>Operacje na plikach</vt:lpstr>
      <vt:lpstr>Automatyzajca komunikacji z API</vt:lpstr>
      <vt:lpstr>Definicje</vt:lpstr>
      <vt:lpstr>Biblioteka Requests</vt:lpstr>
      <vt:lpstr>Web Scraping w Pythonie</vt:lpstr>
      <vt:lpstr>Web Sraping</vt:lpstr>
      <vt:lpstr>Scraping sandbox’y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Automatyzacja w Pythonie</dc:title>
  <dc:creator>Przytula, Piotr</dc:creator>
  <cp:lastModifiedBy>Przytula, Piotr</cp:lastModifiedBy>
  <cp:revision>8</cp:revision>
  <dcterms:created xsi:type="dcterms:W3CDTF">2022-10-24T12:58:02Z</dcterms:created>
  <dcterms:modified xsi:type="dcterms:W3CDTF">2022-10-26T08:25:10Z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0x01010079C5967B1E29274CA6A143F9D247F5D2</vt:lpwstr>
  </property>
</Properties>
</file>