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5" name="Google Shape;45;p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achinelearningplus.com/nlp/lemmatization-examples-python/" TargetMode="External"/><Relationship Id="rId4" Type="http://schemas.openxmlformats.org/officeDocument/2006/relationships/hyperlink" Target="https://stackoverflow.com/questions/28214148/how-to-perform-lemmatization-in-r" TargetMode="External"/><Relationship Id="rId5" Type="http://schemas.openxmlformats.org/officeDocument/2006/relationships/hyperlink" Target="https://github.com/oroszgy/awesome-hungarian-nl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lyticsvidhya.com/blog/2017/03/beginners-guide-on-web-scraping-in-r-using-rvest-with-hands-on-knowledge/" TargetMode="External"/><Relationship Id="rId4" Type="http://schemas.openxmlformats.org/officeDocument/2006/relationships/hyperlink" Target="https://data-miner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gi.tankonyvtar.hu/hu/tartalom/tamop425/2011_0001_536_MagyarNyelv/ch34s02.html" TargetMode="External"/><Relationship Id="rId4" Type="http://schemas.openxmlformats.org/officeDocument/2006/relationships/hyperlink" Target="https://index.hu/gazdasag/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bme.hu/~egmont/utf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apsebestyen/scraper_example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581191" y="582281"/>
            <a:ext cx="10993549" cy="998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ill Sans"/>
              <a:buNone/>
            </a:pPr>
            <a:r>
              <a:rPr lang="hu-HU" sz="4400"/>
              <a:t>SZÖVEGBESZERZÉS ÉS TISZTÍTÁS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81194" y="1581150"/>
            <a:ext cx="10993546" cy="150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hu-HU" sz="2400"/>
              <a:t>TEXT MINING KURZUS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hu-HU" sz="2400"/>
              <a:t>RAJK SZAKKOLLÉGIUM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SZÖVEGTISZTÍTÁS LÉPÉSEI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81192" y="2068529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(Html tagek eltávolítása)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Tokenizálás (n-gramok)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Kisbetűsítés</a:t>
            </a:r>
            <a:endParaRPr sz="2600"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Központozás eltávolítása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Számok helyettesítése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Stopszavak eltávolítása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Stemmelés és lemmatizálás</a:t>
            </a:r>
            <a:endParaRPr/>
          </a:p>
          <a:p>
            <a:pPr indent="-306000" lvl="0" marL="306000" rtl="0" algn="l">
              <a:spcBef>
                <a:spcPts val="1081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+ </a:t>
            </a:r>
            <a:r>
              <a:rPr b="1" lang="hu-HU" sz="2600"/>
              <a:t>domain specifikus tisztítás</a:t>
            </a:r>
            <a:endParaRPr sz="2400"/>
          </a:p>
          <a:p>
            <a:pPr indent="-165499" lvl="0" marL="306000" rtl="0" algn="l">
              <a:spcBef>
                <a:spcPts val="1081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600"/>
          </a:p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hu-HU" sz="4000"/>
              <a:t>HASONLÓ JELENTÉSŰ SZAVAK ÖSSZEVONÁSA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hu-HU"/>
              <a:t>Szótövezés (stemming)</a:t>
            </a:r>
            <a:endParaRPr/>
          </a:p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Szóvégek levágásával valamiféle közös törzshöz jutás</a:t>
            </a:r>
            <a:endParaRPr/>
          </a:p>
        </p:txBody>
      </p:sp>
      <p:sp>
        <p:nvSpPr>
          <p:cNvPr id="185" name="Google Shape;185;p2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hu-HU"/>
              <a:t>Lemmatizáció (lemmatization)</a:t>
            </a:r>
            <a:endParaRPr/>
          </a:p>
        </p:txBody>
      </p:sp>
      <p:sp>
        <p:nvSpPr>
          <p:cNvPr id="186" name="Google Shape;186;p2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Egy szótár segítségével a „mag” szó megtalálása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Python: </a:t>
            </a:r>
            <a:r>
              <a:rPr lang="hu-HU" u="sng">
                <a:solidFill>
                  <a:schemeClr val="hlink"/>
                </a:solidFill>
                <a:hlinkClick r:id="rId3"/>
              </a:rPr>
              <a:t>https://www.machinelearningplus.com/nlp/lemmatization-examples-python/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R: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https://stackoverflow.com/questions/28214148/how-to-perform-lemmatization-in-r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Magyar: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hu-HU" u="sng">
                <a:solidFill>
                  <a:schemeClr val="hlink"/>
                </a:solidFill>
                <a:hlinkClick r:id="rId5"/>
              </a:rPr>
              <a:t>https://github.com/oroszgy/awesome-hungarian-nlp</a:t>
            </a:r>
            <a:endParaRPr/>
          </a:p>
        </p:txBody>
      </p:sp>
      <p:sp>
        <p:nvSpPr>
          <p:cNvPr id="187" name="Google Shape;187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SZÖVEGELŐKÉSZÍTÉS FOLYTATÁSA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581192" y="2068529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DTM létrehozása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b="1" lang="hu-HU" sz="2600"/>
              <a:t>Dimenziócsökkentés - túl gyakori vagy túl ritka szavak eltávolítása</a:t>
            </a:r>
            <a:endParaRPr b="1" sz="2600"/>
          </a:p>
          <a:p>
            <a:pPr indent="-319208" lvl="0" marL="306000" rtl="0" algn="l">
              <a:spcBef>
                <a:spcPts val="1120"/>
              </a:spcBef>
              <a:spcAft>
                <a:spcPts val="0"/>
              </a:spcAft>
              <a:buSzPts val="2600"/>
              <a:buChar char="◼"/>
            </a:pPr>
            <a:r>
              <a:rPr b="1" lang="hu-HU" sz="2600"/>
              <a:t>Súlyozás</a:t>
            </a:r>
            <a:endParaRPr b="1" sz="2600"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Metaadatok kapcsolása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hu-HU" sz="2400"/>
              <a:t>Scrape-elés során gyűjtött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hu-HU" sz="2400"/>
              <a:t>Egyéb adatforrásból csatolva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i="1" lang="hu-HU" sz="2400"/>
              <a:t>Feature engineering</a:t>
            </a:r>
            <a:r>
              <a:rPr lang="hu-HU" sz="2400"/>
              <a:t> (ez már átlóg a text mining szakaszba is)</a:t>
            </a:r>
            <a:endParaRPr i="1" sz="2400"/>
          </a:p>
          <a:p>
            <a:pPr indent="-154108" lvl="0" marL="306000" rtl="0" algn="l">
              <a:spcBef>
                <a:spcPts val="1120"/>
              </a:spcBef>
              <a:spcAft>
                <a:spcPts val="0"/>
              </a:spcAft>
              <a:buSzPts val="2392"/>
              <a:buNone/>
            </a:pPr>
            <a:r>
              <a:t/>
            </a:r>
            <a:endParaRPr sz="2600"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581191" y="4610099"/>
            <a:ext cx="10993549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Gill Sans"/>
              <a:buNone/>
            </a:pPr>
            <a:r>
              <a:rPr lang="hu-HU" sz="3600">
                <a:solidFill>
                  <a:srgbClr val="002060"/>
                </a:solidFill>
              </a:rPr>
              <a:t>TÖLTELÉKSZAVAK ELTÁVOLÍTÁSA (STOPWORDS)</a:t>
            </a:r>
            <a:endParaRPr/>
          </a:p>
        </p:txBody>
      </p:sp>
      <p:pic>
        <p:nvPicPr>
          <p:cNvPr id="202" name="Google Shape;20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83" y="1120664"/>
            <a:ext cx="11283519" cy="277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581191" y="5519805"/>
            <a:ext cx="8700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Nuts and Bolts of Automated Text Analysis: </a:t>
            </a:r>
            <a:br>
              <a:rPr b="0" i="0" lang="hu-HU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1" lang="hu-HU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Comparing Different Document Pre-Processing Techniques in Four Countries 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581191" y="4610099"/>
            <a:ext cx="10993549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Gill Sans"/>
              <a:buNone/>
            </a:pPr>
            <a:r>
              <a:rPr lang="hu-HU" sz="3600">
                <a:solidFill>
                  <a:srgbClr val="002060"/>
                </a:solidFill>
              </a:rPr>
              <a:t>RITKA ÉS GYAKORI SZAVAK ELTÁVOLÍTÁSA</a:t>
            </a:r>
            <a:endParaRPr sz="3600">
              <a:solidFill>
                <a:srgbClr val="002060"/>
              </a:solidFill>
            </a:endParaRPr>
          </a:p>
        </p:txBody>
      </p:sp>
      <p:pic>
        <p:nvPicPr>
          <p:cNvPr id="211" name="Google Shape;21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83" y="763347"/>
            <a:ext cx="11283519" cy="348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1191" y="5519805"/>
            <a:ext cx="87001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Nuts and Bolts of Automated Text Analysis: </a:t>
            </a:r>
            <a:br>
              <a:rPr lang="hu-HU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1" i="1" lang="hu-HU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Comparing Different Document Pre-Processing Techniques in Four Countries 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hu-HU"/>
              <a:t>ÉS MOST UGORJUNK A KÓDRA…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hu-HU" sz="4000"/>
              <a:t>A KORPUSZÉPÍTÉS FELADAT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81192" y="1865376"/>
            <a:ext cx="11029615" cy="3993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24402" lvl="0" marL="306000" rtl="0" algn="l">
              <a:lnSpc>
                <a:spcPct val="150000"/>
              </a:lnSpc>
              <a:spcBef>
                <a:spcPts val="894"/>
              </a:spcBef>
              <a:spcAft>
                <a:spcPts val="0"/>
              </a:spcAft>
              <a:buSzPct val="91999"/>
              <a:buChar char="◼"/>
            </a:pPr>
            <a:r>
              <a:rPr lang="hu-HU" sz="2100"/>
              <a:t>Egy új korpusz létrehozása</a:t>
            </a:r>
            <a:endParaRPr sz="2100"/>
          </a:p>
          <a:p>
            <a:pPr indent="-324402" lvl="0" marL="306000" rtl="0" algn="l">
              <a:lnSpc>
                <a:spcPct val="150000"/>
              </a:lnSpc>
              <a:spcBef>
                <a:spcPts val="894"/>
              </a:spcBef>
              <a:spcAft>
                <a:spcPts val="0"/>
              </a:spcAft>
              <a:buSzPct val="91999"/>
              <a:buChar char="◼"/>
            </a:pPr>
            <a:r>
              <a:rPr lang="hu-HU" sz="2100"/>
              <a:t>Méret a tervezett elemzéstől is függ, de általában:</a:t>
            </a:r>
            <a:endParaRPr/>
          </a:p>
          <a:p>
            <a:pPr indent="-321773" lvl="1" marL="630000" rtl="0" algn="l">
              <a:lnSpc>
                <a:spcPct val="150000"/>
              </a:lnSpc>
              <a:spcBef>
                <a:spcPts val="852"/>
              </a:spcBef>
              <a:spcAft>
                <a:spcPts val="0"/>
              </a:spcAft>
              <a:buSzPct val="91999"/>
              <a:buChar char="◼"/>
            </a:pPr>
            <a:r>
              <a:rPr lang="hu-HU" sz="1800"/>
              <a:t>Rövid bejegyzések – legalább százas, de inkább ezres nagyságrend</a:t>
            </a:r>
            <a:endParaRPr/>
          </a:p>
          <a:p>
            <a:pPr indent="-321773" lvl="1" marL="630000" rtl="0" algn="l">
              <a:lnSpc>
                <a:spcPct val="150000"/>
              </a:lnSpc>
              <a:spcBef>
                <a:spcPts val="852"/>
              </a:spcBef>
              <a:spcAft>
                <a:spcPts val="0"/>
              </a:spcAft>
              <a:buSzPct val="91999"/>
              <a:buChar char="◼"/>
            </a:pPr>
            <a:r>
              <a:rPr lang="hu-HU" sz="1800"/>
              <a:t>Hosszabb dokumentumok, könyvek – tízes nagyságrend   </a:t>
            </a:r>
            <a:endParaRPr/>
          </a:p>
          <a:p>
            <a:pPr indent="-324402" lvl="0" marL="306000" rtl="0" algn="l">
              <a:lnSpc>
                <a:spcPct val="150000"/>
              </a:lnSpc>
              <a:spcBef>
                <a:spcPts val="894"/>
              </a:spcBef>
              <a:spcAft>
                <a:spcPts val="0"/>
              </a:spcAft>
              <a:buSzPct val="91999"/>
              <a:buChar char="◼"/>
            </a:pPr>
            <a:r>
              <a:rPr lang="hu-HU" sz="2100"/>
              <a:t>Elemzésre kész változat kell – a kutatási tervnek megfelelő módon:</a:t>
            </a:r>
            <a:endParaRPr/>
          </a:p>
          <a:p>
            <a:pPr indent="-321773" lvl="1" marL="630000" rtl="0" algn="l">
              <a:lnSpc>
                <a:spcPct val="150000"/>
              </a:lnSpc>
              <a:spcBef>
                <a:spcPts val="852"/>
              </a:spcBef>
              <a:spcAft>
                <a:spcPts val="0"/>
              </a:spcAft>
              <a:buSzPct val="91999"/>
              <a:buChar char="◼"/>
            </a:pPr>
            <a:r>
              <a:rPr lang="hu-HU" sz="1800"/>
              <a:t>Tokenizálva, szótövezve, kisbetűzve, tiltólistás szavak nélkül, UTF-8 karakterkódolással stb. (domain specifikusan)</a:t>
            </a:r>
            <a:endParaRPr/>
          </a:p>
          <a:p>
            <a:pPr indent="-321773" lvl="1" marL="630000" rtl="0" algn="l">
              <a:lnSpc>
                <a:spcPct val="150000"/>
              </a:lnSpc>
              <a:spcBef>
                <a:spcPts val="852"/>
              </a:spcBef>
              <a:spcAft>
                <a:spcPts val="0"/>
              </a:spcAft>
              <a:buSzPct val="91999"/>
              <a:buChar char="◼"/>
            </a:pPr>
            <a:r>
              <a:rPr lang="hu-HU" sz="1800"/>
              <a:t>Metaadatokkal, dtm-re előkészített corpus (Vcorpus) stb. objektum vagy data.frame</a:t>
            </a:r>
            <a:endParaRPr sz="1800"/>
          </a:p>
          <a:p>
            <a:pPr indent="-324402" lvl="0" marL="306000" rtl="0" algn="l">
              <a:lnSpc>
                <a:spcPct val="150000"/>
              </a:lnSpc>
              <a:spcBef>
                <a:spcPts val="894"/>
              </a:spcBef>
              <a:spcAft>
                <a:spcPts val="0"/>
              </a:spcAft>
              <a:buSzPct val="91999"/>
              <a:buChar char="◼"/>
            </a:pPr>
            <a:r>
              <a:rPr lang="hu-HU" sz="2100"/>
              <a:t>Formátum: .zip</a:t>
            </a:r>
            <a:r>
              <a:rPr lang="hu-HU" sz="2100"/>
              <a:t>, benne </a:t>
            </a:r>
            <a:r>
              <a:rPr lang="hu-HU" sz="2100"/>
              <a:t>elemzésre kész .txt/.csv/.json csomag, a tisztítást végző R-kód, a scrape kód (r vagy python)</a:t>
            </a:r>
            <a:endParaRPr/>
          </a:p>
          <a:p>
            <a:pPr indent="-324402" lvl="0" marL="306000" rtl="0" algn="l">
              <a:lnSpc>
                <a:spcPct val="150000"/>
              </a:lnSpc>
              <a:spcBef>
                <a:spcPts val="894"/>
              </a:spcBef>
              <a:spcAft>
                <a:spcPts val="0"/>
              </a:spcAft>
              <a:buSzPct val="91999"/>
              <a:buChar char="◼"/>
            </a:pPr>
            <a:r>
              <a:rPr lang="hu-HU" sz="2100"/>
              <a:t>Leadás: március 25. csütörtök reggel 6:00</a:t>
            </a:r>
            <a:endParaRPr/>
          </a:p>
        </p:txBody>
      </p:sp>
      <p:sp>
        <p:nvSpPr>
          <p:cNvPr id="229" name="Google Shape;229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Gill Sans"/>
              <a:buNone/>
            </a:pPr>
            <a:r>
              <a:rPr lang="hu-HU" sz="4000">
                <a:solidFill>
                  <a:srgbClr val="FFFEFF"/>
                </a:solidFill>
              </a:rPr>
              <a:t>MENETREND MÁRA</a:t>
            </a:r>
            <a:endParaRPr/>
          </a:p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62473" y="1987420"/>
            <a:ext cx="3396343" cy="15488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Beszerzés (scraping)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397828" y="1987420"/>
            <a:ext cx="3396343" cy="15488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Előkészítés (Preprocessing)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133184" y="1987420"/>
            <a:ext cx="3396343" cy="1548882"/>
          </a:xfrm>
          <a:prstGeom prst="roundRect">
            <a:avLst>
              <a:gd fmla="val 16667" name="adj"/>
            </a:avLst>
          </a:prstGeom>
          <a:solidFill>
            <a:srgbClr val="336C89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Elemzés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lang="hu-HU" sz="4800"/>
              <a:t>I. SZÖVEGBESZERZÉS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hu-HU" sz="2800"/>
              <a:t>SCRAPING</a:t>
            </a:r>
            <a:endParaRPr sz="2800"/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I. SZÖVEGBESZERZÉS - SCRAPING</a:t>
            </a:r>
            <a:endParaRPr sz="4400"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hu-HU" sz="2800"/>
              <a:t>Get http kérés elküldése egy url címnek (send http get request)</a:t>
            </a:r>
            <a:endParaRPr/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hu-HU" sz="2800"/>
              <a:t>A válasz feldolgozása (parse response)</a:t>
            </a:r>
            <a:endParaRPr/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i="1" lang="hu-HU" sz="2800"/>
              <a:t>És persze mindezt okosan automatizálva</a:t>
            </a:r>
            <a:endParaRPr/>
          </a:p>
          <a:p>
            <a:pPr indent="-306000" lvl="1" marL="630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Pythonban: BeutifulSoup package</a:t>
            </a:r>
            <a:endParaRPr sz="2600"/>
          </a:p>
          <a:p>
            <a:pPr indent="-306000" lvl="1" marL="630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R-hez segítség: </a:t>
            </a:r>
            <a:r>
              <a:rPr i="1" lang="hu-HU" sz="2600" u="sng">
                <a:solidFill>
                  <a:schemeClr val="hlink"/>
                </a:solidFill>
                <a:hlinkClick r:id="rId3"/>
              </a:rPr>
              <a:t>https://www.analyticsvidhya.com/blog/2017/03/beginners-guide-on-web-scraping-in-r-using-rvest-with-hands-on-knowledge/</a:t>
            </a:r>
            <a:endParaRPr i="1" sz="2600"/>
          </a:p>
          <a:p>
            <a:pPr indent="-306000" lvl="1" marL="630000" rtl="0" algn="l">
              <a:spcBef>
                <a:spcPts val="116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Browser pluginnal pl. DataMiner: </a:t>
            </a:r>
            <a:r>
              <a:rPr lang="hu-HU" sz="2800" u="sng">
                <a:solidFill>
                  <a:schemeClr val="hlink"/>
                </a:solidFill>
                <a:hlinkClick r:id="rId4"/>
              </a:rPr>
              <a:t>https://data-miner.io/</a:t>
            </a:r>
            <a:endParaRPr sz="2600"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A SCRAPING FŐ NEHÉZSÉGE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60432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b="1" lang="hu-HU" sz="2600"/>
              <a:t>Letiltás elleni védekezés</a:t>
            </a:r>
            <a:endParaRPr sz="2600"/>
          </a:p>
          <a:p>
            <a:pPr indent="-263937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/>
              <a:t>Header, user agent váltogatás</a:t>
            </a:r>
            <a:endParaRPr/>
          </a:p>
          <a:p>
            <a:pPr indent="-263937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/>
              <a:t>Véletlenszerű proxy használata</a:t>
            </a:r>
            <a:endParaRPr sz="2400"/>
          </a:p>
          <a:p>
            <a:pPr indent="-263937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/>
              <a:t>VPN szolgáltatás használata</a:t>
            </a:r>
            <a:endParaRPr sz="2400"/>
          </a:p>
          <a:p>
            <a:pPr indent="-263937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 u="sng"/>
              <a:t>Türelem</a:t>
            </a:r>
            <a:r>
              <a:rPr lang="hu-HU" sz="2400"/>
              <a:t> (két request között időt hagyni)</a:t>
            </a:r>
            <a:endParaRPr/>
          </a:p>
          <a:p>
            <a:pPr indent="-260432" lvl="0" marL="306000" rtl="0" algn="l">
              <a:spcBef>
                <a:spcPts val="1120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„Shortcut”: rajkos szerver, ill. több gép használata</a:t>
            </a:r>
            <a:endParaRPr sz="2600"/>
          </a:p>
          <a:p>
            <a:pPr indent="-269678" lvl="0" marL="306000" rtl="0" algn="l">
              <a:spcBef>
                <a:spcPts val="1120"/>
              </a:spcBef>
              <a:spcAft>
                <a:spcPts val="0"/>
              </a:spcAft>
              <a:buSzPct val="100000"/>
              <a:buChar char="◼"/>
            </a:pPr>
            <a:r>
              <a:rPr lang="hu-HU" sz="2600"/>
              <a:t>Statikus vagy dinamikus oldal?</a:t>
            </a:r>
            <a:endParaRPr sz="2600"/>
          </a:p>
          <a:p>
            <a:pPr indent="-316414" lvl="1" marL="630000" rtl="0" algn="l">
              <a:spcBef>
                <a:spcPts val="1120"/>
              </a:spcBef>
              <a:spcAft>
                <a:spcPts val="0"/>
              </a:spcAft>
              <a:buSzPct val="100000"/>
              <a:buChar char="◼"/>
            </a:pPr>
            <a:r>
              <a:rPr lang="hu-HU" sz="2600" u="sng">
                <a:solidFill>
                  <a:schemeClr val="hlink"/>
                </a:solidFill>
                <a:hlinkClick r:id="rId3"/>
              </a:rPr>
              <a:t>Statikus</a:t>
            </a:r>
            <a:r>
              <a:rPr lang="hu-HU" sz="2600"/>
              <a:t>: nem változik, könnyű scrapelni</a:t>
            </a:r>
            <a:endParaRPr sz="2600"/>
          </a:p>
          <a:p>
            <a:pPr indent="-316414" lvl="1" marL="630000" rtl="0" algn="l">
              <a:spcBef>
                <a:spcPts val="1120"/>
              </a:spcBef>
              <a:spcAft>
                <a:spcPts val="0"/>
              </a:spcAft>
              <a:buSzPct val="100000"/>
              <a:buChar char="◼"/>
            </a:pPr>
            <a:r>
              <a:rPr lang="hu-HU" sz="2600" u="sng">
                <a:solidFill>
                  <a:schemeClr val="hlink"/>
                </a:solidFill>
                <a:hlinkClick r:id="rId4"/>
              </a:rPr>
              <a:t>Dinamikus</a:t>
            </a:r>
            <a:r>
              <a:rPr lang="hu-HU" sz="2600"/>
              <a:t>: interakciók hatására változik pl: görgetés, nehezebb scrapelni</a:t>
            </a:r>
            <a:endParaRPr sz="2600"/>
          </a:p>
          <a:p>
            <a:pPr indent="-316414" lvl="0" marL="306000" rtl="0" algn="l">
              <a:spcBef>
                <a:spcPts val="1120"/>
              </a:spcBef>
              <a:spcAft>
                <a:spcPts val="0"/>
              </a:spcAft>
              <a:buSzPct val="100000"/>
              <a:buChar char="◼"/>
            </a:pPr>
            <a:r>
              <a:rPr lang="hu-HU" sz="2600"/>
              <a:t>Captcha</a:t>
            </a:r>
            <a:r>
              <a:rPr lang="hu-HU" sz="2600"/>
              <a:t> probléma</a:t>
            </a:r>
            <a:endParaRPr sz="2600"/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SCRAPING SORÁN…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3216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gyakran a metaadatok is szerepelnek az oldalon</a:t>
            </a:r>
            <a:endParaRPr sz="2600"/>
          </a:p>
          <a:p>
            <a:pPr indent="0" lvl="0" marL="30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érdemes ezeket is egyből begyűjteni</a:t>
            </a:r>
            <a:endParaRPr/>
          </a:p>
          <a:p>
            <a:pPr indent="-283216" lvl="0" marL="306000" rtl="0" algn="l">
              <a:spcBef>
                <a:spcPts val="1120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készítsünk biztonsági mentéseket (akár HTML fájlonként), </a:t>
            </a:r>
            <a:endParaRPr sz="2600"/>
          </a:p>
          <a:p>
            <a:pPr indent="0" lvl="0" marL="30600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rPr lang="hu-HU" sz="2600"/>
              <a:t>szakaszosan mentsük az adatokat</a:t>
            </a:r>
            <a:endParaRPr/>
          </a:p>
          <a:p>
            <a:pPr indent="-283216" lvl="0" marL="306000" rtl="0" algn="l">
              <a:spcBef>
                <a:spcPts val="1120"/>
              </a:spcBef>
              <a:spcAft>
                <a:spcPts val="0"/>
              </a:spcAft>
              <a:buSzPct val="92000"/>
              <a:buChar char="◼"/>
            </a:pPr>
            <a:r>
              <a:rPr lang="hu-HU" sz="2600"/>
              <a:t>később jól használható formátumban mentsük az adatokat</a:t>
            </a:r>
            <a:endParaRPr/>
          </a:p>
          <a:p>
            <a:pPr indent="-284968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/>
              <a:t>Pl.: csv, json, txt</a:t>
            </a:r>
            <a:endParaRPr sz="2400"/>
          </a:p>
          <a:p>
            <a:pPr indent="-284968" lvl="1" marL="630000" rtl="0" algn="l">
              <a:spcBef>
                <a:spcPts val="1080"/>
              </a:spcBef>
              <a:spcAft>
                <a:spcPts val="0"/>
              </a:spcAft>
              <a:buSzPct val="92000"/>
              <a:buChar char="◼"/>
            </a:pPr>
            <a:r>
              <a:rPr lang="hu-HU" sz="2400"/>
              <a:t>Karakterkódolási problémák! (when in doubt: UTF-8 vagy UTF-16)</a:t>
            </a:r>
            <a:endParaRPr/>
          </a:p>
          <a:p>
            <a:pPr indent="0" lvl="0" marL="6300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hu-HU" sz="2400" u="sng">
                <a:solidFill>
                  <a:schemeClr val="hlink"/>
                </a:solidFill>
                <a:hlinkClick r:id="rId3"/>
              </a:rPr>
              <a:t>http://www.cs.bme.hu/~egmont/utf8/</a:t>
            </a:r>
            <a:endParaRPr sz="2200"/>
          </a:p>
          <a:p>
            <a:pPr indent="-154108" lvl="0" marL="306000" rtl="0" algn="l">
              <a:spcBef>
                <a:spcPts val="112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600"/>
          </a:p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hu-HU"/>
              <a:t>ÉS MOST UGORJUNK A KÓDRA…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hu-HU" u="sng">
                <a:solidFill>
                  <a:schemeClr val="hlink"/>
                </a:solidFill>
                <a:hlinkClick r:id="rId3"/>
              </a:rPr>
              <a:t>https://github.com/papsebestyen/scraper_example.git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lang="hu-HU" sz="4800"/>
              <a:t>II. SZÖVEG ELŐKÉSZÍTÉSE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hu-HU" sz="2800"/>
              <a:t>PREPROCESSING</a:t>
            </a:r>
            <a:endParaRPr sz="2800"/>
          </a:p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sz="4400"/>
              <a:t>SZÖVEGTISZTÍTÁS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97216" y="1992569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Ne automatikus legyen!</a:t>
            </a:r>
            <a:endParaRPr i="1" sz="2600"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i="1" lang="hu-HU" sz="2600"/>
              <a:t>„Szükségem van-e erre az információra az elemzésem során?”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hu-HU" sz="2600"/>
              <a:t>Sok lehetséges megoldás, többet kipróbálni. </a:t>
            </a:r>
            <a:r>
              <a:rPr i="1" lang="hu-HU" sz="2600"/>
              <a:t>„Elhiszem az eredményeket?”</a:t>
            </a:r>
            <a:endParaRPr sz="2600"/>
          </a:p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SZÖVEGBESZERZÉS ÉS TISZTÍTÁS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ztalék">
  <a:themeElements>
    <a:clrScheme name="Osztalék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