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Research Aptitude MCQs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333333"/>
                </a:solidFill>
              </a:defRPr>
            </a:pPr>
            <a:r>
              <a:t>UGC NET Preparation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of the following is least sensitive to research ethics?</a:t>
            </a:r>
          </a:p>
          <a:p>
            <a:pPr lvl="1">
              <a:defRPr sz="2000"/>
            </a:pPr>
            <a:r>
              <a:t>a) Identifying Variables</a:t>
            </a:r>
          </a:p>
          <a:p>
            <a:pPr lvl="1">
              <a:defRPr sz="2000"/>
            </a:pPr>
            <a:r>
              <a:t>b) Data Collection</a:t>
            </a:r>
          </a:p>
          <a:p>
            <a:pPr lvl="1">
              <a:defRPr sz="2000"/>
            </a:pPr>
            <a:r>
              <a:t>c) Analysis</a:t>
            </a:r>
          </a:p>
          <a:p>
            <a:pPr lvl="1">
              <a:defRPr sz="2000"/>
            </a:pPr>
            <a:r>
              <a:t>d) Reporting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sampling technique is used when population is divided into groups?</a:t>
            </a:r>
          </a:p>
          <a:p>
            <a:pPr lvl="1">
              <a:defRPr sz="2000"/>
            </a:pPr>
            <a:r>
              <a:t>a) Stratified Sampling</a:t>
            </a:r>
          </a:p>
          <a:p>
            <a:pPr lvl="1">
              <a:defRPr sz="2000"/>
            </a:pPr>
            <a:r>
              <a:t>b) Snowball Sampling</a:t>
            </a:r>
          </a:p>
          <a:p>
            <a:pPr lvl="1">
              <a:defRPr sz="2000"/>
            </a:pPr>
            <a:r>
              <a:t>c) Purposive Sampling</a:t>
            </a:r>
          </a:p>
          <a:p>
            <a:pPr lvl="1">
              <a:defRPr sz="2000"/>
            </a:pPr>
            <a:r>
              <a:t>d) Random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a) Stratified Sampling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a) Identifying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Quantitative research is associated with which approach?</a:t>
            </a:r>
          </a:p>
          <a:p>
            <a:pPr lvl="1">
              <a:defRPr sz="2000"/>
            </a:pPr>
            <a:r>
              <a:t>a) Ethnographic</a:t>
            </a:r>
          </a:p>
          <a:p>
            <a:pPr lvl="1">
              <a:defRPr sz="2000"/>
            </a:pPr>
            <a:r>
              <a:t>b) Unstructured</a:t>
            </a:r>
          </a:p>
          <a:p>
            <a:pPr lvl="1">
              <a:defRPr sz="2000"/>
            </a:pPr>
            <a:r>
              <a:t>c) Structured</a:t>
            </a:r>
          </a:p>
          <a:p>
            <a:pPr lvl="1">
              <a:defRPr sz="2000"/>
            </a:pPr>
            <a:r>
              <a:t>d) Flexible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Structured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research type is used for immediate application?</a:t>
            </a:r>
          </a:p>
          <a:p>
            <a:pPr lvl="1">
              <a:defRPr sz="2000"/>
            </a:pPr>
            <a:r>
              <a:t>a) Conceptual</a:t>
            </a:r>
          </a:p>
          <a:p>
            <a:pPr lvl="1">
              <a:defRPr sz="2000"/>
            </a:pPr>
            <a:r>
              <a:t>b) Action</a:t>
            </a:r>
          </a:p>
          <a:p>
            <a:pPr lvl="1">
              <a:defRPr sz="2000"/>
            </a:pPr>
            <a:r>
              <a:t>c) Fundamental</a:t>
            </a:r>
          </a:p>
          <a:p>
            <a:pPr lvl="1">
              <a:defRPr sz="2000"/>
            </a:pPr>
            <a:r>
              <a:t>d) Theoretical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b) Action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research paradigm interprets reality from participants' perspectives?</a:t>
            </a:r>
          </a:p>
          <a:p>
            <a:pPr lvl="1">
              <a:defRPr sz="2000"/>
            </a:pPr>
            <a:r>
              <a:t>a) Experimental</a:t>
            </a:r>
          </a:p>
          <a:p>
            <a:pPr lvl="1">
              <a:defRPr sz="2000"/>
            </a:pPr>
            <a:r>
              <a:t>b) Ethnographic</a:t>
            </a:r>
          </a:p>
          <a:p>
            <a:pPr lvl="1">
              <a:defRPr sz="2000"/>
            </a:pPr>
            <a:r>
              <a:t>c) Quantitative</a:t>
            </a:r>
          </a:p>
          <a:p>
            <a:pPr lvl="1">
              <a:defRPr sz="2000"/>
            </a:pPr>
            <a:r>
              <a:t>d) Descriptive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b) Ethnographic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What type of research is done by observing students in hostels?</a:t>
            </a:r>
          </a:p>
          <a:p>
            <a:pPr lvl="1">
              <a:defRPr sz="2000"/>
            </a:pPr>
            <a:r>
              <a:t>a) Experimental</a:t>
            </a:r>
          </a:p>
          <a:p>
            <a:pPr lvl="1">
              <a:defRPr sz="2000"/>
            </a:pPr>
            <a:r>
              <a:t>b) Case Study</a:t>
            </a:r>
          </a:p>
          <a:p>
            <a:pPr lvl="1">
              <a:defRPr sz="2000"/>
            </a:pPr>
            <a:r>
              <a:t>c) Participant Observation</a:t>
            </a:r>
          </a:p>
          <a:p>
            <a:pPr lvl="1">
              <a:defRPr sz="2000"/>
            </a:pPr>
            <a:r>
              <a:t>d) Ethnography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Participant Observation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software is used to check plagiarism?</a:t>
            </a:r>
          </a:p>
          <a:p>
            <a:pPr lvl="1">
              <a:defRPr sz="2000"/>
            </a:pPr>
            <a:r>
              <a:t>a) Sound Forge</a:t>
            </a:r>
          </a:p>
          <a:p>
            <a:pPr lvl="1">
              <a:defRPr sz="2000"/>
            </a:pPr>
            <a:r>
              <a:t>b) Grammarly</a:t>
            </a:r>
          </a:p>
          <a:p>
            <a:pPr lvl="1">
              <a:defRPr sz="2000"/>
            </a:pPr>
            <a:r>
              <a:t>c) Turnitin</a:t>
            </a:r>
          </a:p>
          <a:p>
            <a:pPr lvl="1">
              <a:defRPr sz="2000"/>
            </a:pPr>
            <a:r>
              <a:t>d) Fast Pencil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research types bridge theory and practice?</a:t>
            </a:r>
          </a:p>
          <a:p>
            <a:pPr lvl="1">
              <a:defRPr sz="2000"/>
            </a:pPr>
            <a:r>
              <a:t>a) Fundamental and Applied</a:t>
            </a:r>
          </a:p>
          <a:p>
            <a:pPr lvl="1">
              <a:defRPr sz="2000"/>
            </a:pPr>
            <a:r>
              <a:t>b) Applied and Conceptual</a:t>
            </a:r>
          </a:p>
          <a:p>
            <a:pPr lvl="1">
              <a:defRPr sz="2000"/>
            </a:pPr>
            <a:r>
              <a:t>c) Conceptual and Action</a:t>
            </a:r>
          </a:p>
          <a:p>
            <a:pPr lvl="1">
              <a:defRPr sz="2000"/>
            </a:pPr>
            <a:r>
              <a:t>d) Fundamental and Historical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a) Fundamental and Applied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method is best to study teachers' and students' adjustment patterns?</a:t>
            </a:r>
          </a:p>
          <a:p>
            <a:pPr lvl="1">
              <a:defRPr sz="2000"/>
            </a:pPr>
            <a:r>
              <a:t>a) Experimental</a:t>
            </a:r>
          </a:p>
          <a:p>
            <a:pPr lvl="1">
              <a:defRPr sz="2000"/>
            </a:pPr>
            <a:r>
              <a:t>b) Case Study and Ethnographic</a:t>
            </a:r>
          </a:p>
          <a:p>
            <a:pPr lvl="1">
              <a:defRPr sz="2000"/>
            </a:pPr>
            <a:r>
              <a:t>c) Quantitative</a:t>
            </a:r>
          </a:p>
          <a:p>
            <a:pPr lvl="1">
              <a:defRPr sz="2000"/>
            </a:pPr>
            <a:r>
              <a:t>d) Action Research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b) Case Study and Ethnographic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Describing why stress causes heart attacks is an example of:</a:t>
            </a:r>
          </a:p>
          <a:p>
            <a:pPr lvl="1">
              <a:defRPr sz="2000"/>
            </a:pPr>
            <a:r>
              <a:t>a) Fundamental Research</a:t>
            </a:r>
          </a:p>
          <a:p>
            <a:pPr lvl="1">
              <a:defRPr sz="2000"/>
            </a:pPr>
            <a:r>
              <a:t>b) Conceptual Research</a:t>
            </a:r>
          </a:p>
          <a:p>
            <a:pPr lvl="1">
              <a:defRPr sz="2000"/>
            </a:pPr>
            <a:r>
              <a:t>c) Explanatory Research</a:t>
            </a:r>
          </a:p>
          <a:p>
            <a:pPr lvl="1">
              <a:defRPr sz="2000"/>
            </a:pPr>
            <a:r>
              <a:t>d) Descriptive Research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Explanatory Research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method is used when a child's feeding method is studied post anxiety?</a:t>
            </a:r>
          </a:p>
          <a:p>
            <a:pPr lvl="1">
              <a:defRPr sz="2000"/>
            </a:pPr>
            <a:r>
              <a:t>a) Case Study</a:t>
            </a:r>
          </a:p>
          <a:p>
            <a:pPr lvl="1">
              <a:defRPr sz="2000"/>
            </a:pPr>
            <a:r>
              <a:t>b) Experimental</a:t>
            </a:r>
          </a:p>
          <a:p>
            <a:pPr lvl="1">
              <a:defRPr sz="2000"/>
            </a:pPr>
            <a:r>
              <a:t>c) Ex Post Facto</a:t>
            </a:r>
          </a:p>
          <a:p>
            <a:pPr lvl="1">
              <a:defRPr sz="2000"/>
            </a:pPr>
            <a:r>
              <a:t>d) Clinical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Ex Post Facto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In structured interviews, questions are:</a:t>
            </a:r>
          </a:p>
          <a:p>
            <a:pPr lvl="1">
              <a:defRPr sz="2000"/>
            </a:pPr>
            <a:r>
              <a:t>a) Flexible</a:t>
            </a:r>
          </a:p>
          <a:p>
            <a:pPr lvl="1">
              <a:defRPr sz="2000"/>
            </a:pPr>
            <a:r>
              <a:t>b) Random</a:t>
            </a:r>
          </a:p>
          <a:p>
            <a:pPr lvl="1">
              <a:defRPr sz="2000"/>
            </a:pPr>
            <a:r>
              <a:t>c) Pre-determined</a:t>
            </a:r>
          </a:p>
          <a:p>
            <a:pPr lvl="1">
              <a:defRPr sz="2000"/>
            </a:pPr>
            <a:r>
              <a:t>d) Subjective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Pre-determined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Turnitin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Chi-square test is used to measure:</a:t>
            </a:r>
          </a:p>
          <a:p>
            <a:pPr lvl="1">
              <a:defRPr sz="2000"/>
            </a:pPr>
            <a:r>
              <a:t>a) Mean comparison</a:t>
            </a:r>
          </a:p>
          <a:p>
            <a:pPr lvl="1">
              <a:defRPr sz="2000"/>
            </a:pPr>
            <a:r>
              <a:t>b) Correlation</a:t>
            </a:r>
          </a:p>
          <a:p>
            <a:pPr lvl="1">
              <a:defRPr sz="2000"/>
            </a:pPr>
            <a:r>
              <a:t>c) Goodness of Fit</a:t>
            </a:r>
          </a:p>
          <a:p>
            <a:pPr lvl="1">
              <a:defRPr sz="2000"/>
            </a:pPr>
            <a:r>
              <a:t>d) Hypothesis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Goodness of Fit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test compares means of two groups?</a:t>
            </a:r>
          </a:p>
          <a:p>
            <a:pPr lvl="1">
              <a:defRPr sz="2000"/>
            </a:pPr>
            <a:r>
              <a:t>a) ANOVA</a:t>
            </a:r>
          </a:p>
          <a:p>
            <a:pPr lvl="1">
              <a:defRPr sz="2000"/>
            </a:pPr>
            <a:r>
              <a:t>b) T-test</a:t>
            </a:r>
          </a:p>
          <a:p>
            <a:pPr lvl="1">
              <a:defRPr sz="2000"/>
            </a:pPr>
            <a:r>
              <a:t>c) Chi-square</a:t>
            </a:r>
          </a:p>
          <a:p>
            <a:pPr lvl="1">
              <a:defRPr sz="2000"/>
            </a:pPr>
            <a:r>
              <a:t>d) Z-test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b) T-test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What does ANOVA stand for?</a:t>
            </a:r>
          </a:p>
          <a:p>
            <a:pPr lvl="1">
              <a:defRPr sz="2000"/>
            </a:pPr>
            <a:r>
              <a:t>a) Analysis of Samples</a:t>
            </a:r>
          </a:p>
          <a:p>
            <a:pPr lvl="1">
              <a:defRPr sz="2000"/>
            </a:pPr>
            <a:r>
              <a:t>b) Analysis of Validity</a:t>
            </a:r>
          </a:p>
          <a:p>
            <a:pPr lvl="1">
              <a:defRPr sz="2000"/>
            </a:pPr>
            <a:r>
              <a:t>c) Analysis of Variance</a:t>
            </a:r>
          </a:p>
          <a:p>
            <a:pPr lvl="1">
              <a:defRPr sz="2000"/>
            </a:pPr>
            <a:r>
              <a:t>d) Advanced Number Verification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Analysis of Variance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is a non-parametric test for comparing two means?</a:t>
            </a:r>
          </a:p>
          <a:p>
            <a:pPr lvl="1">
              <a:defRPr sz="2000"/>
            </a:pPr>
            <a:r>
              <a:t>a) T-test</a:t>
            </a:r>
          </a:p>
          <a:p>
            <a:pPr lvl="1">
              <a:defRPr sz="2000"/>
            </a:pPr>
            <a:r>
              <a:t>b) Chi-square</a:t>
            </a:r>
          </a:p>
          <a:p>
            <a:pPr lvl="1">
              <a:defRPr sz="2000"/>
            </a:pPr>
            <a:r>
              <a:t>c) Mann-Whitney U test</a:t>
            </a:r>
          </a:p>
          <a:p>
            <a:pPr lvl="1">
              <a:defRPr sz="2000"/>
            </a:pPr>
            <a:r>
              <a:t>d) ANOVA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Mann-Whitney U test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method compares means of more than two groups?</a:t>
            </a:r>
          </a:p>
          <a:p>
            <a:pPr lvl="1">
              <a:defRPr sz="2000"/>
            </a:pPr>
            <a:r>
              <a:t>a) T-test</a:t>
            </a:r>
          </a:p>
          <a:p>
            <a:pPr lvl="1">
              <a:defRPr sz="2000"/>
            </a:pPr>
            <a:r>
              <a:t>b) G-test</a:t>
            </a:r>
          </a:p>
          <a:p>
            <a:pPr lvl="1">
              <a:defRPr sz="2000"/>
            </a:pPr>
            <a:r>
              <a:t>c) ANOVA</a:t>
            </a:r>
          </a:p>
          <a:p>
            <a:pPr lvl="1">
              <a:defRPr sz="2000"/>
            </a:pPr>
            <a:r>
              <a:t>d) Chi-square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ANOVA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What is the term for using someone else's research data without permission?</a:t>
            </a:r>
          </a:p>
          <a:p>
            <a:pPr lvl="1">
              <a:defRPr sz="2000"/>
            </a:pPr>
            <a:r>
              <a:t>a) Citation</a:t>
            </a:r>
          </a:p>
          <a:p>
            <a:pPr lvl="1">
              <a:defRPr sz="2000"/>
            </a:pPr>
            <a:r>
              <a:t>b) Paraphrasing</a:t>
            </a:r>
          </a:p>
          <a:p>
            <a:pPr lvl="1">
              <a:defRPr sz="2000"/>
            </a:pPr>
            <a:r>
              <a:t>c) Plagiarism</a:t>
            </a:r>
          </a:p>
          <a:p>
            <a:pPr lvl="1">
              <a:defRPr sz="2000"/>
            </a:pPr>
            <a:r>
              <a:t>d) Referencing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is a non-probability sampling method?</a:t>
            </a:r>
          </a:p>
          <a:p>
            <a:pPr lvl="1">
              <a:defRPr sz="2000"/>
            </a:pPr>
            <a:r>
              <a:t>a) Simple Random</a:t>
            </a:r>
          </a:p>
          <a:p>
            <a:pPr lvl="1">
              <a:defRPr sz="2000"/>
            </a:pPr>
            <a:r>
              <a:t>b) Stratified</a:t>
            </a:r>
          </a:p>
          <a:p>
            <a:pPr lvl="1">
              <a:defRPr sz="2000"/>
            </a:pPr>
            <a:r>
              <a:t>c) Snowball</a:t>
            </a:r>
          </a:p>
          <a:p>
            <a:pPr lvl="1">
              <a:defRPr sz="2000"/>
            </a:pPr>
            <a:r>
              <a:t>d) Cluster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Snowball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Sampling where every individual has equal chance is:</a:t>
            </a:r>
          </a:p>
          <a:p>
            <a:pPr lvl="1">
              <a:defRPr sz="2000"/>
            </a:pPr>
            <a:r>
              <a:t>a) Cluster Sampling</a:t>
            </a:r>
          </a:p>
          <a:p>
            <a:pPr lvl="1">
              <a:defRPr sz="2000"/>
            </a:pPr>
            <a:r>
              <a:t>b) Stratified Sampling</a:t>
            </a:r>
          </a:p>
          <a:p>
            <a:pPr lvl="1">
              <a:defRPr sz="2000"/>
            </a:pPr>
            <a:r>
              <a:t>c) Systematic Sampling</a:t>
            </a:r>
          </a:p>
          <a:p>
            <a:pPr lvl="1">
              <a:defRPr sz="2000"/>
            </a:pPr>
            <a:r>
              <a:t>d) Simple Random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d) Simple Random Sampling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Choosing a sample due to ease of access is called:</a:t>
            </a:r>
          </a:p>
          <a:p>
            <a:pPr lvl="1">
              <a:defRPr sz="2000"/>
            </a:pPr>
            <a:r>
              <a:t>a) Snowball Sampling</a:t>
            </a:r>
          </a:p>
          <a:p>
            <a:pPr lvl="1">
              <a:defRPr sz="2000"/>
            </a:pPr>
            <a:r>
              <a:t>b) Judgment Sampling</a:t>
            </a:r>
          </a:p>
          <a:p>
            <a:pPr lvl="1">
              <a:defRPr sz="2000"/>
            </a:pPr>
            <a:r>
              <a:t>c) Convenience Sampling</a:t>
            </a:r>
          </a:p>
          <a:p>
            <a:pPr lvl="1">
              <a:defRPr sz="2000"/>
            </a:pPr>
            <a:r>
              <a:t>d) Stratified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Convenience Sampling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What does participant observation involve?</a:t>
            </a:r>
          </a:p>
          <a:p>
            <a:pPr lvl="1">
              <a:defRPr sz="2000"/>
            </a:pPr>
            <a:r>
              <a:t>a) Surveys</a:t>
            </a:r>
          </a:p>
          <a:p>
            <a:pPr lvl="1">
              <a:defRPr sz="2000"/>
            </a:pPr>
            <a:r>
              <a:t>b) Experiments</a:t>
            </a:r>
          </a:p>
          <a:p>
            <a:pPr lvl="1">
              <a:defRPr sz="2000"/>
            </a:pPr>
            <a:r>
              <a:t>c) Deep observation by being part of the setting</a:t>
            </a:r>
          </a:p>
          <a:p>
            <a:pPr lvl="1">
              <a:defRPr sz="2000"/>
            </a:pPr>
            <a:r>
              <a:t>d) Watching from a distance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Deep observation by being part of the setting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of these is a qualitative method?</a:t>
            </a:r>
          </a:p>
          <a:p>
            <a:pPr lvl="1">
              <a:defRPr sz="2000"/>
            </a:pPr>
            <a:r>
              <a:t>a) Statistical Tests</a:t>
            </a:r>
          </a:p>
          <a:p>
            <a:pPr lvl="1">
              <a:defRPr sz="2000"/>
            </a:pPr>
            <a:r>
              <a:t>b) Surveys</a:t>
            </a:r>
          </a:p>
          <a:p>
            <a:pPr lvl="1">
              <a:defRPr sz="2000"/>
            </a:pPr>
            <a:r>
              <a:t>c) Ethnography</a:t>
            </a:r>
          </a:p>
          <a:p>
            <a:pPr lvl="1">
              <a:defRPr sz="2000"/>
            </a:pPr>
            <a:r>
              <a:t>d) ANOVA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Ethnography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Plagiarism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What type of sampling divides the population into groups first?</a:t>
            </a:r>
          </a:p>
          <a:p>
            <a:pPr lvl="1">
              <a:defRPr sz="2000"/>
            </a:pPr>
            <a:r>
              <a:t>a) Random Sampling</a:t>
            </a:r>
          </a:p>
          <a:p>
            <a:pPr lvl="1">
              <a:defRPr sz="2000"/>
            </a:pPr>
            <a:r>
              <a:t>b) Cluster Sampling</a:t>
            </a:r>
          </a:p>
          <a:p>
            <a:pPr lvl="1">
              <a:defRPr sz="2000"/>
            </a:pPr>
            <a:r>
              <a:t>c) Stratified Sampling</a:t>
            </a:r>
          </a:p>
          <a:p>
            <a:pPr lvl="1">
              <a:defRPr sz="2000"/>
            </a:pPr>
            <a:r>
              <a:t>d) Convenience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Stratified Sampling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research starts with a problem already occurred and works backwards?</a:t>
            </a:r>
          </a:p>
          <a:p>
            <a:pPr lvl="1">
              <a:defRPr sz="2000"/>
            </a:pPr>
            <a:r>
              <a:t>a) Experimental</a:t>
            </a:r>
          </a:p>
          <a:p>
            <a:pPr lvl="1">
              <a:defRPr sz="2000"/>
            </a:pPr>
            <a:r>
              <a:t>b) Action</a:t>
            </a:r>
          </a:p>
          <a:p>
            <a:pPr lvl="1">
              <a:defRPr sz="2000"/>
            </a:pPr>
            <a:r>
              <a:t>c) Ex Post Facto</a:t>
            </a:r>
          </a:p>
          <a:p>
            <a:pPr lvl="1">
              <a:defRPr sz="2000"/>
            </a:pPr>
            <a:r>
              <a:t>d) Longitudinal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Ex Post Facto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What is the first step in the research process?</a:t>
            </a:r>
          </a:p>
          <a:p>
            <a:pPr lvl="1">
              <a:defRPr sz="2000"/>
            </a:pPr>
            <a:r>
              <a:t>a) Data Analysis</a:t>
            </a:r>
          </a:p>
          <a:p>
            <a:pPr lvl="1">
              <a:defRPr sz="2000"/>
            </a:pPr>
            <a:r>
              <a:t>b) Review of Literature</a:t>
            </a:r>
          </a:p>
          <a:p>
            <a:pPr lvl="1">
              <a:defRPr sz="2000"/>
            </a:pPr>
            <a:r>
              <a:t>c) Identifying the Research Problem</a:t>
            </a:r>
          </a:p>
          <a:p>
            <a:pPr lvl="1">
              <a:defRPr sz="2000"/>
            </a:pPr>
            <a:r>
              <a:t>d) Writing Report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Identifying the Research Problem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What is the aim of reviewing research literature?</a:t>
            </a:r>
          </a:p>
          <a:p>
            <a:pPr lvl="1">
              <a:defRPr sz="2000"/>
            </a:pPr>
            <a:r>
              <a:t>a) Prove hypothesis</a:t>
            </a:r>
          </a:p>
          <a:p>
            <a:pPr lvl="1">
              <a:defRPr sz="2000"/>
            </a:pPr>
            <a:r>
              <a:t>b) Collect data</a:t>
            </a:r>
          </a:p>
          <a:p>
            <a:pPr lvl="1">
              <a:defRPr sz="2000"/>
            </a:pPr>
            <a:r>
              <a:t>c) Generate and validate research questions</a:t>
            </a:r>
          </a:p>
          <a:p>
            <a:pPr lvl="1">
              <a:defRPr sz="2000"/>
            </a:pPr>
            <a:r>
              <a:t>d) Interpret graphs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Generate and validate research questions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of the following is NOT a probability sampling method?</a:t>
            </a:r>
          </a:p>
          <a:p>
            <a:pPr lvl="1">
              <a:defRPr sz="2000"/>
            </a:pPr>
            <a:r>
              <a:t>a) Stratified</a:t>
            </a:r>
          </a:p>
          <a:p>
            <a:pPr lvl="1">
              <a:defRPr sz="2000"/>
            </a:pPr>
            <a:r>
              <a:t>b) Cluster</a:t>
            </a:r>
          </a:p>
          <a:p>
            <a:pPr lvl="1">
              <a:defRPr sz="2000"/>
            </a:pPr>
            <a:r>
              <a:t>c) Snowball</a:t>
            </a:r>
          </a:p>
          <a:p>
            <a:pPr lvl="1">
              <a:defRPr sz="2000"/>
            </a:pPr>
            <a:r>
              <a:t>d) Systematic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Snowball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research property allows results to apply beyond the specific sample?</a:t>
            </a:r>
          </a:p>
          <a:p>
            <a:pPr lvl="1">
              <a:defRPr sz="2000"/>
            </a:pPr>
            <a:r>
              <a:t>a) Internal Validity</a:t>
            </a:r>
          </a:p>
          <a:p>
            <a:pPr lvl="1">
              <a:defRPr sz="2000"/>
            </a:pPr>
            <a:r>
              <a:t>b) Convergent Validity</a:t>
            </a:r>
          </a:p>
          <a:p>
            <a:pPr lvl="1">
              <a:defRPr sz="2000"/>
            </a:pPr>
            <a:r>
              <a:t>c) Divergent Validity</a:t>
            </a:r>
          </a:p>
          <a:p>
            <a:pPr lvl="1">
              <a:defRPr sz="2000"/>
            </a:pPr>
            <a:r>
              <a:t>d) External Validity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In which sampling are groups selected, not individuals?</a:t>
            </a:r>
          </a:p>
          <a:p>
            <a:pPr lvl="1">
              <a:defRPr sz="2000"/>
            </a:pPr>
            <a:r>
              <a:t>a) Simple Random</a:t>
            </a:r>
          </a:p>
          <a:p>
            <a:pPr lvl="1">
              <a:defRPr sz="2000"/>
            </a:pPr>
            <a:r>
              <a:t>b) Cluster Sampling</a:t>
            </a:r>
          </a:p>
          <a:p>
            <a:pPr lvl="1">
              <a:defRPr sz="2000"/>
            </a:pPr>
            <a:r>
              <a:t>c) Convenience Sampling</a:t>
            </a:r>
          </a:p>
          <a:p>
            <a:pPr lvl="1">
              <a:defRPr sz="2000"/>
            </a:pPr>
            <a:r>
              <a:t>d) Stratified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b) Cluster Sampling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research uses real-life settings to explore problems deeply?</a:t>
            </a:r>
          </a:p>
          <a:p>
            <a:pPr lvl="1">
              <a:defRPr sz="2000"/>
            </a:pPr>
            <a:r>
              <a:t>a) Laboratory</a:t>
            </a:r>
          </a:p>
          <a:p>
            <a:pPr lvl="1">
              <a:defRPr sz="2000"/>
            </a:pPr>
            <a:r>
              <a:t>b) Experimental</a:t>
            </a:r>
          </a:p>
          <a:p>
            <a:pPr lvl="1">
              <a:defRPr sz="2000"/>
            </a:pPr>
            <a:r>
              <a:t>c) Case Study</a:t>
            </a:r>
          </a:p>
          <a:p>
            <a:pPr lvl="1">
              <a:defRPr sz="2000"/>
            </a:pPr>
            <a:r>
              <a:t>d) Survey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Case Study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of the following is a parametric test?</a:t>
            </a:r>
          </a:p>
          <a:p>
            <a:pPr lvl="1">
              <a:defRPr sz="2000"/>
            </a:pPr>
            <a:r>
              <a:t>a) Chi-square test</a:t>
            </a:r>
          </a:p>
          <a:p>
            <a:pPr lvl="1">
              <a:defRPr sz="2000"/>
            </a:pPr>
            <a:r>
              <a:t>b) Mann-Whitney U test</a:t>
            </a:r>
          </a:p>
          <a:p>
            <a:pPr lvl="1">
              <a:defRPr sz="2000"/>
            </a:pPr>
            <a:r>
              <a:t>c) Kruskal-Wallis test</a:t>
            </a:r>
          </a:p>
          <a:p>
            <a:pPr lvl="1">
              <a:defRPr sz="2000"/>
            </a:pPr>
            <a:r>
              <a:t>d) ANOVA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d) ANOVA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test is used to compare more than two group means?</a:t>
            </a:r>
          </a:p>
          <a:p>
            <a:pPr lvl="1">
              <a:defRPr sz="2000"/>
            </a:pPr>
            <a:r>
              <a:t>a) T-test</a:t>
            </a:r>
          </a:p>
          <a:p>
            <a:pPr lvl="1">
              <a:defRPr sz="2000"/>
            </a:pPr>
            <a:r>
              <a:t>b) G-test</a:t>
            </a:r>
          </a:p>
          <a:p>
            <a:pPr lvl="1">
              <a:defRPr sz="2000"/>
            </a:pPr>
            <a:r>
              <a:t>c) ANOVA</a:t>
            </a:r>
          </a:p>
          <a:p>
            <a:pPr lvl="1">
              <a:defRPr sz="2000"/>
            </a:pPr>
            <a:r>
              <a:t>d) Z-test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ANOVA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The t-test is used for:</a:t>
            </a:r>
          </a:p>
          <a:p>
            <a:pPr lvl="1">
              <a:defRPr sz="2000"/>
            </a:pPr>
            <a:r>
              <a:t>a) Two groups' means comparison</a:t>
            </a:r>
          </a:p>
          <a:p>
            <a:pPr lvl="1">
              <a:defRPr sz="2000"/>
            </a:pPr>
            <a:r>
              <a:t>b) Correlation</a:t>
            </a:r>
          </a:p>
          <a:p>
            <a:pPr lvl="1">
              <a:defRPr sz="2000"/>
            </a:pPr>
            <a:r>
              <a:t>c) Proving hypothesis</a:t>
            </a:r>
          </a:p>
          <a:p>
            <a:pPr lvl="1">
              <a:defRPr sz="2000"/>
            </a:pPr>
            <a:r>
              <a:t>d) Frequency analysis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a) Two groups' means comparison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d) External Validity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method is cyclic in nature involving Plan, Act, Observe, Reflect?</a:t>
            </a:r>
          </a:p>
          <a:p>
            <a:pPr lvl="1">
              <a:defRPr sz="2000"/>
            </a:pPr>
            <a:r>
              <a:t>a) Experimental Research</a:t>
            </a:r>
          </a:p>
          <a:p>
            <a:pPr lvl="1">
              <a:defRPr sz="2000"/>
            </a:pPr>
            <a:r>
              <a:t>b) Case Study</a:t>
            </a:r>
          </a:p>
          <a:p>
            <a:pPr lvl="1">
              <a:defRPr sz="2000"/>
            </a:pPr>
            <a:r>
              <a:t>c) Action Research</a:t>
            </a:r>
          </a:p>
          <a:p>
            <a:pPr lvl="1">
              <a:defRPr sz="2000"/>
            </a:pPr>
            <a:r>
              <a:t>d) Historical Research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Action Research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of the following is NOT a step in the research process?</a:t>
            </a:r>
          </a:p>
          <a:p>
            <a:pPr lvl="1">
              <a:defRPr sz="2000"/>
            </a:pPr>
            <a:r>
              <a:t>a) Data Collection</a:t>
            </a:r>
          </a:p>
          <a:p>
            <a:pPr lvl="1">
              <a:defRPr sz="2000"/>
            </a:pPr>
            <a:r>
              <a:t>b) Creating Syllabus</a:t>
            </a:r>
          </a:p>
          <a:p>
            <a:pPr lvl="1">
              <a:defRPr sz="2000"/>
            </a:pPr>
            <a:r>
              <a:t>c) Hypothesis Testing</a:t>
            </a:r>
          </a:p>
          <a:p>
            <a:pPr lvl="1">
              <a:defRPr sz="2000"/>
            </a:pPr>
            <a:r>
              <a:t>d) Reporting Results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b) Creating Syllabus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The purpose of a hypothesis in research is to:</a:t>
            </a:r>
          </a:p>
          <a:p>
            <a:pPr lvl="1">
              <a:defRPr sz="2000"/>
            </a:pPr>
            <a:r>
              <a:t>a) Give conclusion</a:t>
            </a:r>
          </a:p>
          <a:p>
            <a:pPr lvl="1">
              <a:defRPr sz="2000"/>
            </a:pPr>
            <a:r>
              <a:t>b) Propose possible explanations</a:t>
            </a:r>
          </a:p>
          <a:p>
            <a:pPr lvl="1">
              <a:defRPr sz="2000"/>
            </a:pPr>
            <a:r>
              <a:t>c) Collect data</a:t>
            </a:r>
          </a:p>
          <a:p>
            <a:pPr lvl="1">
              <a:defRPr sz="2000"/>
            </a:pPr>
            <a:r>
              <a:t>d) Review literature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b) Propose possible explanations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Chi-square test is a:</a:t>
            </a:r>
          </a:p>
          <a:p>
            <a:pPr lvl="1">
              <a:defRPr sz="2000"/>
            </a:pPr>
            <a:r>
              <a:t>a) Parametric Test</a:t>
            </a:r>
          </a:p>
          <a:p>
            <a:pPr lvl="1">
              <a:defRPr sz="2000"/>
            </a:pPr>
            <a:r>
              <a:t>b) Non-parametric Test</a:t>
            </a:r>
          </a:p>
          <a:p>
            <a:pPr lvl="1">
              <a:defRPr sz="2000"/>
            </a:pPr>
            <a:r>
              <a:t>c) Field Study</a:t>
            </a:r>
          </a:p>
          <a:p>
            <a:pPr lvl="1">
              <a:defRPr sz="2000"/>
            </a:pPr>
            <a:r>
              <a:t>d) Quantitative method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b) Non-parametric Test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The main objective of sampling is to:</a:t>
            </a:r>
          </a:p>
          <a:p>
            <a:pPr lvl="1">
              <a:defRPr sz="2000"/>
            </a:pPr>
            <a:r>
              <a:t>a) Reduce errors</a:t>
            </a:r>
          </a:p>
          <a:p>
            <a:pPr lvl="1">
              <a:defRPr sz="2000"/>
            </a:pPr>
            <a:r>
              <a:t>b) Save time and resources</a:t>
            </a:r>
          </a:p>
          <a:p>
            <a:pPr lvl="1">
              <a:defRPr sz="2000"/>
            </a:pPr>
            <a:r>
              <a:t>c) Avoid analysis</a:t>
            </a:r>
          </a:p>
          <a:p>
            <a:pPr lvl="1">
              <a:defRPr sz="2000"/>
            </a:pPr>
            <a:r>
              <a:t>d) Avoid hypothesis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b) Save time and resources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is the correct sequence of research steps?</a:t>
            </a:r>
          </a:p>
          <a:p>
            <a:pPr lvl="1">
              <a:defRPr sz="2000"/>
            </a:pPr>
            <a:r>
              <a:t>a) Problem → Data Collection → Review → Report</a:t>
            </a:r>
          </a:p>
          <a:p>
            <a:pPr lvl="1">
              <a:defRPr sz="2000"/>
            </a:pPr>
            <a:r>
              <a:t>b) Review → Data Collection → Problem → Report</a:t>
            </a:r>
          </a:p>
          <a:p>
            <a:pPr lvl="1">
              <a:defRPr sz="2000"/>
            </a:pPr>
            <a:r>
              <a:t>c) Problem → Review → Data Collection → Analysis → Report</a:t>
            </a:r>
          </a:p>
          <a:p>
            <a:pPr lvl="1">
              <a:defRPr sz="2000"/>
            </a:pPr>
            <a:r>
              <a:t>d) Problem → Report → Review → Data Collection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sampling method involves referral from one participant to another?</a:t>
            </a:r>
          </a:p>
          <a:p>
            <a:pPr lvl="1">
              <a:defRPr sz="2000"/>
            </a:pPr>
            <a:r>
              <a:t>a) Cluster Sampling</a:t>
            </a:r>
          </a:p>
          <a:p>
            <a:pPr lvl="1">
              <a:defRPr sz="2000"/>
            </a:pPr>
            <a:r>
              <a:t>b) Snowball Sampling</a:t>
            </a:r>
          </a:p>
          <a:p>
            <a:pPr lvl="1">
              <a:defRPr sz="2000"/>
            </a:pPr>
            <a:r>
              <a:t>c) Stratified Sampling</a:t>
            </a:r>
          </a:p>
          <a:p>
            <a:pPr lvl="1">
              <a:defRPr sz="2000"/>
            </a:pPr>
            <a:r>
              <a:t>d) Quota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b) Snowball Sampling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method involves selecting only available subjects?</a:t>
            </a:r>
          </a:p>
          <a:p>
            <a:pPr lvl="1">
              <a:defRPr sz="2000"/>
            </a:pPr>
            <a:r>
              <a:t>a) Quota Sampling</a:t>
            </a:r>
          </a:p>
          <a:p>
            <a:pPr lvl="1">
              <a:defRPr sz="2000"/>
            </a:pPr>
            <a:r>
              <a:t>b) Stratified Sampling</a:t>
            </a:r>
          </a:p>
          <a:p>
            <a:pPr lvl="1">
              <a:defRPr sz="2000"/>
            </a:pPr>
            <a:r>
              <a:t>c) Convenience Sampling</a:t>
            </a:r>
          </a:p>
          <a:p>
            <a:pPr lvl="1">
              <a:defRPr sz="2000"/>
            </a:pPr>
            <a:r>
              <a:t>d) Systematic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Convenience Sampling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ANOVA test compares:</a:t>
            </a:r>
          </a:p>
          <a:p>
            <a:pPr lvl="1">
              <a:defRPr sz="2000"/>
            </a:pPr>
            <a:r>
              <a:t>a) Medians</a:t>
            </a:r>
          </a:p>
          <a:p>
            <a:pPr lvl="1">
              <a:defRPr sz="2000"/>
            </a:pPr>
            <a:r>
              <a:t>b) Proportions</a:t>
            </a:r>
          </a:p>
          <a:p>
            <a:pPr lvl="1">
              <a:defRPr sz="2000"/>
            </a:pPr>
            <a:r>
              <a:t>c) Variances</a:t>
            </a:r>
          </a:p>
          <a:p>
            <a:pPr lvl="1">
              <a:defRPr sz="2000"/>
            </a:pPr>
            <a:r>
              <a:t>d) Frequencies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Variances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Ethnographic research belongs to which category?</a:t>
            </a:r>
          </a:p>
          <a:p>
            <a:pPr lvl="1">
              <a:defRPr sz="2000"/>
            </a:pPr>
            <a:r>
              <a:t>a) Quantitative</a:t>
            </a:r>
          </a:p>
          <a:p>
            <a:pPr lvl="1">
              <a:defRPr sz="2000"/>
            </a:pPr>
            <a:r>
              <a:t>b) Numerical</a:t>
            </a:r>
          </a:p>
          <a:p>
            <a:pPr lvl="1">
              <a:defRPr sz="2000"/>
            </a:pPr>
            <a:r>
              <a:t>c) Qualitative</a:t>
            </a:r>
          </a:p>
          <a:p>
            <a:pPr lvl="1">
              <a:defRPr sz="2000"/>
            </a:pPr>
            <a:r>
              <a:t>d) Survey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Qualitative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sampling gives each unit equal and independent chance?</a:t>
            </a:r>
          </a:p>
          <a:p>
            <a:pPr lvl="1">
              <a:defRPr sz="2000"/>
            </a:pPr>
            <a:r>
              <a:t>a) Systematic Sampling</a:t>
            </a:r>
          </a:p>
          <a:p>
            <a:pPr lvl="1">
              <a:defRPr sz="2000"/>
            </a:pPr>
            <a:r>
              <a:t>b) Convenience Sampling</a:t>
            </a:r>
          </a:p>
          <a:p>
            <a:pPr lvl="1">
              <a:defRPr sz="2000"/>
            </a:pPr>
            <a:r>
              <a:t>c) Simple Random Sampling</a:t>
            </a:r>
          </a:p>
          <a:p>
            <a:pPr lvl="1">
              <a:defRPr sz="2000"/>
            </a:pPr>
            <a:r>
              <a:t>d) Quota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Simple Random Sampling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Problem → Review → Data Collection → Analysis → Report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In what method are participants observed in their natural setting?</a:t>
            </a:r>
          </a:p>
          <a:p>
            <a:pPr lvl="1">
              <a:defRPr sz="2000"/>
            </a:pPr>
            <a:r>
              <a:t>a) Participant Observation</a:t>
            </a:r>
          </a:p>
          <a:p>
            <a:pPr lvl="1">
              <a:defRPr sz="2000"/>
            </a:pPr>
            <a:r>
              <a:t>b) Simulation</a:t>
            </a:r>
          </a:p>
          <a:p>
            <a:pPr lvl="1">
              <a:defRPr sz="2000"/>
            </a:pPr>
            <a:r>
              <a:t>c) Experimental</a:t>
            </a:r>
          </a:p>
          <a:p>
            <a:pPr lvl="1">
              <a:defRPr sz="2000"/>
            </a:pPr>
            <a:r>
              <a:t>d) Survey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a) Participant Observation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step comes after hypothesis testing?</a:t>
            </a:r>
          </a:p>
          <a:p>
            <a:pPr lvl="1">
              <a:defRPr sz="2000"/>
            </a:pPr>
            <a:r>
              <a:t>a) Data Collection</a:t>
            </a:r>
          </a:p>
          <a:p>
            <a:pPr lvl="1">
              <a:defRPr sz="2000"/>
            </a:pPr>
            <a:r>
              <a:t>b) Statement of Objectives</a:t>
            </a:r>
          </a:p>
          <a:p>
            <a:pPr lvl="1">
              <a:defRPr sz="2000"/>
            </a:pPr>
            <a:r>
              <a:t>c) Interpretation of Results</a:t>
            </a:r>
          </a:p>
          <a:p>
            <a:pPr lvl="1">
              <a:defRPr sz="2000"/>
            </a:pPr>
            <a:r>
              <a:t>d) Literature Review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c) Interpretation of Results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Which of the following is a descriptive method?</a:t>
            </a:r>
          </a:p>
          <a:p>
            <a:pPr lvl="1">
              <a:defRPr sz="2000"/>
            </a:pPr>
            <a:r>
              <a:t>a) Experimental</a:t>
            </a:r>
          </a:p>
          <a:p>
            <a:pPr lvl="1">
              <a:defRPr sz="2000"/>
            </a:pPr>
            <a:r>
              <a:t>b) Survey</a:t>
            </a:r>
          </a:p>
          <a:p>
            <a:pPr lvl="1">
              <a:defRPr sz="2000"/>
            </a:pPr>
            <a:r>
              <a:t>c) Action</a:t>
            </a:r>
          </a:p>
          <a:p>
            <a:pPr lvl="1">
              <a:defRPr sz="2000"/>
            </a:pPr>
            <a:r>
              <a:t>d) Case Control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b) Survey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Participant observation is used in:</a:t>
            </a:r>
          </a:p>
          <a:p>
            <a:pPr lvl="1">
              <a:defRPr sz="2000"/>
            </a:pPr>
            <a:r>
              <a:t>a) Laboratory experiments</a:t>
            </a:r>
          </a:p>
          <a:p>
            <a:pPr lvl="1">
              <a:defRPr sz="2000"/>
            </a:pPr>
            <a:r>
              <a:t>b) Natural settings</a:t>
            </a:r>
          </a:p>
          <a:p>
            <a:pPr lvl="1">
              <a:defRPr sz="2000"/>
            </a:pPr>
            <a:r>
              <a:t>c) Mathematical models</a:t>
            </a:r>
          </a:p>
          <a:p>
            <a:pPr lvl="1">
              <a:defRPr sz="2000"/>
            </a:pPr>
            <a:r>
              <a:t>d) Archival research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b) Natural settings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Question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/>
            </a:pPr>
            <a:r>
              <a:t>The chi-square test checks:</a:t>
            </a:r>
          </a:p>
          <a:p>
            <a:pPr lvl="1">
              <a:defRPr sz="2000"/>
            </a:pPr>
            <a:r>
              <a:t>a) Differences in means</a:t>
            </a:r>
          </a:p>
          <a:p>
            <a:pPr lvl="1">
              <a:defRPr sz="2000"/>
            </a:pPr>
            <a:r>
              <a:t>b) Goodness of fit</a:t>
            </a:r>
          </a:p>
          <a:p>
            <a:pPr lvl="1">
              <a:defRPr sz="2000"/>
            </a:pPr>
            <a:r>
              <a:t>c) Changes over time</a:t>
            </a:r>
          </a:p>
          <a:p>
            <a:pPr lvl="1">
              <a:defRPr sz="2000"/>
            </a:pPr>
            <a:r>
              <a:t>d) Random sampling</a:t>
            </a:r>
          </a:p>
          <a:p>
            <a:pPr>
              <a:defRPr sz="1800" i="1">
                <a:solidFill>
                  <a:srgbClr val="808080"/>
                </a:solidFill>
              </a:defRPr>
            </a:pPr>
            <a:r>
              <a:t>Click for Answer →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Answer to Question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800" b="1">
                <a:solidFill>
                  <a:srgbClr val="008000"/>
                </a:solidFill>
              </a:defRPr>
            </a:pPr>
            <a:r>
              <a:t>✔️ b) Goodness of 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