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6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3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611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721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59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0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682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829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35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0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03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4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25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96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6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4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7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t>Research Aptitude MCQs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>
                <a:solidFill>
                  <a:srgbClr val="333333"/>
                </a:solidFill>
              </a:defRPr>
            </a:pPr>
            <a:r>
              <a:t>UGC NET Preparation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defRPr sz="2400" b="1"/>
            </a:pPr>
            <a:r>
              <a:t>Which of the following is least sensitive to research ethics?</a:t>
            </a:r>
          </a:p>
          <a:p>
            <a:pPr lvl="1">
              <a:defRPr sz="2000"/>
            </a:pPr>
            <a:r>
              <a:t>a) Identifying Variables</a:t>
            </a:r>
          </a:p>
          <a:p>
            <a:pPr lvl="1">
              <a:defRPr sz="2000"/>
            </a:pPr>
            <a:r>
              <a:t>b) Data Collection</a:t>
            </a:r>
          </a:p>
          <a:p>
            <a:pPr lvl="1">
              <a:defRPr sz="2000"/>
            </a:pPr>
            <a:r>
              <a:t>c) Analysis</a:t>
            </a:r>
          </a:p>
          <a:p>
            <a:pPr lvl="1">
              <a:defRPr sz="2000"/>
            </a:pPr>
            <a:r>
              <a:t>d) Reporting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50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defRPr sz="2400" b="1"/>
            </a:pPr>
            <a:r>
              <a:t>Which sampling technique is used when population is divided into groups?</a:t>
            </a:r>
          </a:p>
          <a:p>
            <a:pPr lvl="1">
              <a:defRPr sz="2000"/>
            </a:pPr>
            <a:r>
              <a:t>a) Stratified Sampling</a:t>
            </a:r>
          </a:p>
          <a:p>
            <a:pPr lvl="1">
              <a:defRPr sz="2000"/>
            </a:pPr>
            <a:r>
              <a:t>b) Snowball Sampling</a:t>
            </a:r>
          </a:p>
          <a:p>
            <a:pPr lvl="1">
              <a:defRPr sz="2000"/>
            </a:pPr>
            <a:r>
              <a:t>c) Purposive Sampling</a:t>
            </a:r>
          </a:p>
          <a:p>
            <a:pPr lvl="1">
              <a:defRPr sz="2000"/>
            </a:pPr>
            <a:r>
              <a:t>d) Random Sampling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50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a) Stratified Sampling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a) Identifying Variables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defRPr sz="2400" b="1"/>
            </a:pPr>
            <a:r>
              <a:t>Quantitative research is associated with which approach?</a:t>
            </a:r>
          </a:p>
          <a:p>
            <a:pPr lvl="1">
              <a:defRPr sz="2000"/>
            </a:pPr>
            <a:r>
              <a:t>a) Ethnographic</a:t>
            </a:r>
          </a:p>
          <a:p>
            <a:pPr lvl="1">
              <a:defRPr sz="2000"/>
            </a:pPr>
            <a:r>
              <a:t>b) Unstructured</a:t>
            </a:r>
          </a:p>
          <a:p>
            <a:pPr lvl="1">
              <a:defRPr sz="2000"/>
            </a:pPr>
            <a:r>
              <a:t>c) Structured</a:t>
            </a:r>
          </a:p>
          <a:p>
            <a:pPr lvl="1">
              <a:defRPr sz="2000"/>
            </a:pPr>
            <a:r>
              <a:t>d) Flexible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c) Structured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defRPr sz="2400" b="1"/>
            </a:pPr>
            <a:r>
              <a:t>Which research type is used for immediate application?</a:t>
            </a:r>
          </a:p>
          <a:p>
            <a:pPr lvl="1">
              <a:defRPr sz="2000"/>
            </a:pPr>
            <a:r>
              <a:t>a) Conceptual</a:t>
            </a:r>
          </a:p>
          <a:p>
            <a:pPr lvl="1">
              <a:defRPr sz="2000"/>
            </a:pPr>
            <a:r>
              <a:t>b) Action</a:t>
            </a:r>
          </a:p>
          <a:p>
            <a:pPr lvl="1">
              <a:defRPr sz="2000"/>
            </a:pPr>
            <a:r>
              <a:t>c) Fundamental</a:t>
            </a:r>
          </a:p>
          <a:p>
            <a:pPr lvl="1">
              <a:defRPr sz="2000"/>
            </a:pPr>
            <a:r>
              <a:t>d) Theoretical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b) Action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defRPr sz="2400" b="1"/>
            </a:pPr>
            <a:r>
              <a:t>Which research paradigm interprets reality from participants' perspectives?</a:t>
            </a:r>
          </a:p>
          <a:p>
            <a:pPr lvl="1">
              <a:defRPr sz="2000"/>
            </a:pPr>
            <a:r>
              <a:t>a) Experimental</a:t>
            </a:r>
          </a:p>
          <a:p>
            <a:pPr lvl="1">
              <a:defRPr sz="2000"/>
            </a:pPr>
            <a:r>
              <a:t>b) Ethnographic</a:t>
            </a:r>
          </a:p>
          <a:p>
            <a:pPr lvl="1">
              <a:defRPr sz="2000"/>
            </a:pPr>
            <a:r>
              <a:t>c) Quantitative</a:t>
            </a:r>
          </a:p>
          <a:p>
            <a:pPr lvl="1">
              <a:defRPr sz="2000"/>
            </a:pPr>
            <a:r>
              <a:t>d) Descriptive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b) Ethnographic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defRPr sz="2400" b="1"/>
            </a:pPr>
            <a:r>
              <a:t>What type of research is done by observing students in hostels?</a:t>
            </a:r>
          </a:p>
          <a:p>
            <a:pPr lvl="1">
              <a:defRPr sz="2000"/>
            </a:pPr>
            <a:r>
              <a:t>a) Experimental</a:t>
            </a:r>
          </a:p>
          <a:p>
            <a:pPr lvl="1">
              <a:defRPr sz="2000"/>
            </a:pPr>
            <a:r>
              <a:t>b) Case Study</a:t>
            </a:r>
          </a:p>
          <a:p>
            <a:pPr lvl="1">
              <a:defRPr sz="2000"/>
            </a:pPr>
            <a:r>
              <a:t>c) Participant Observation</a:t>
            </a:r>
          </a:p>
          <a:p>
            <a:pPr lvl="1">
              <a:defRPr sz="2000"/>
            </a:pPr>
            <a:r>
              <a:t>d) Ethnography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c) Participant Observation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400" b="1"/>
            </a:pPr>
            <a:r>
              <a:rPr dirty="0"/>
              <a:t>Which software is used to check plagiarism?</a:t>
            </a:r>
          </a:p>
          <a:p>
            <a:pPr lvl="1">
              <a:defRPr sz="2000"/>
            </a:pPr>
            <a:r>
              <a:rPr dirty="0"/>
              <a:t>a) Sound Forge</a:t>
            </a:r>
          </a:p>
          <a:p>
            <a:pPr lvl="1">
              <a:defRPr sz="2000"/>
            </a:pPr>
            <a:r>
              <a:rPr dirty="0"/>
              <a:t>b) Grammarly</a:t>
            </a:r>
          </a:p>
          <a:p>
            <a:pPr lvl="1">
              <a:defRPr sz="2000"/>
            </a:pPr>
            <a:r>
              <a:rPr dirty="0"/>
              <a:t>c) Turnitin</a:t>
            </a:r>
          </a:p>
          <a:p>
            <a:pPr lvl="1">
              <a:defRPr sz="2000"/>
            </a:pPr>
            <a:r>
              <a:rPr dirty="0"/>
              <a:t>d) Fast Pencil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rPr dirty="0"/>
              <a:t>Click for Answer →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defRPr sz="2400" b="1"/>
            </a:pPr>
            <a:r>
              <a:t>Which research types bridge theory and practice?</a:t>
            </a:r>
          </a:p>
          <a:p>
            <a:pPr lvl="1">
              <a:defRPr sz="2000"/>
            </a:pPr>
            <a:r>
              <a:t>a) Fundamental and Applied</a:t>
            </a:r>
          </a:p>
          <a:p>
            <a:pPr lvl="1">
              <a:defRPr sz="2000"/>
            </a:pPr>
            <a:r>
              <a:t>b) Applied and Conceptual</a:t>
            </a:r>
          </a:p>
          <a:p>
            <a:pPr lvl="1">
              <a:defRPr sz="2000"/>
            </a:pPr>
            <a:r>
              <a:t>c) Conceptual and Action</a:t>
            </a:r>
          </a:p>
          <a:p>
            <a:pPr lvl="1">
              <a:defRPr sz="2000"/>
            </a:pPr>
            <a:r>
              <a:t>d) Fundamental and Historical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a) Fundamental and Applied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defRPr sz="2400" b="1"/>
            </a:pPr>
            <a:r>
              <a:t>Which method is best to study teachers' and students' adjustment patterns?</a:t>
            </a:r>
          </a:p>
          <a:p>
            <a:pPr lvl="1">
              <a:defRPr sz="2000"/>
            </a:pPr>
            <a:r>
              <a:t>a) Experimental</a:t>
            </a:r>
          </a:p>
          <a:p>
            <a:pPr lvl="1">
              <a:defRPr sz="2000"/>
            </a:pPr>
            <a:r>
              <a:t>b) Case Study and Ethnographic</a:t>
            </a:r>
          </a:p>
          <a:p>
            <a:pPr lvl="1">
              <a:defRPr sz="2000"/>
            </a:pPr>
            <a:r>
              <a:t>c) Quantitative</a:t>
            </a:r>
          </a:p>
          <a:p>
            <a:pPr lvl="1">
              <a:defRPr sz="2000"/>
            </a:pPr>
            <a:r>
              <a:t>d) Action Research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b) Case Study and Ethnographic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defRPr sz="2400" b="1"/>
            </a:pPr>
            <a:r>
              <a:t>Describing why stress causes heart attacks is an example of:</a:t>
            </a:r>
          </a:p>
          <a:p>
            <a:pPr lvl="1">
              <a:defRPr sz="2000"/>
            </a:pPr>
            <a:r>
              <a:t>a) Fundamental Research</a:t>
            </a:r>
          </a:p>
          <a:p>
            <a:pPr lvl="1">
              <a:defRPr sz="2000"/>
            </a:pPr>
            <a:r>
              <a:t>b) Conceptual Research</a:t>
            </a:r>
          </a:p>
          <a:p>
            <a:pPr lvl="1">
              <a:defRPr sz="2000"/>
            </a:pPr>
            <a:r>
              <a:t>c) Explanatory Research</a:t>
            </a:r>
          </a:p>
          <a:p>
            <a:pPr lvl="1">
              <a:defRPr sz="2000"/>
            </a:pPr>
            <a:r>
              <a:t>d) Descriptive Research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c) Explanatory Research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defRPr sz="2400" b="1"/>
            </a:pPr>
            <a:r>
              <a:t>Which method is used when a child's feeding method is studied post anxiety?</a:t>
            </a:r>
          </a:p>
          <a:p>
            <a:pPr lvl="1">
              <a:defRPr sz="2000"/>
            </a:pPr>
            <a:r>
              <a:t>a) Case Study</a:t>
            </a:r>
          </a:p>
          <a:p>
            <a:pPr lvl="1">
              <a:defRPr sz="2000"/>
            </a:pPr>
            <a:r>
              <a:t>b) Experimental</a:t>
            </a:r>
          </a:p>
          <a:p>
            <a:pPr lvl="1">
              <a:defRPr sz="2000"/>
            </a:pPr>
            <a:r>
              <a:t>c) Ex Post Facto</a:t>
            </a:r>
          </a:p>
          <a:p>
            <a:pPr lvl="1">
              <a:defRPr sz="2000"/>
            </a:pPr>
            <a:r>
              <a:t>d) Clinical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c) Ex Post Facto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 b="1"/>
            </a:pPr>
            <a:r>
              <a:t>In structured interviews, questions are:</a:t>
            </a:r>
          </a:p>
          <a:p>
            <a:pPr lvl="1">
              <a:defRPr sz="2000"/>
            </a:pPr>
            <a:r>
              <a:t>a) Flexible</a:t>
            </a:r>
          </a:p>
          <a:p>
            <a:pPr lvl="1">
              <a:defRPr sz="2000"/>
            </a:pPr>
            <a:r>
              <a:t>b) Random</a:t>
            </a:r>
          </a:p>
          <a:p>
            <a:pPr lvl="1">
              <a:defRPr sz="2000"/>
            </a:pPr>
            <a:r>
              <a:t>c) Pre-determined</a:t>
            </a:r>
          </a:p>
          <a:p>
            <a:pPr lvl="1">
              <a:defRPr sz="2000"/>
            </a:pPr>
            <a:r>
              <a:t>d) Subjective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c) Pre-determined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c) Turnitin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 b="1"/>
            </a:pPr>
            <a:r>
              <a:t>Chi-square test is used to measure:</a:t>
            </a:r>
          </a:p>
          <a:p>
            <a:pPr lvl="1">
              <a:defRPr sz="2000"/>
            </a:pPr>
            <a:r>
              <a:t>a) Mean comparison</a:t>
            </a:r>
          </a:p>
          <a:p>
            <a:pPr lvl="1">
              <a:defRPr sz="2000"/>
            </a:pPr>
            <a:r>
              <a:t>b) Correlation</a:t>
            </a:r>
          </a:p>
          <a:p>
            <a:pPr lvl="1">
              <a:defRPr sz="2000"/>
            </a:pPr>
            <a:r>
              <a:t>c) Goodness of Fit</a:t>
            </a:r>
          </a:p>
          <a:p>
            <a:pPr lvl="1">
              <a:defRPr sz="2000"/>
            </a:pPr>
            <a:r>
              <a:t>d) Hypothesis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c) Goodness of Fit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 b="1"/>
            </a:pPr>
            <a:r>
              <a:t>Which test compares means of two groups?</a:t>
            </a:r>
          </a:p>
          <a:p>
            <a:pPr lvl="1">
              <a:defRPr sz="2000"/>
            </a:pPr>
            <a:r>
              <a:t>a) ANOVA</a:t>
            </a:r>
          </a:p>
          <a:p>
            <a:pPr lvl="1">
              <a:defRPr sz="2000"/>
            </a:pPr>
            <a:r>
              <a:t>b) T-test</a:t>
            </a:r>
          </a:p>
          <a:p>
            <a:pPr lvl="1">
              <a:defRPr sz="2000"/>
            </a:pPr>
            <a:r>
              <a:t>c) Chi-square</a:t>
            </a:r>
          </a:p>
          <a:p>
            <a:pPr lvl="1">
              <a:defRPr sz="2000"/>
            </a:pPr>
            <a:r>
              <a:t>d) Z-test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b) T-test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 b="1"/>
            </a:pPr>
            <a:r>
              <a:t>What does ANOVA stand for?</a:t>
            </a:r>
          </a:p>
          <a:p>
            <a:pPr lvl="1">
              <a:defRPr sz="2000"/>
            </a:pPr>
            <a:r>
              <a:t>a) Analysis of Samples</a:t>
            </a:r>
          </a:p>
          <a:p>
            <a:pPr lvl="1">
              <a:defRPr sz="2000"/>
            </a:pPr>
            <a:r>
              <a:t>b) Analysis of Validity</a:t>
            </a:r>
          </a:p>
          <a:p>
            <a:pPr lvl="1">
              <a:defRPr sz="2000"/>
            </a:pPr>
            <a:r>
              <a:t>c) Analysis of Variance</a:t>
            </a:r>
          </a:p>
          <a:p>
            <a:pPr lvl="1">
              <a:defRPr sz="2000"/>
            </a:pPr>
            <a:r>
              <a:t>d) Advanced Number Verification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c) Analysis of Variance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defRPr sz="2400" b="1"/>
            </a:pPr>
            <a:r>
              <a:t>Which is a non-parametric test for comparing two means?</a:t>
            </a:r>
          </a:p>
          <a:p>
            <a:pPr lvl="1">
              <a:defRPr sz="2000"/>
            </a:pPr>
            <a:r>
              <a:t>a) T-test</a:t>
            </a:r>
          </a:p>
          <a:p>
            <a:pPr lvl="1">
              <a:defRPr sz="2000"/>
            </a:pPr>
            <a:r>
              <a:t>b) Chi-square</a:t>
            </a:r>
          </a:p>
          <a:p>
            <a:pPr lvl="1">
              <a:defRPr sz="2000"/>
            </a:pPr>
            <a:r>
              <a:t>c) Mann-Whitney U test</a:t>
            </a:r>
          </a:p>
          <a:p>
            <a:pPr lvl="1">
              <a:defRPr sz="2000"/>
            </a:pPr>
            <a:r>
              <a:t>d) ANOVA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c) Mann-Whitney U test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defRPr sz="2400" b="1"/>
            </a:pPr>
            <a:r>
              <a:t>Which method compares means of more than two groups?</a:t>
            </a:r>
          </a:p>
          <a:p>
            <a:pPr lvl="1">
              <a:defRPr sz="2000"/>
            </a:pPr>
            <a:r>
              <a:t>a) T-test</a:t>
            </a:r>
          </a:p>
          <a:p>
            <a:pPr lvl="1">
              <a:defRPr sz="2000"/>
            </a:pPr>
            <a:r>
              <a:t>b) G-test</a:t>
            </a:r>
          </a:p>
          <a:p>
            <a:pPr lvl="1">
              <a:defRPr sz="2000"/>
            </a:pPr>
            <a:r>
              <a:t>c) ANOVA</a:t>
            </a:r>
          </a:p>
          <a:p>
            <a:pPr lvl="1">
              <a:defRPr sz="2000"/>
            </a:pPr>
            <a:r>
              <a:t>d) Chi-square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c) ANOVA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defRPr sz="2400" b="1"/>
            </a:pPr>
            <a:r>
              <a:t>What is the term for using someone else's research data without permission?</a:t>
            </a:r>
          </a:p>
          <a:p>
            <a:pPr lvl="1">
              <a:defRPr sz="2000"/>
            </a:pPr>
            <a:r>
              <a:t>a) Citation</a:t>
            </a:r>
          </a:p>
          <a:p>
            <a:pPr lvl="1">
              <a:defRPr sz="2000"/>
            </a:pPr>
            <a:r>
              <a:t>b) Paraphrasing</a:t>
            </a:r>
          </a:p>
          <a:p>
            <a:pPr lvl="1">
              <a:defRPr sz="2000"/>
            </a:pPr>
            <a:r>
              <a:t>c) Plagiarism</a:t>
            </a:r>
          </a:p>
          <a:p>
            <a:pPr lvl="1">
              <a:defRPr sz="2000"/>
            </a:pPr>
            <a:r>
              <a:t>d) Referencing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 b="1"/>
            </a:pPr>
            <a:r>
              <a:t>Which is a non-probability sampling method?</a:t>
            </a:r>
          </a:p>
          <a:p>
            <a:pPr lvl="1">
              <a:defRPr sz="2000"/>
            </a:pPr>
            <a:r>
              <a:t>a) Simple Random</a:t>
            </a:r>
          </a:p>
          <a:p>
            <a:pPr lvl="1">
              <a:defRPr sz="2000"/>
            </a:pPr>
            <a:r>
              <a:t>b) Stratified</a:t>
            </a:r>
          </a:p>
          <a:p>
            <a:pPr lvl="1">
              <a:defRPr sz="2000"/>
            </a:pPr>
            <a:r>
              <a:t>c) Snowball</a:t>
            </a:r>
          </a:p>
          <a:p>
            <a:pPr lvl="1">
              <a:defRPr sz="2000"/>
            </a:pPr>
            <a:r>
              <a:t>d) Cluster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c) Snowball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defRPr sz="2400" b="1"/>
            </a:pPr>
            <a:r>
              <a:t>Sampling where every individual has equal chance is:</a:t>
            </a:r>
          </a:p>
          <a:p>
            <a:pPr lvl="1">
              <a:defRPr sz="2000"/>
            </a:pPr>
            <a:r>
              <a:t>a) Cluster Sampling</a:t>
            </a:r>
          </a:p>
          <a:p>
            <a:pPr lvl="1">
              <a:defRPr sz="2000"/>
            </a:pPr>
            <a:r>
              <a:t>b) Stratified Sampling</a:t>
            </a:r>
          </a:p>
          <a:p>
            <a:pPr lvl="1">
              <a:defRPr sz="2000"/>
            </a:pPr>
            <a:r>
              <a:t>c) Systematic Sampling</a:t>
            </a:r>
          </a:p>
          <a:p>
            <a:pPr lvl="1">
              <a:defRPr sz="2000"/>
            </a:pPr>
            <a:r>
              <a:t>d) Simple Random Sampling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d) Simple Random Sampling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defRPr sz="2400" b="1"/>
            </a:pPr>
            <a:r>
              <a:t>Choosing a sample due to ease of access is called:</a:t>
            </a:r>
          </a:p>
          <a:p>
            <a:pPr lvl="1">
              <a:defRPr sz="2000"/>
            </a:pPr>
            <a:r>
              <a:t>a) Snowball Sampling</a:t>
            </a:r>
          </a:p>
          <a:p>
            <a:pPr lvl="1">
              <a:defRPr sz="2000"/>
            </a:pPr>
            <a:r>
              <a:t>b) Judgment Sampling</a:t>
            </a:r>
          </a:p>
          <a:p>
            <a:pPr lvl="1">
              <a:defRPr sz="2000"/>
            </a:pPr>
            <a:r>
              <a:t>c) Convenience Sampling</a:t>
            </a:r>
          </a:p>
          <a:p>
            <a:pPr lvl="1">
              <a:defRPr sz="2000"/>
            </a:pPr>
            <a:r>
              <a:t>d) Stratified Sampling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c) Convenience Sampling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 b="1"/>
            </a:pPr>
            <a:r>
              <a:t>What does participant observation involve?</a:t>
            </a:r>
          </a:p>
          <a:p>
            <a:pPr lvl="1">
              <a:defRPr sz="2000"/>
            </a:pPr>
            <a:r>
              <a:t>a) Surveys</a:t>
            </a:r>
          </a:p>
          <a:p>
            <a:pPr lvl="1">
              <a:defRPr sz="2000"/>
            </a:pPr>
            <a:r>
              <a:t>b) Experiments</a:t>
            </a:r>
          </a:p>
          <a:p>
            <a:pPr lvl="1">
              <a:defRPr sz="2000"/>
            </a:pPr>
            <a:r>
              <a:t>c) Deep observation by being part of the setting</a:t>
            </a:r>
          </a:p>
          <a:p>
            <a:pPr lvl="1">
              <a:defRPr sz="2000"/>
            </a:pPr>
            <a:r>
              <a:t>d) Watching from a distance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c) Deep observation by being part of the setting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 b="1"/>
            </a:pPr>
            <a:r>
              <a:t>Which of these is a qualitative method?</a:t>
            </a:r>
          </a:p>
          <a:p>
            <a:pPr lvl="1">
              <a:defRPr sz="2000"/>
            </a:pPr>
            <a:r>
              <a:t>a) Statistical Tests</a:t>
            </a:r>
          </a:p>
          <a:p>
            <a:pPr lvl="1">
              <a:defRPr sz="2000"/>
            </a:pPr>
            <a:r>
              <a:t>b) Surveys</a:t>
            </a:r>
          </a:p>
          <a:p>
            <a:pPr lvl="1">
              <a:defRPr sz="2000"/>
            </a:pPr>
            <a:r>
              <a:t>c) Ethnography</a:t>
            </a:r>
          </a:p>
          <a:p>
            <a:pPr lvl="1">
              <a:defRPr sz="2000"/>
            </a:pPr>
            <a:r>
              <a:t>d) ANOVA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c) Ethnography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c) Plagiarism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defRPr sz="2400" b="1"/>
            </a:pPr>
            <a:r>
              <a:t>What type of sampling divides the population into groups first?</a:t>
            </a:r>
          </a:p>
          <a:p>
            <a:pPr lvl="1">
              <a:defRPr sz="2000"/>
            </a:pPr>
            <a:r>
              <a:t>a) Random Sampling</a:t>
            </a:r>
          </a:p>
          <a:p>
            <a:pPr lvl="1">
              <a:defRPr sz="2000"/>
            </a:pPr>
            <a:r>
              <a:t>b) Cluster Sampling</a:t>
            </a:r>
          </a:p>
          <a:p>
            <a:pPr lvl="1">
              <a:defRPr sz="2000"/>
            </a:pPr>
            <a:r>
              <a:t>c) Stratified Sampling</a:t>
            </a:r>
          </a:p>
          <a:p>
            <a:pPr lvl="1">
              <a:defRPr sz="2000"/>
            </a:pPr>
            <a:r>
              <a:t>d) Convenience Sampling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c) Stratified Sampling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defRPr sz="2400" b="1"/>
            </a:pPr>
            <a:r>
              <a:t>Which research starts with a problem already occurred and works backwards?</a:t>
            </a:r>
          </a:p>
          <a:p>
            <a:pPr lvl="1">
              <a:defRPr sz="2000"/>
            </a:pPr>
            <a:r>
              <a:t>a) Experimental</a:t>
            </a:r>
          </a:p>
          <a:p>
            <a:pPr lvl="1">
              <a:defRPr sz="2000"/>
            </a:pPr>
            <a:r>
              <a:t>b) Action</a:t>
            </a:r>
          </a:p>
          <a:p>
            <a:pPr lvl="1">
              <a:defRPr sz="2000"/>
            </a:pPr>
            <a:r>
              <a:t>c) Ex Post Facto</a:t>
            </a:r>
          </a:p>
          <a:p>
            <a:pPr lvl="1">
              <a:defRPr sz="2000"/>
            </a:pPr>
            <a:r>
              <a:t>d) Longitudinal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c) Ex Post Facto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 b="1"/>
            </a:pPr>
            <a:r>
              <a:t>What is the first step in the research process?</a:t>
            </a:r>
          </a:p>
          <a:p>
            <a:pPr lvl="1">
              <a:defRPr sz="2000"/>
            </a:pPr>
            <a:r>
              <a:t>a) Data Analysis</a:t>
            </a:r>
          </a:p>
          <a:p>
            <a:pPr lvl="1">
              <a:defRPr sz="2000"/>
            </a:pPr>
            <a:r>
              <a:t>b) Review of Literature</a:t>
            </a:r>
          </a:p>
          <a:p>
            <a:pPr lvl="1">
              <a:defRPr sz="2000"/>
            </a:pPr>
            <a:r>
              <a:t>c) Identifying the Research Problem</a:t>
            </a:r>
          </a:p>
          <a:p>
            <a:pPr lvl="1">
              <a:defRPr sz="2000"/>
            </a:pPr>
            <a:r>
              <a:t>d) Writing Report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c) Identifying the Research Problem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28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 b="1"/>
            </a:pPr>
            <a:r>
              <a:t>What is the aim of reviewing research literature?</a:t>
            </a:r>
          </a:p>
          <a:p>
            <a:pPr lvl="1">
              <a:defRPr sz="2000"/>
            </a:pPr>
            <a:r>
              <a:t>a) Prove hypothesis</a:t>
            </a:r>
          </a:p>
          <a:p>
            <a:pPr lvl="1">
              <a:defRPr sz="2000"/>
            </a:pPr>
            <a:r>
              <a:t>b) Collect data</a:t>
            </a:r>
          </a:p>
          <a:p>
            <a:pPr lvl="1">
              <a:defRPr sz="2000"/>
            </a:pPr>
            <a:r>
              <a:t>c) Generate and validate research questions</a:t>
            </a:r>
          </a:p>
          <a:p>
            <a:pPr lvl="1">
              <a:defRPr sz="2000"/>
            </a:pPr>
            <a:r>
              <a:t>d) Interpret graphs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28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c) Generate and validate research questions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defRPr sz="2400" b="1"/>
            </a:pPr>
            <a:r>
              <a:t>Which of the following is NOT a probability sampling method?</a:t>
            </a:r>
          </a:p>
          <a:p>
            <a:pPr lvl="1">
              <a:defRPr sz="2000"/>
            </a:pPr>
            <a:r>
              <a:t>a) Stratified</a:t>
            </a:r>
          </a:p>
          <a:p>
            <a:pPr lvl="1">
              <a:defRPr sz="2000"/>
            </a:pPr>
            <a:r>
              <a:t>b) Cluster</a:t>
            </a:r>
          </a:p>
          <a:p>
            <a:pPr lvl="1">
              <a:defRPr sz="2000"/>
            </a:pPr>
            <a:r>
              <a:t>c) Snowball</a:t>
            </a:r>
          </a:p>
          <a:p>
            <a:pPr lvl="1">
              <a:defRPr sz="2000"/>
            </a:pPr>
            <a:r>
              <a:t>d) Systematic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c) Snowball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defRPr sz="2400" b="1"/>
            </a:pPr>
            <a:r>
              <a:t>Which research property allows results to apply beyond the specific sample?</a:t>
            </a:r>
          </a:p>
          <a:p>
            <a:pPr lvl="1">
              <a:defRPr sz="2000"/>
            </a:pPr>
            <a:r>
              <a:t>a) Internal Validity</a:t>
            </a:r>
          </a:p>
          <a:p>
            <a:pPr lvl="1">
              <a:defRPr sz="2000"/>
            </a:pPr>
            <a:r>
              <a:t>b) Convergent Validity</a:t>
            </a:r>
          </a:p>
          <a:p>
            <a:pPr lvl="1">
              <a:defRPr sz="2000"/>
            </a:pPr>
            <a:r>
              <a:t>c) Divergent Validity</a:t>
            </a:r>
          </a:p>
          <a:p>
            <a:pPr lvl="1">
              <a:defRPr sz="2000"/>
            </a:pPr>
            <a:r>
              <a:t>d) External Validity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defRPr sz="2400" b="1"/>
            </a:pPr>
            <a:r>
              <a:t>In which sampling are groups selected, not individuals?</a:t>
            </a:r>
          </a:p>
          <a:p>
            <a:pPr lvl="1">
              <a:defRPr sz="2000"/>
            </a:pPr>
            <a:r>
              <a:t>a) Simple Random</a:t>
            </a:r>
          </a:p>
          <a:p>
            <a:pPr lvl="1">
              <a:defRPr sz="2000"/>
            </a:pPr>
            <a:r>
              <a:t>b) Cluster Sampling</a:t>
            </a:r>
          </a:p>
          <a:p>
            <a:pPr lvl="1">
              <a:defRPr sz="2000"/>
            </a:pPr>
            <a:r>
              <a:t>c) Convenience Sampling</a:t>
            </a:r>
          </a:p>
          <a:p>
            <a:pPr lvl="1">
              <a:defRPr sz="2000"/>
            </a:pPr>
            <a:r>
              <a:t>d) Stratified Sampling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b) Cluster Sampling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defRPr sz="2400" b="1"/>
            </a:pPr>
            <a:r>
              <a:t>Which research uses real-life settings to explore problems deeply?</a:t>
            </a:r>
          </a:p>
          <a:p>
            <a:pPr lvl="1">
              <a:defRPr sz="2000"/>
            </a:pPr>
            <a:r>
              <a:t>a) Laboratory</a:t>
            </a:r>
          </a:p>
          <a:p>
            <a:pPr lvl="1">
              <a:defRPr sz="2000"/>
            </a:pPr>
            <a:r>
              <a:t>b) Experimental</a:t>
            </a:r>
          </a:p>
          <a:p>
            <a:pPr lvl="1">
              <a:defRPr sz="2000"/>
            </a:pPr>
            <a:r>
              <a:t>c) Case Study</a:t>
            </a:r>
          </a:p>
          <a:p>
            <a:pPr lvl="1">
              <a:defRPr sz="2000"/>
            </a:pPr>
            <a:r>
              <a:t>d) Survey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c) Case Study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 b="1"/>
            </a:pPr>
            <a:r>
              <a:t>Which of the following is a parametric test?</a:t>
            </a:r>
          </a:p>
          <a:p>
            <a:pPr lvl="1">
              <a:defRPr sz="2000"/>
            </a:pPr>
            <a:r>
              <a:t>a) Chi-square test</a:t>
            </a:r>
          </a:p>
          <a:p>
            <a:pPr lvl="1">
              <a:defRPr sz="2000"/>
            </a:pPr>
            <a:r>
              <a:t>b) Mann-Whitney U test</a:t>
            </a:r>
          </a:p>
          <a:p>
            <a:pPr lvl="1">
              <a:defRPr sz="2000"/>
            </a:pPr>
            <a:r>
              <a:t>c) Kruskal-Wallis test</a:t>
            </a:r>
          </a:p>
          <a:p>
            <a:pPr lvl="1">
              <a:defRPr sz="2000"/>
            </a:pPr>
            <a:r>
              <a:t>d) ANOVA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d) ANOVA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33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defRPr sz="2400" b="1"/>
            </a:pPr>
            <a:r>
              <a:t>Which test is used to compare more than two group means?</a:t>
            </a:r>
          </a:p>
          <a:p>
            <a:pPr lvl="1">
              <a:defRPr sz="2000"/>
            </a:pPr>
            <a:r>
              <a:t>a) T-test</a:t>
            </a:r>
          </a:p>
          <a:p>
            <a:pPr lvl="1">
              <a:defRPr sz="2000"/>
            </a:pPr>
            <a:r>
              <a:t>b) G-test</a:t>
            </a:r>
          </a:p>
          <a:p>
            <a:pPr lvl="1">
              <a:defRPr sz="2000"/>
            </a:pPr>
            <a:r>
              <a:t>c) ANOVA</a:t>
            </a:r>
          </a:p>
          <a:p>
            <a:pPr lvl="1">
              <a:defRPr sz="2000"/>
            </a:pPr>
            <a:r>
              <a:t>d) Z-test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33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c) ANOVA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34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 b="1"/>
            </a:pPr>
            <a:r>
              <a:t>The t-test is used for:</a:t>
            </a:r>
          </a:p>
          <a:p>
            <a:pPr lvl="1">
              <a:defRPr sz="2000"/>
            </a:pPr>
            <a:r>
              <a:t>a) Two groups' means comparison</a:t>
            </a:r>
          </a:p>
          <a:p>
            <a:pPr lvl="1">
              <a:defRPr sz="2000"/>
            </a:pPr>
            <a:r>
              <a:t>b) Correlation</a:t>
            </a:r>
          </a:p>
          <a:p>
            <a:pPr lvl="1">
              <a:defRPr sz="2000"/>
            </a:pPr>
            <a:r>
              <a:t>c) Proving hypothesis</a:t>
            </a:r>
          </a:p>
          <a:p>
            <a:pPr lvl="1">
              <a:defRPr sz="2000"/>
            </a:pPr>
            <a:r>
              <a:t>d) Frequency analysis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34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a) Two groups' means comparison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d) External Validity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35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defRPr sz="2400" b="1"/>
            </a:pPr>
            <a:r>
              <a:t>Which method is cyclic in nature involving Plan, Act, Observe, Reflect?</a:t>
            </a:r>
          </a:p>
          <a:p>
            <a:pPr lvl="1">
              <a:defRPr sz="2000"/>
            </a:pPr>
            <a:r>
              <a:t>a) Experimental Research</a:t>
            </a:r>
          </a:p>
          <a:p>
            <a:pPr lvl="1">
              <a:defRPr sz="2000"/>
            </a:pPr>
            <a:r>
              <a:t>b) Case Study</a:t>
            </a:r>
          </a:p>
          <a:p>
            <a:pPr lvl="1">
              <a:defRPr sz="2000"/>
            </a:pPr>
            <a:r>
              <a:t>c) Action Research</a:t>
            </a:r>
          </a:p>
          <a:p>
            <a:pPr lvl="1">
              <a:defRPr sz="2000"/>
            </a:pPr>
            <a:r>
              <a:t>d) Historical Research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35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c) Action Research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36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defRPr sz="2400" b="1"/>
            </a:pPr>
            <a:r>
              <a:t>Which of the following is NOT a step in the research process?</a:t>
            </a:r>
          </a:p>
          <a:p>
            <a:pPr lvl="1">
              <a:defRPr sz="2000"/>
            </a:pPr>
            <a:r>
              <a:t>a) Data Collection</a:t>
            </a:r>
          </a:p>
          <a:p>
            <a:pPr lvl="1">
              <a:defRPr sz="2000"/>
            </a:pPr>
            <a:r>
              <a:t>b) Creating Syllabus</a:t>
            </a:r>
          </a:p>
          <a:p>
            <a:pPr lvl="1">
              <a:defRPr sz="2000"/>
            </a:pPr>
            <a:r>
              <a:t>c) Hypothesis Testing</a:t>
            </a:r>
          </a:p>
          <a:p>
            <a:pPr lvl="1">
              <a:defRPr sz="2000"/>
            </a:pPr>
            <a:r>
              <a:t>d) Reporting Results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36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b) Creating Syllabus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37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 b="1"/>
            </a:pPr>
            <a:r>
              <a:t>The purpose of a hypothesis in research is to:</a:t>
            </a:r>
          </a:p>
          <a:p>
            <a:pPr lvl="1">
              <a:defRPr sz="2000"/>
            </a:pPr>
            <a:r>
              <a:t>a) Give conclusion</a:t>
            </a:r>
          </a:p>
          <a:p>
            <a:pPr lvl="1">
              <a:defRPr sz="2000"/>
            </a:pPr>
            <a:r>
              <a:t>b) Propose possible explanations</a:t>
            </a:r>
          </a:p>
          <a:p>
            <a:pPr lvl="1">
              <a:defRPr sz="2000"/>
            </a:pPr>
            <a:r>
              <a:t>c) Collect data</a:t>
            </a:r>
          </a:p>
          <a:p>
            <a:pPr lvl="1">
              <a:defRPr sz="2000"/>
            </a:pPr>
            <a:r>
              <a:t>d) Review literature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37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b) Propose possible explanations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38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 b="1"/>
            </a:pPr>
            <a:r>
              <a:t>Chi-square test is a:</a:t>
            </a:r>
          </a:p>
          <a:p>
            <a:pPr lvl="1">
              <a:defRPr sz="2000"/>
            </a:pPr>
            <a:r>
              <a:t>a) Parametric Test</a:t>
            </a:r>
          </a:p>
          <a:p>
            <a:pPr lvl="1">
              <a:defRPr sz="2000"/>
            </a:pPr>
            <a:r>
              <a:t>b) Non-parametric Test</a:t>
            </a:r>
          </a:p>
          <a:p>
            <a:pPr lvl="1">
              <a:defRPr sz="2000"/>
            </a:pPr>
            <a:r>
              <a:t>c) Field Study</a:t>
            </a:r>
          </a:p>
          <a:p>
            <a:pPr lvl="1">
              <a:defRPr sz="2000"/>
            </a:pPr>
            <a:r>
              <a:t>d) Quantitative method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38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b) Non-parametric Test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39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 b="1"/>
            </a:pPr>
            <a:r>
              <a:t>The main objective of sampling is to:</a:t>
            </a:r>
          </a:p>
          <a:p>
            <a:pPr lvl="1">
              <a:defRPr sz="2000"/>
            </a:pPr>
            <a:r>
              <a:t>a) Reduce errors</a:t>
            </a:r>
          </a:p>
          <a:p>
            <a:pPr lvl="1">
              <a:defRPr sz="2000"/>
            </a:pPr>
            <a:r>
              <a:t>b) Save time and resources</a:t>
            </a:r>
          </a:p>
          <a:p>
            <a:pPr lvl="1">
              <a:defRPr sz="2000"/>
            </a:pPr>
            <a:r>
              <a:t>c) Avoid analysis</a:t>
            </a:r>
          </a:p>
          <a:p>
            <a:pPr lvl="1">
              <a:defRPr sz="2000"/>
            </a:pPr>
            <a:r>
              <a:t>d) Avoid hypothesis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39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b) Save time and resources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defRPr sz="2400" b="1"/>
            </a:pPr>
            <a:r>
              <a:t>Which is the correct sequence of research steps?</a:t>
            </a:r>
          </a:p>
          <a:p>
            <a:pPr lvl="1">
              <a:defRPr sz="2000"/>
            </a:pPr>
            <a:r>
              <a:t>a) Problem → Data Collection → Review → Report</a:t>
            </a:r>
          </a:p>
          <a:p>
            <a:pPr lvl="1">
              <a:defRPr sz="2000"/>
            </a:pPr>
            <a:r>
              <a:t>b) Review → Data Collection → Problem → Report</a:t>
            </a:r>
          </a:p>
          <a:p>
            <a:pPr lvl="1">
              <a:defRPr sz="2000"/>
            </a:pPr>
            <a:r>
              <a:t>c) Problem → Review → Data Collection → Analysis → Report</a:t>
            </a:r>
          </a:p>
          <a:p>
            <a:pPr lvl="1">
              <a:defRPr sz="2000"/>
            </a:pPr>
            <a:r>
              <a:t>d) Problem → Report → Review → Data Collection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40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defRPr sz="2400" b="1"/>
            </a:pPr>
            <a:r>
              <a:t>Which sampling method involves referral from one participant to another?</a:t>
            </a:r>
          </a:p>
          <a:p>
            <a:pPr lvl="1">
              <a:defRPr sz="2000"/>
            </a:pPr>
            <a:r>
              <a:t>a) Cluster Sampling</a:t>
            </a:r>
          </a:p>
          <a:p>
            <a:pPr lvl="1">
              <a:defRPr sz="2000"/>
            </a:pPr>
            <a:r>
              <a:t>b) Snowball Sampling</a:t>
            </a:r>
          </a:p>
          <a:p>
            <a:pPr lvl="1">
              <a:defRPr sz="2000"/>
            </a:pPr>
            <a:r>
              <a:t>c) Stratified Sampling</a:t>
            </a:r>
          </a:p>
          <a:p>
            <a:pPr lvl="1">
              <a:defRPr sz="2000"/>
            </a:pPr>
            <a:r>
              <a:t>d) Quota Sampling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40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b) Snowball Sampling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41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defRPr sz="2400" b="1"/>
            </a:pPr>
            <a:r>
              <a:t>Which method involves selecting only available subjects?</a:t>
            </a:r>
          </a:p>
          <a:p>
            <a:pPr lvl="1">
              <a:defRPr sz="2000"/>
            </a:pPr>
            <a:r>
              <a:t>a) Quota Sampling</a:t>
            </a:r>
          </a:p>
          <a:p>
            <a:pPr lvl="1">
              <a:defRPr sz="2000"/>
            </a:pPr>
            <a:r>
              <a:t>b) Stratified Sampling</a:t>
            </a:r>
          </a:p>
          <a:p>
            <a:pPr lvl="1">
              <a:defRPr sz="2000"/>
            </a:pPr>
            <a:r>
              <a:t>c) Convenience Sampling</a:t>
            </a:r>
          </a:p>
          <a:p>
            <a:pPr lvl="1">
              <a:defRPr sz="2000"/>
            </a:pPr>
            <a:r>
              <a:t>d) Systematic Sampling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41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c) Convenience Sampling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42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 b="1"/>
            </a:pPr>
            <a:r>
              <a:t>ANOVA test compares:</a:t>
            </a:r>
          </a:p>
          <a:p>
            <a:pPr lvl="1">
              <a:defRPr sz="2000"/>
            </a:pPr>
            <a:r>
              <a:t>a) Medians</a:t>
            </a:r>
          </a:p>
          <a:p>
            <a:pPr lvl="1">
              <a:defRPr sz="2000"/>
            </a:pPr>
            <a:r>
              <a:t>b) Proportions</a:t>
            </a:r>
          </a:p>
          <a:p>
            <a:pPr lvl="1">
              <a:defRPr sz="2000"/>
            </a:pPr>
            <a:r>
              <a:t>c) Variances</a:t>
            </a:r>
          </a:p>
          <a:p>
            <a:pPr lvl="1">
              <a:defRPr sz="2000"/>
            </a:pPr>
            <a:r>
              <a:t>d) Frequencies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42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c) Variances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43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defRPr sz="2400" b="1"/>
            </a:pPr>
            <a:r>
              <a:t>Ethnographic research belongs to which category?</a:t>
            </a:r>
          </a:p>
          <a:p>
            <a:pPr lvl="1">
              <a:defRPr sz="2000"/>
            </a:pPr>
            <a:r>
              <a:t>a) Quantitative</a:t>
            </a:r>
          </a:p>
          <a:p>
            <a:pPr lvl="1">
              <a:defRPr sz="2000"/>
            </a:pPr>
            <a:r>
              <a:t>b) Numerical</a:t>
            </a:r>
          </a:p>
          <a:p>
            <a:pPr lvl="1">
              <a:defRPr sz="2000"/>
            </a:pPr>
            <a:r>
              <a:t>c) Qualitative</a:t>
            </a:r>
          </a:p>
          <a:p>
            <a:pPr lvl="1">
              <a:defRPr sz="2000"/>
            </a:pPr>
            <a:r>
              <a:t>d) Survey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43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c) Qualitative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44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defRPr sz="2400" b="1"/>
            </a:pPr>
            <a:r>
              <a:t>Which sampling gives each unit equal and independent chance?</a:t>
            </a:r>
          </a:p>
          <a:p>
            <a:pPr lvl="1">
              <a:defRPr sz="2000"/>
            </a:pPr>
            <a:r>
              <a:t>a) Systematic Sampling</a:t>
            </a:r>
          </a:p>
          <a:p>
            <a:pPr lvl="1">
              <a:defRPr sz="2000"/>
            </a:pPr>
            <a:r>
              <a:t>b) Convenience Sampling</a:t>
            </a:r>
          </a:p>
          <a:p>
            <a:pPr lvl="1">
              <a:defRPr sz="2000"/>
            </a:pPr>
            <a:r>
              <a:t>c) Simple Random Sampling</a:t>
            </a:r>
          </a:p>
          <a:p>
            <a:pPr lvl="1">
              <a:defRPr sz="2000"/>
            </a:pPr>
            <a:r>
              <a:t>d) Quota Sampling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44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c) Simple Random Sampling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c) Problem → Review → Data Collection → Analysis → Report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defRPr sz="2400" b="1"/>
            </a:pPr>
            <a:r>
              <a:t>In what method are participants observed in their natural setting?</a:t>
            </a:r>
          </a:p>
          <a:p>
            <a:pPr lvl="1">
              <a:defRPr sz="2000"/>
            </a:pPr>
            <a:r>
              <a:t>a) Participant Observation</a:t>
            </a:r>
          </a:p>
          <a:p>
            <a:pPr lvl="1">
              <a:defRPr sz="2000"/>
            </a:pPr>
            <a:r>
              <a:t>b) Simulation</a:t>
            </a:r>
          </a:p>
          <a:p>
            <a:pPr lvl="1">
              <a:defRPr sz="2000"/>
            </a:pPr>
            <a:r>
              <a:t>c) Experimental</a:t>
            </a:r>
          </a:p>
          <a:p>
            <a:pPr lvl="1">
              <a:defRPr sz="2000"/>
            </a:pPr>
            <a:r>
              <a:t>d) Survey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a) Participant Observation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46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 b="1"/>
            </a:pPr>
            <a:r>
              <a:t>Which step comes after hypothesis testing?</a:t>
            </a:r>
          </a:p>
          <a:p>
            <a:pPr lvl="1">
              <a:defRPr sz="2000"/>
            </a:pPr>
            <a:r>
              <a:t>a) Data Collection</a:t>
            </a:r>
          </a:p>
          <a:p>
            <a:pPr lvl="1">
              <a:defRPr sz="2000"/>
            </a:pPr>
            <a:r>
              <a:t>b) Statement of Objectives</a:t>
            </a:r>
          </a:p>
          <a:p>
            <a:pPr lvl="1">
              <a:defRPr sz="2000"/>
            </a:pPr>
            <a:r>
              <a:t>c) Interpretation of Results</a:t>
            </a:r>
          </a:p>
          <a:p>
            <a:pPr lvl="1">
              <a:defRPr sz="2000"/>
            </a:pPr>
            <a:r>
              <a:t>d) Literature Review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46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c) Interpretation of Results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47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 b="1"/>
            </a:pPr>
            <a:r>
              <a:t>Which of the following is a descriptive method?</a:t>
            </a:r>
          </a:p>
          <a:p>
            <a:pPr lvl="1">
              <a:defRPr sz="2000"/>
            </a:pPr>
            <a:r>
              <a:t>a) Experimental</a:t>
            </a:r>
          </a:p>
          <a:p>
            <a:pPr lvl="1">
              <a:defRPr sz="2000"/>
            </a:pPr>
            <a:r>
              <a:t>b) Survey</a:t>
            </a:r>
          </a:p>
          <a:p>
            <a:pPr lvl="1">
              <a:defRPr sz="2000"/>
            </a:pPr>
            <a:r>
              <a:t>c) Action</a:t>
            </a:r>
          </a:p>
          <a:p>
            <a:pPr lvl="1">
              <a:defRPr sz="2000"/>
            </a:pPr>
            <a:r>
              <a:t>d) Case Control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47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b) Survey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48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 b="1"/>
            </a:pPr>
            <a:r>
              <a:t>Participant observation is used in:</a:t>
            </a:r>
          </a:p>
          <a:p>
            <a:pPr lvl="1">
              <a:defRPr sz="2000"/>
            </a:pPr>
            <a:r>
              <a:t>a) Laboratory experiments</a:t>
            </a:r>
          </a:p>
          <a:p>
            <a:pPr lvl="1">
              <a:defRPr sz="2000"/>
            </a:pPr>
            <a:r>
              <a:t>b) Natural settings</a:t>
            </a:r>
          </a:p>
          <a:p>
            <a:pPr lvl="1">
              <a:defRPr sz="2000"/>
            </a:pPr>
            <a:r>
              <a:t>c) Mathematical models</a:t>
            </a:r>
          </a:p>
          <a:p>
            <a:pPr lvl="1">
              <a:defRPr sz="2000"/>
            </a:pPr>
            <a:r>
              <a:t>d) Archival research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48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b) Natural settings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49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 b="1"/>
            </a:pPr>
            <a:r>
              <a:t>The chi-square test checks:</a:t>
            </a:r>
          </a:p>
          <a:p>
            <a:pPr lvl="1">
              <a:defRPr sz="2000"/>
            </a:pPr>
            <a:r>
              <a:t>a) Differences in means</a:t>
            </a:r>
          </a:p>
          <a:p>
            <a:pPr lvl="1">
              <a:defRPr sz="2000"/>
            </a:pPr>
            <a:r>
              <a:t>b) Goodness of fit</a:t>
            </a:r>
          </a:p>
          <a:p>
            <a:pPr lvl="1">
              <a:defRPr sz="2000"/>
            </a:pPr>
            <a:r>
              <a:t>c) Changes over time</a:t>
            </a:r>
          </a:p>
          <a:p>
            <a:pPr lvl="1">
              <a:defRPr sz="2000"/>
            </a:pPr>
            <a:r>
              <a:t>d) Random sampling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49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800" b="1">
                <a:solidFill>
                  <a:srgbClr val="008000"/>
                </a:solidFill>
              </a:defRPr>
            </a:pPr>
            <a:r>
              <a:t>✔️ b) Goodness of fit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</TotalTime>
  <Words>2033</Words>
  <Application>Microsoft Office PowerPoint</Application>
  <PresentationFormat>On-screen Show (4:3)</PresentationFormat>
  <Paragraphs>552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4" baseType="lpstr">
      <vt:lpstr>Arial</vt:lpstr>
      <vt:lpstr>Garamond</vt:lpstr>
      <vt:lpstr>Organic</vt:lpstr>
      <vt:lpstr>Research Aptitude MCQs</vt:lpstr>
      <vt:lpstr>Question 1</vt:lpstr>
      <vt:lpstr>Answer to Question 1</vt:lpstr>
      <vt:lpstr>Question 2</vt:lpstr>
      <vt:lpstr>Answer to Question 2</vt:lpstr>
      <vt:lpstr>Question 3</vt:lpstr>
      <vt:lpstr>Answer to Question 3</vt:lpstr>
      <vt:lpstr>Question 4</vt:lpstr>
      <vt:lpstr>Answer to Question 4</vt:lpstr>
      <vt:lpstr>Question 5</vt:lpstr>
      <vt:lpstr>Answer to Question 5</vt:lpstr>
      <vt:lpstr>Question 6</vt:lpstr>
      <vt:lpstr>Answer to Question 6</vt:lpstr>
      <vt:lpstr>Question 7</vt:lpstr>
      <vt:lpstr>Answer to Question 7</vt:lpstr>
      <vt:lpstr>Question 8</vt:lpstr>
      <vt:lpstr>Answer to Question 8</vt:lpstr>
      <vt:lpstr>Question 9</vt:lpstr>
      <vt:lpstr>Answer to Question 9</vt:lpstr>
      <vt:lpstr>Question 10</vt:lpstr>
      <vt:lpstr>Answer to Question 10</vt:lpstr>
      <vt:lpstr>Question 11</vt:lpstr>
      <vt:lpstr>Answer to Question 11</vt:lpstr>
      <vt:lpstr>Question 12</vt:lpstr>
      <vt:lpstr>Answer to Question 12</vt:lpstr>
      <vt:lpstr>Question 13</vt:lpstr>
      <vt:lpstr>Answer to Question 13</vt:lpstr>
      <vt:lpstr>Question 14</vt:lpstr>
      <vt:lpstr>Answer to Question 14</vt:lpstr>
      <vt:lpstr>Question 15</vt:lpstr>
      <vt:lpstr>Answer to Question 15</vt:lpstr>
      <vt:lpstr>Question 16</vt:lpstr>
      <vt:lpstr>Answer to Question 16</vt:lpstr>
      <vt:lpstr>Question 17</vt:lpstr>
      <vt:lpstr>Answer to Question 17</vt:lpstr>
      <vt:lpstr>Question 18</vt:lpstr>
      <vt:lpstr>Answer to Question 18</vt:lpstr>
      <vt:lpstr>Question 19</vt:lpstr>
      <vt:lpstr>Answer to Question 19</vt:lpstr>
      <vt:lpstr>Question 20</vt:lpstr>
      <vt:lpstr>Answer to Question 20</vt:lpstr>
      <vt:lpstr>Question 21</vt:lpstr>
      <vt:lpstr>Answer to Question 21</vt:lpstr>
      <vt:lpstr>Question 22</vt:lpstr>
      <vt:lpstr>Answer to Question 22</vt:lpstr>
      <vt:lpstr>Question 23</vt:lpstr>
      <vt:lpstr>Answer to Question 23</vt:lpstr>
      <vt:lpstr>Question 24</vt:lpstr>
      <vt:lpstr>Answer to Question 24</vt:lpstr>
      <vt:lpstr>Question 25</vt:lpstr>
      <vt:lpstr>Answer to Question 25</vt:lpstr>
      <vt:lpstr>Question 26</vt:lpstr>
      <vt:lpstr>Answer to Question 26</vt:lpstr>
      <vt:lpstr>Question 27</vt:lpstr>
      <vt:lpstr>Answer to Question 27</vt:lpstr>
      <vt:lpstr>Question 28</vt:lpstr>
      <vt:lpstr>Answer to Question 28</vt:lpstr>
      <vt:lpstr>Question 29</vt:lpstr>
      <vt:lpstr>Answer to Question 29</vt:lpstr>
      <vt:lpstr>Question 30</vt:lpstr>
      <vt:lpstr>Answer to Question 30</vt:lpstr>
      <vt:lpstr>Question 31</vt:lpstr>
      <vt:lpstr>Answer to Question 31</vt:lpstr>
      <vt:lpstr>Question 32</vt:lpstr>
      <vt:lpstr>Answer to Question 32</vt:lpstr>
      <vt:lpstr>Question 33</vt:lpstr>
      <vt:lpstr>Answer to Question 33</vt:lpstr>
      <vt:lpstr>Question 34</vt:lpstr>
      <vt:lpstr>Answer to Question 34</vt:lpstr>
      <vt:lpstr>Question 35</vt:lpstr>
      <vt:lpstr>Answer to Question 35</vt:lpstr>
      <vt:lpstr>Question 36</vt:lpstr>
      <vt:lpstr>Answer to Question 36</vt:lpstr>
      <vt:lpstr>Question 37</vt:lpstr>
      <vt:lpstr>Answer to Question 37</vt:lpstr>
      <vt:lpstr>Question 38</vt:lpstr>
      <vt:lpstr>Answer to Question 38</vt:lpstr>
      <vt:lpstr>Question 39</vt:lpstr>
      <vt:lpstr>Answer to Question 39</vt:lpstr>
      <vt:lpstr>Question 40</vt:lpstr>
      <vt:lpstr>Answer to Question 40</vt:lpstr>
      <vt:lpstr>Question 41</vt:lpstr>
      <vt:lpstr>Answer to Question 41</vt:lpstr>
      <vt:lpstr>Question 42</vt:lpstr>
      <vt:lpstr>Answer to Question 42</vt:lpstr>
      <vt:lpstr>Question 43</vt:lpstr>
      <vt:lpstr>Answer to Question 43</vt:lpstr>
      <vt:lpstr>Question 44</vt:lpstr>
      <vt:lpstr>Answer to Question 44</vt:lpstr>
      <vt:lpstr>Question 45</vt:lpstr>
      <vt:lpstr>Answer to Question 45</vt:lpstr>
      <vt:lpstr>Question 46</vt:lpstr>
      <vt:lpstr>Answer to Question 46</vt:lpstr>
      <vt:lpstr>Question 47</vt:lpstr>
      <vt:lpstr>Answer to Question 47</vt:lpstr>
      <vt:lpstr>Question 48</vt:lpstr>
      <vt:lpstr>Answer to Question 48</vt:lpstr>
      <vt:lpstr>Question 49</vt:lpstr>
      <vt:lpstr>Answer to Question 49</vt:lpstr>
      <vt:lpstr>Question 50</vt:lpstr>
      <vt:lpstr>Answer to Question 50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Aptitude MCQs</dc:title>
  <dc:subject/>
  <dc:creator/>
  <cp:keywords/>
  <dc:description>generated using python-pptx</dc:description>
  <cp:lastModifiedBy>parikshit Kush</cp:lastModifiedBy>
  <cp:revision>2</cp:revision>
  <dcterms:created xsi:type="dcterms:W3CDTF">2013-01-27T09:14:16Z</dcterms:created>
  <dcterms:modified xsi:type="dcterms:W3CDTF">2025-04-11T07:27:01Z</dcterms:modified>
  <cp:category/>
</cp:coreProperties>
</file>