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4" r:id="rId7"/>
    <p:sldId id="265" r:id="rId8"/>
    <p:sldId id="260" r:id="rId9"/>
    <p:sldId id="261" r:id="rId10"/>
    <p:sldId id="263" r:id="rId11"/>
    <p:sldId id="262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" id="{92401F21-758F-0344-84BE-5CD46BC816FB}">
          <p14:sldIdLst>
            <p14:sldId id="256"/>
          </p14:sldIdLst>
        </p14:section>
        <p14:section name="Atik" id="{480630F3-9D45-9A41-9694-0B46F62003D9}">
          <p14:sldIdLst>
            <p14:sldId id="257"/>
            <p14:sldId id="258"/>
            <p14:sldId id="259"/>
            <p14:sldId id="264"/>
            <p14:sldId id="265"/>
            <p14:sldId id="260"/>
            <p14:sldId id="261"/>
            <p14:sldId id="263"/>
            <p14:sldId id="262"/>
          </p14:sldIdLst>
        </p14:section>
        <p14:section name="Mohit" id="{87EFBE86-7A98-D245-A9EC-2DDDADA8E6CC}">
          <p14:sldIdLst>
            <p14:sldId id="266"/>
            <p14:sldId id="267"/>
            <p14:sldId id="268"/>
            <p14:sldId id="269"/>
          </p14:sldIdLst>
        </p14:section>
        <p14:section name="Ameya" id="{1A308409-ADCA-4341-AE92-9D6C61C57DEC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</p14:sldIdLst>
        </p14:section>
        <p14:section name="Rakesh" id="{21233FC1-AE38-6445-BE83-0AF5897A382D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0E9BF-33DA-EA46-ADB4-1D4CD86F88EE}" type="datetimeFigureOut">
              <a:rPr lang="en-US" smtClean="0"/>
              <a:t>03/11/12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F7139-162E-4946-B715-02F90F67F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23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6F93D-4CAB-0649-A7DC-E93E002790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8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71EF87-5E26-435B-9CA8-E82E3C1F19B1}" type="datetimeFigureOut">
              <a:rPr lang="en-US" smtClean="0"/>
              <a:pPr/>
              <a:t>03/11/12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7256C7-3704-4121-9F69-38F8D1B06C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71EF87-5E26-435B-9CA8-E82E3C1F19B1}" type="datetimeFigureOut">
              <a:rPr lang="en-US" smtClean="0"/>
              <a:pPr/>
              <a:t>03/11/12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7256C7-3704-4121-9F69-38F8D1B06C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71EF87-5E26-435B-9CA8-E82E3C1F19B1}" type="datetimeFigureOut">
              <a:rPr lang="en-US" smtClean="0"/>
              <a:pPr/>
              <a:t>03/11/12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7256C7-3704-4121-9F69-38F8D1B06C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EF87-5E26-435B-9CA8-E82E3C1F19B1}" type="datetimeFigureOut">
              <a:rPr lang="en-US" smtClean="0"/>
              <a:pPr/>
              <a:t>03/11/12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6C7-3704-4121-9F69-38F8D1B06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94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EF87-5E26-435B-9CA8-E82E3C1F19B1}" type="datetimeFigureOut">
              <a:rPr lang="en-US" smtClean="0"/>
              <a:pPr/>
              <a:t>03/11/12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6C7-3704-4121-9F69-38F8D1B06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11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EF87-5E26-435B-9CA8-E82E3C1F19B1}" type="datetimeFigureOut">
              <a:rPr lang="en-US" smtClean="0"/>
              <a:pPr/>
              <a:t>03/11/12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6C7-3704-4121-9F69-38F8D1B06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20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EF87-5E26-435B-9CA8-E82E3C1F19B1}" type="datetimeFigureOut">
              <a:rPr lang="en-US" smtClean="0"/>
              <a:pPr/>
              <a:t>03/11/12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6C7-3704-4121-9F69-38F8D1B06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99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EF87-5E26-435B-9CA8-E82E3C1F19B1}" type="datetimeFigureOut">
              <a:rPr lang="en-US" smtClean="0"/>
              <a:pPr/>
              <a:t>03/11/12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6C7-3704-4121-9F69-38F8D1B06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34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EF87-5E26-435B-9CA8-E82E3C1F19B1}" type="datetimeFigureOut">
              <a:rPr lang="en-US" smtClean="0"/>
              <a:pPr/>
              <a:t>03/11/12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6C7-3704-4121-9F69-38F8D1B06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64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EF87-5E26-435B-9CA8-E82E3C1F19B1}" type="datetimeFigureOut">
              <a:rPr lang="en-US" smtClean="0"/>
              <a:pPr/>
              <a:t>03/11/12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6C7-3704-4121-9F69-38F8D1B06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807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EF87-5E26-435B-9CA8-E82E3C1F19B1}" type="datetimeFigureOut">
              <a:rPr lang="en-US" smtClean="0"/>
              <a:pPr/>
              <a:t>03/11/12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6C7-3704-4121-9F69-38F8D1B06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71EF87-5E26-435B-9CA8-E82E3C1F19B1}" type="datetimeFigureOut">
              <a:rPr lang="en-US" smtClean="0"/>
              <a:pPr/>
              <a:t>03/11/12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7256C7-3704-4121-9F69-38F8D1B06C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EF87-5E26-435B-9CA8-E82E3C1F19B1}" type="datetimeFigureOut">
              <a:rPr lang="en-US" smtClean="0"/>
              <a:pPr/>
              <a:t>03/11/12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6C7-3704-4121-9F69-38F8D1B06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67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EF87-5E26-435B-9CA8-E82E3C1F19B1}" type="datetimeFigureOut">
              <a:rPr lang="en-US" smtClean="0"/>
              <a:pPr/>
              <a:t>03/11/12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6C7-3704-4121-9F69-38F8D1B06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391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EF87-5E26-435B-9CA8-E82E3C1F19B1}" type="datetimeFigureOut">
              <a:rPr lang="en-US" smtClean="0"/>
              <a:pPr/>
              <a:t>03/11/12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6C7-3704-4121-9F69-38F8D1B06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2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71EF87-5E26-435B-9CA8-E82E3C1F19B1}" type="datetimeFigureOut">
              <a:rPr lang="en-US" smtClean="0"/>
              <a:pPr/>
              <a:t>03/11/12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7256C7-3704-4121-9F69-38F8D1B06C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71EF87-5E26-435B-9CA8-E82E3C1F19B1}" type="datetimeFigureOut">
              <a:rPr lang="en-US" smtClean="0"/>
              <a:pPr/>
              <a:t>03/11/12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7256C7-3704-4121-9F69-38F8D1B06C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71EF87-5E26-435B-9CA8-E82E3C1F19B1}" type="datetimeFigureOut">
              <a:rPr lang="en-US" smtClean="0"/>
              <a:pPr/>
              <a:t>03/11/12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7256C7-3704-4121-9F69-38F8D1B06C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71EF87-5E26-435B-9CA8-E82E3C1F19B1}" type="datetimeFigureOut">
              <a:rPr lang="en-US" smtClean="0"/>
              <a:pPr/>
              <a:t>03/11/12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7256C7-3704-4121-9F69-38F8D1B06C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71EF87-5E26-435B-9CA8-E82E3C1F19B1}" type="datetimeFigureOut">
              <a:rPr lang="en-US" smtClean="0"/>
              <a:pPr/>
              <a:t>03/11/12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7256C7-3704-4121-9F69-38F8D1B06C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971EF87-5E26-435B-9CA8-E82E3C1F19B1}" type="datetimeFigureOut">
              <a:rPr lang="en-US" smtClean="0"/>
              <a:pPr/>
              <a:t>03/11/12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7256C7-3704-4121-9F69-38F8D1B06C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71EF87-5E26-435B-9CA8-E82E3C1F19B1}" type="datetimeFigureOut">
              <a:rPr lang="en-US" smtClean="0"/>
              <a:pPr/>
              <a:t>03/11/12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7256C7-3704-4121-9F69-38F8D1B06C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971EF87-5E26-435B-9CA8-E82E3C1F19B1}" type="datetimeFigureOut">
              <a:rPr lang="en-US" smtClean="0"/>
              <a:pPr/>
              <a:t>03/11/12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D7256C7-3704-4121-9F69-38F8D1B06C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1EF87-5E26-435B-9CA8-E82E3C1F19B1}" type="datetimeFigureOut">
              <a:rPr lang="en-US" smtClean="0"/>
              <a:pPr/>
              <a:t>03/11/12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256C7-3704-4121-9F69-38F8D1B06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7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jpeg"/><Relationship Id="rId3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jpeg"/><Relationship Id="rId3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jpeg"/><Relationship Id="rId3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late new cop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291" y="609600"/>
            <a:ext cx="7355417" cy="551656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dirty="0" smtClean="0">
                <a:latin typeface="Book Antiqua" pitchFamily="18" charset="0"/>
              </a:rPr>
              <a:t>Principles: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dirty="0" smtClean="0">
                <a:latin typeface="Book Antiqua" pitchFamily="18" charset="0"/>
              </a:rPr>
              <a:t>1. The most general ideas of a subject should be presented first and then progressively differentiated in terms of detail and specificity.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dirty="0" smtClean="0">
                <a:latin typeface="Book Antiqua" pitchFamily="18" charset="0"/>
              </a:rPr>
              <a:t>2. Instructional materials should attempt to integrate new materials with previously learned material by comparing new and old ideas and concepts.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itchFamily="18" charset="0"/>
              </a:rPr>
              <a:t>Assimilation Theory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images.kish.in/2011/12/wpid-Mobile-O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26286"/>
          </a:xfrm>
          <a:prstGeom prst="rect">
            <a:avLst/>
          </a:prstGeom>
          <a:noFill/>
          <a:effectLst>
            <a:outerShdw blurRad="914400" dist="50800" dir="5400000" algn="ctr" rotWithShape="0">
              <a:srgbClr val="000000">
                <a:alpha val="1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0457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938178"/>
            <a:ext cx="8430469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72452" cy="8683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Platform Analysis</a:t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017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4.bp.blogspot.com/-3Kh5HaWuDH4/T7NNAwaTc0I/AAAAAAAAAHc/gvYM1__hxdA/s1600/android+ios+battle+funny.jpg"/>
          <p:cNvPicPr>
            <a:picLocks noChangeAspect="1" noChangeArrowheads="1"/>
          </p:cNvPicPr>
          <p:nvPr/>
        </p:nvPicPr>
        <p:blipFill>
          <a:blip r:embed="rId2">
            <a:alphaModFix amt="60000"/>
          </a:blip>
          <a:srcRect/>
          <a:stretch>
            <a:fillRect/>
          </a:stretch>
        </p:blipFill>
        <p:spPr bwMode="auto">
          <a:xfrm>
            <a:off x="-24803" y="0"/>
            <a:ext cx="9129415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Android over </a:t>
            </a:r>
            <a:r>
              <a:rPr lang="en-US" dirty="0" err="1" smtClean="0"/>
              <a:t>ios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 </a:t>
            </a:r>
            <a:r>
              <a:rPr lang="en-IN" dirty="0"/>
              <a:t>Android's app store has over 5,00,000 apps and has registered over 20 billion downloads.</a:t>
            </a:r>
          </a:p>
          <a:p>
            <a:r>
              <a:rPr lang="en-IN" dirty="0"/>
              <a:t>The survey showed that 36% of the respondents trust Google as a brand. </a:t>
            </a:r>
          </a:p>
          <a:p>
            <a:r>
              <a:rPr lang="en-IN" dirty="0"/>
              <a:t>Google's services seem to be quite important for many buyers today, as 26% of </a:t>
            </a:r>
            <a:r>
              <a:rPr lang="en-IN" dirty="0" smtClean="0"/>
              <a:t>the respondents </a:t>
            </a:r>
            <a:r>
              <a:rPr lang="en-IN" dirty="0"/>
              <a:t>said that they preferred Android phones over Apple </a:t>
            </a:r>
            <a:r>
              <a:rPr lang="en-IN" dirty="0" err="1" smtClean="0"/>
              <a:t>iPhone</a:t>
            </a:r>
            <a:r>
              <a:rPr lang="en-IN" dirty="0" smtClean="0"/>
              <a:t> .</a:t>
            </a:r>
          </a:p>
          <a:p>
            <a:r>
              <a:rPr lang="en-IN" dirty="0"/>
              <a:t>In the battle for </a:t>
            </a:r>
            <a:r>
              <a:rPr lang="en-IN" dirty="0" err="1"/>
              <a:t>smartphone</a:t>
            </a:r>
            <a:r>
              <a:rPr lang="en-IN" dirty="0"/>
              <a:t> supremacy, companies introduce new technologies very frequently. Apple has just the </a:t>
            </a:r>
            <a:r>
              <a:rPr lang="en-IN" dirty="0" err="1"/>
              <a:t>iPhone</a:t>
            </a:r>
            <a:r>
              <a:rPr lang="en-IN" dirty="0"/>
              <a:t> 4S to speak of, which has only a few advancements as compared to the </a:t>
            </a:r>
            <a:r>
              <a:rPr lang="en-IN" dirty="0" err="1"/>
              <a:t>iPhone</a:t>
            </a:r>
            <a:r>
              <a:rPr lang="en-IN" dirty="0"/>
              <a:t> 4.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458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7624" y="0"/>
            <a:ext cx="9191624" cy="6893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3812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roidiOSvsAppleiOS_image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454" y="450861"/>
            <a:ext cx="7987345" cy="92073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Existing Application Analysis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189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unnam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10"/>
            <a:ext cx="9144000" cy="685800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287797" y="3905203"/>
            <a:ext cx="4399003" cy="222096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It helps kids </a:t>
            </a:r>
            <a:r>
              <a:rPr lang="en-US" dirty="0">
                <a:solidFill>
                  <a:srgbClr val="000000"/>
                </a:solidFill>
              </a:rPr>
              <a:t>to learn quickly </a:t>
            </a:r>
            <a:r>
              <a:rPr lang="en-US" dirty="0" smtClean="0">
                <a:solidFill>
                  <a:srgbClr val="000000"/>
                </a:solidFill>
              </a:rPr>
              <a:t>to add, subtract, multiply and divide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9169973">
            <a:off x="7831609" y="5671726"/>
            <a:ext cx="1150375" cy="923330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iOS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6394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named.jpg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00"/>
                </a:solidFill>
              </a:rPr>
              <a:t>Advantages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The application is dynamic.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There are 8 levels in “All Operations”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00"/>
                </a:solidFill>
              </a:rPr>
              <a:t>Disadvantages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 Report or Analysis of the Game.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Time Restriction.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04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na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87187" y="233808"/>
            <a:ext cx="8029376" cy="92682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It plays phonics of the alphabets and also displays common words.( </a:t>
            </a:r>
            <a:r>
              <a:rPr lang="en-US" dirty="0" err="1" smtClean="0">
                <a:solidFill>
                  <a:srgbClr val="000000"/>
                </a:solidFill>
              </a:rPr>
              <a:t>i.e</a:t>
            </a:r>
            <a:r>
              <a:rPr lang="en-US" dirty="0" smtClean="0">
                <a:solidFill>
                  <a:srgbClr val="000000"/>
                </a:solidFill>
              </a:rPr>
              <a:t> A – Apple)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2502202">
            <a:off x="161381" y="5669000"/>
            <a:ext cx="11503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iOS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0504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named.png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80490"/>
            <a:ext cx="3810000" cy="4967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00"/>
                </a:solidFill>
              </a:rPr>
              <a:t>	Advantages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Picture-filled letter block.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Building blocks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 descr="unnamed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51" y="3267927"/>
            <a:ext cx="4712503" cy="2921000"/>
          </a:xfrm>
          <a:prstGeom prst="rect">
            <a:avLst/>
          </a:prstGeom>
        </p:spPr>
      </p:pic>
      <p:pic>
        <p:nvPicPr>
          <p:cNvPr id="7" name="Picture 6" descr="unnamed-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51" y="505219"/>
            <a:ext cx="4480362" cy="26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small kid is more attracted towards a mobile phone rather than a book. So if we develop </a:t>
            </a:r>
            <a:r>
              <a:rPr lang="en-US" sz="2400" dirty="0" smtClean="0"/>
              <a:t>an application </a:t>
            </a:r>
            <a:r>
              <a:rPr lang="en-US" sz="2400" dirty="0"/>
              <a:t>through which we help the kids of age group 3-5 to learn the Alphabets, Numbers, Comparisons, </a:t>
            </a:r>
            <a:r>
              <a:rPr lang="en-US" sz="2400" dirty="0" smtClean="0"/>
              <a:t>Colors </a:t>
            </a:r>
            <a:r>
              <a:rPr lang="en-US" sz="2400" dirty="0"/>
              <a:t>and objects it would </a:t>
            </a:r>
            <a:r>
              <a:rPr lang="en-US" sz="2400" dirty="0" smtClean="0"/>
              <a:t>be fun for </a:t>
            </a:r>
            <a:r>
              <a:rPr lang="en-US" sz="2400" smtClean="0"/>
              <a:t>the kid to learn </a:t>
            </a:r>
            <a:r>
              <a:rPr lang="en-US" sz="2400" dirty="0"/>
              <a:t>.Also the children will get use to the new evolving technology and would help for the fundamental development of a child.</a:t>
            </a:r>
            <a:r>
              <a:rPr lang="en-US" sz="2000" dirty="0"/>
              <a:t> 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Abstract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named.png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648200" y="1600200"/>
            <a:ext cx="4038600" cy="304723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0000"/>
                </a:solidFill>
              </a:rPr>
              <a:t>Disadvantages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Pronunciations in American accent.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GUI is difficult for kids.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997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named-1.png"/>
          <p:cNvPicPr>
            <a:picLocks noChangeAspect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999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Learning Colors For Kids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414" y="2392191"/>
            <a:ext cx="3789631" cy="2782885"/>
          </a:xfrm>
        </p:spPr>
        <p:txBody>
          <a:bodyPr>
            <a:normAutofit/>
          </a:bodyPr>
          <a:lstStyle/>
          <a:p>
            <a:r>
              <a:rPr lang="en-US" dirty="0" smtClean="0"/>
              <a:t>Identification of common colors.</a:t>
            </a:r>
          </a:p>
          <a:p>
            <a:r>
              <a:rPr lang="en-US" dirty="0" smtClean="0"/>
              <a:t>Asks to press a particular color.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9766346">
            <a:off x="6575793" y="5361291"/>
            <a:ext cx="2507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Android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8279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unnamed-1.png"/>
          <p:cNvPicPr>
            <a:picLocks noChangeAspect="1"/>
          </p:cNvPicPr>
          <p:nvPr/>
        </p:nvPicPr>
        <p:blipFill>
          <a:blip r:embed="rId2">
            <a:alphaModFix amt="4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Content Placeholder 1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00"/>
                </a:solidFill>
              </a:rPr>
              <a:t>Advantages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Identification is easier.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Simple GUI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Easy Functionality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Disadvantages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Only the simple colors are used.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Color mixing not available </a:t>
            </a:r>
            <a:r>
              <a:rPr lang="en-US" dirty="0" err="1" smtClean="0">
                <a:solidFill>
                  <a:srgbClr val="000000"/>
                </a:solidFill>
              </a:rPr>
              <a:t>i.e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   (RED + GREEN =                   YELLOW)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5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zl.fzokokbg.480x480-7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1380"/>
            <a:ext cx="9144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35" y="165397"/>
            <a:ext cx="8229600" cy="143218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Abby - 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Interactive Games for Children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9635231">
            <a:off x="158311" y="1509826"/>
            <a:ext cx="11503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iOS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204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zl.dnxognjg.480x480-75.jpg"/>
          <p:cNvPicPr>
            <a:picLocks noChangeAspect="1"/>
          </p:cNvPicPr>
          <p:nvPr/>
        </p:nvPicPr>
        <p:blipFill>
          <a:blip r:embed="rId2">
            <a:alphaModFix amt="4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19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Advantages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Helps to distinguish various objects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Various puzzles of shapes and object are available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Smart and attractive GUI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00"/>
                </a:solidFill>
              </a:rPr>
              <a:t>	Disadvantages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Only object name is mentioned and description is not given.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400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Full-featured app</a:t>
            </a:r>
          </a:p>
          <a:p>
            <a:r>
              <a:rPr lang="en-US" sz="3200" dirty="0" smtClean="0"/>
              <a:t>Report and analysis </a:t>
            </a:r>
          </a:p>
          <a:p>
            <a:r>
              <a:rPr lang="en-US" sz="3200" dirty="0" smtClean="0"/>
              <a:t>Description of objects</a:t>
            </a:r>
          </a:p>
          <a:p>
            <a:r>
              <a:rPr lang="en-US" sz="3200" dirty="0" smtClean="0"/>
              <a:t>Simple GUI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Overcoming Disadvantages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96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9600" y="1143000"/>
            <a:ext cx="7620000" cy="53340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IN" b="1" dirty="0" smtClean="0"/>
              <a:t>Alphabets</a:t>
            </a:r>
          </a:p>
          <a:p>
            <a:pPr>
              <a:buNone/>
            </a:pPr>
            <a:r>
              <a:rPr lang="en-IN" dirty="0" smtClean="0"/>
              <a:t>	-Introduction to alphabets.</a:t>
            </a:r>
          </a:p>
          <a:p>
            <a:pPr>
              <a:buNone/>
            </a:pPr>
            <a:r>
              <a:rPr lang="en-IN" dirty="0" smtClean="0"/>
              <a:t>	-Phonics introduction.</a:t>
            </a:r>
          </a:p>
          <a:p>
            <a:pPr>
              <a:buNone/>
            </a:pPr>
            <a:r>
              <a:rPr lang="en-IN" dirty="0" smtClean="0"/>
              <a:t>	-Drawing</a:t>
            </a:r>
          </a:p>
          <a:p>
            <a:pPr>
              <a:buNone/>
            </a:pPr>
            <a:r>
              <a:rPr lang="en-IN" dirty="0" smtClean="0"/>
              <a:t>	-alphabet song.</a:t>
            </a:r>
          </a:p>
          <a:p>
            <a:pPr lvl="0">
              <a:buNone/>
            </a:pPr>
            <a:r>
              <a:rPr lang="en-IN" b="1" dirty="0" smtClean="0"/>
              <a:t>Numbers</a:t>
            </a:r>
          </a:p>
          <a:p>
            <a:pPr>
              <a:buNone/>
            </a:pPr>
            <a:r>
              <a:rPr lang="en-IN" dirty="0" smtClean="0"/>
              <a:t>	-Introduction to numbers </a:t>
            </a:r>
          </a:p>
          <a:p>
            <a:pPr>
              <a:buNone/>
            </a:pPr>
            <a:r>
              <a:rPr lang="en-IN" dirty="0" smtClean="0"/>
              <a:t>	- Phonics introduction.</a:t>
            </a:r>
          </a:p>
          <a:p>
            <a:pPr>
              <a:buNone/>
            </a:pPr>
            <a:r>
              <a:rPr lang="en-IN" dirty="0" smtClean="0"/>
              <a:t>	-Drawing</a:t>
            </a:r>
          </a:p>
          <a:p>
            <a:pPr>
              <a:buNone/>
            </a:pPr>
            <a:r>
              <a:rPr lang="en-IN" dirty="0" smtClean="0"/>
              <a:t>	-number song</a:t>
            </a:r>
          </a:p>
          <a:p>
            <a:pPr>
              <a:buNone/>
            </a:pPr>
            <a:r>
              <a:rPr lang="en-IN" dirty="0" smtClean="0"/>
              <a:t>	-adding numbers</a:t>
            </a:r>
          </a:p>
          <a:p>
            <a:pPr>
              <a:buNone/>
            </a:pPr>
            <a:r>
              <a:rPr lang="en-IN" dirty="0" smtClean="0"/>
              <a:t>	-subtracting numbers</a:t>
            </a:r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4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305800" cy="5867400"/>
          </a:xfrm>
        </p:spPr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IN" b="1" dirty="0" smtClean="0"/>
              <a:t>General Awareness</a:t>
            </a:r>
          </a:p>
          <a:p>
            <a:pPr>
              <a:buNone/>
            </a:pPr>
            <a:r>
              <a:rPr lang="en-IN" dirty="0" smtClean="0"/>
              <a:t>	-Colours</a:t>
            </a:r>
          </a:p>
          <a:p>
            <a:pPr>
              <a:buNone/>
            </a:pPr>
            <a:r>
              <a:rPr lang="en-IN" dirty="0" smtClean="0"/>
              <a:t>	-Animals</a:t>
            </a:r>
          </a:p>
          <a:p>
            <a:pPr>
              <a:buNone/>
            </a:pPr>
            <a:r>
              <a:rPr lang="en-IN" dirty="0" smtClean="0"/>
              <a:t>	-Vegetables</a:t>
            </a:r>
          </a:p>
          <a:p>
            <a:pPr>
              <a:buNone/>
            </a:pPr>
            <a:r>
              <a:rPr lang="en-IN" dirty="0" smtClean="0"/>
              <a:t>	-Fruits</a:t>
            </a:r>
          </a:p>
          <a:p>
            <a:pPr>
              <a:buNone/>
            </a:pPr>
            <a:r>
              <a:rPr lang="en-IN" dirty="0" smtClean="0"/>
              <a:t>	-Shape</a:t>
            </a:r>
          </a:p>
          <a:p>
            <a:pPr lvl="0">
              <a:buNone/>
            </a:pPr>
            <a:r>
              <a:rPr lang="en-IN" b="1" dirty="0" smtClean="0"/>
              <a:t>Games </a:t>
            </a:r>
          </a:p>
          <a:p>
            <a:pPr lvl="0"/>
            <a:r>
              <a:rPr lang="en-IN" dirty="0" smtClean="0"/>
              <a:t> Alphabetic Games</a:t>
            </a:r>
          </a:p>
          <a:p>
            <a:pPr>
              <a:buNone/>
            </a:pPr>
            <a:r>
              <a:rPr lang="en-IN" dirty="0" smtClean="0"/>
              <a:t>               -Arrange in order</a:t>
            </a:r>
          </a:p>
          <a:p>
            <a:pPr>
              <a:buNone/>
            </a:pPr>
            <a:r>
              <a:rPr lang="en-IN" dirty="0" smtClean="0"/>
              <a:t>               -Match capital with lower case alphabets </a:t>
            </a:r>
          </a:p>
          <a:p>
            <a:pPr>
              <a:buNone/>
            </a:pPr>
            <a:r>
              <a:rPr lang="en-IN" dirty="0" smtClean="0"/>
              <a:t>		 </a:t>
            </a:r>
            <a:r>
              <a:rPr lang="en-IN" dirty="0" smtClean="0"/>
              <a:t>	 -</a:t>
            </a:r>
            <a:r>
              <a:rPr lang="en-IN" dirty="0" smtClean="0"/>
              <a:t>Learn to spell</a:t>
            </a:r>
          </a:p>
          <a:p>
            <a:pPr lvl="0"/>
            <a:r>
              <a:rPr lang="en-IN" dirty="0" smtClean="0"/>
              <a:t> Numeric Games</a:t>
            </a:r>
          </a:p>
          <a:p>
            <a:pPr>
              <a:buNone/>
            </a:pPr>
            <a:r>
              <a:rPr lang="en-IN" dirty="0" smtClean="0"/>
              <a:t>               -Arrange in order</a:t>
            </a:r>
          </a:p>
          <a:p>
            <a:pPr>
              <a:buNone/>
            </a:pPr>
            <a:r>
              <a:rPr lang="en-IN" dirty="0" smtClean="0"/>
              <a:t>               -Find the largest number</a:t>
            </a:r>
          </a:p>
          <a:p>
            <a:pPr>
              <a:buNone/>
            </a:pPr>
            <a:r>
              <a:rPr lang="en-IN" dirty="0" smtClean="0"/>
              <a:t>               -Count the objects</a:t>
            </a:r>
          </a:p>
          <a:p>
            <a:pPr>
              <a:buNone/>
            </a:pPr>
            <a:r>
              <a:rPr lang="en-IN" dirty="0" smtClean="0"/>
              <a:t>               -Fill in the blanks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7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n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50837"/>
            <a:ext cx="3124200" cy="6507163"/>
          </a:xfrm>
        </p:spPr>
      </p:pic>
      <p:pic>
        <p:nvPicPr>
          <p:cNvPr id="6" name="Picture 5" descr="3r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57200"/>
            <a:ext cx="32004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5896" y="71735"/>
            <a:ext cx="29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Alphabets &amp; Numbers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0973" y="2209800"/>
            <a:ext cx="2636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Observable change </a:t>
            </a:r>
          </a:p>
          <a:p>
            <a:r>
              <a:rPr lang="en-US" sz="2400" dirty="0" smtClean="0"/>
              <a:t>In behavior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22772" y="5181600"/>
            <a:ext cx="2116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Behaviorism </a:t>
            </a:r>
            <a:endParaRPr lang="en-US" sz="2800" b="1" dirty="0"/>
          </a:p>
        </p:txBody>
      </p: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 rot="16200000" flipH="1">
            <a:off x="3494585" y="4095398"/>
            <a:ext cx="2140803" cy="31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649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4t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31242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0"/>
            <a:ext cx="2595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Alphabet Games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Content Placeholder 3" descr="18t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1" y="457200"/>
            <a:ext cx="3200399" cy="6400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77000" y="76200"/>
            <a:ext cx="2470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Number Games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3531" y="1447800"/>
            <a:ext cx="24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Gaining </a:t>
            </a:r>
            <a:r>
              <a:rPr lang="en-US" sz="2400" b="1" dirty="0" smtClean="0"/>
              <a:t>Attention 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124200" y="2826603"/>
            <a:ext cx="2843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Rehearsal and visuals</a:t>
            </a:r>
          </a:p>
          <a:p>
            <a:r>
              <a:rPr lang="en-US" sz="2400" dirty="0" smtClean="0"/>
              <a:t>             used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733800" y="4948535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Cognitivism</a:t>
            </a:r>
            <a:r>
              <a:rPr lang="en-US" sz="2400" dirty="0" smtClean="0"/>
              <a:t>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4087970" y="2362742"/>
            <a:ext cx="917138" cy="1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/>
        </p:nvCxnSpPr>
        <p:spPr>
          <a:xfrm rot="16200000" flipH="1">
            <a:off x="3920367" y="4282944"/>
            <a:ext cx="1290935" cy="40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5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Learning </a:t>
            </a:r>
            <a:r>
              <a:rPr lang="en-US" dirty="0"/>
              <a:t>theories are conceptual frameworks that describe how information is absorbed, processed, and retained during learning.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Learning Theories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3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3352800" cy="6477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03386" y="833735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Learning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19303" y="2357735"/>
            <a:ext cx="3557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Retrieving prior knowledge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4034135"/>
            <a:ext cx="3195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Acquire new Knowledge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99417" y="5715000"/>
            <a:ext cx="2091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Constructivism</a:t>
            </a:r>
            <a:r>
              <a:rPr lang="en-US" sz="2000" dirty="0" smtClean="0"/>
              <a:t> 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 rot="16200000" flipH="1">
            <a:off x="5752355" y="1811837"/>
            <a:ext cx="1062335" cy="29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 rot="16200000" flipH="1">
            <a:off x="5702816" y="3414836"/>
            <a:ext cx="1214735" cy="23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 rot="16200000" flipH="1">
            <a:off x="5724161" y="5093752"/>
            <a:ext cx="1219200" cy="23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75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4t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9600" y="152400"/>
            <a:ext cx="3539613" cy="6553200"/>
          </a:xfrm>
        </p:spPr>
      </p:pic>
      <p:sp>
        <p:nvSpPr>
          <p:cNvPr id="7" name="TextBox 6"/>
          <p:cNvSpPr txBox="1"/>
          <p:nvPr/>
        </p:nvSpPr>
        <p:spPr>
          <a:xfrm>
            <a:off x="533400" y="5334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Classification of Objects 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22860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-try to classify objects </a:t>
            </a:r>
          </a:p>
          <a:p>
            <a:r>
              <a:rPr lang="en-US" sz="2400" dirty="0" smtClean="0"/>
              <a:t> using single feature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3021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1"/>
            <a:ext cx="8229600" cy="1676400"/>
          </a:xfrm>
        </p:spPr>
        <p:txBody>
          <a:bodyPr/>
          <a:lstStyle/>
          <a:p>
            <a:r>
              <a:rPr lang="en-US" dirty="0" smtClean="0"/>
              <a:t>Learning is self organizing system ,hence Mobile apps can be a great learning tool in the hands of children.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6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1600200"/>
            <a:ext cx="4953000" cy="2697162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Apple Chancery"/>
                <a:cs typeface="Apple Chancery"/>
              </a:rPr>
              <a:t>Thank You</a:t>
            </a:r>
            <a:endParaRPr lang="en-US" sz="7200" dirty="0"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44024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Behaviorism</a:t>
            </a:r>
          </a:p>
          <a:p>
            <a:r>
              <a:rPr lang="en-US" dirty="0" smtClean="0"/>
              <a:t>Cognitivism</a:t>
            </a:r>
          </a:p>
          <a:p>
            <a:r>
              <a:rPr lang="en-US" dirty="0" smtClean="0"/>
              <a:t>Constructivism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 main perspectives to learning: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Mind as Black Box</a:t>
            </a:r>
          </a:p>
          <a:p>
            <a:r>
              <a:rPr lang="en-US" dirty="0" smtClean="0"/>
              <a:t>Learning is regular, expected responses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Reward and Punish in order to reinforce behavior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Key Principles: Behaviorism</a:t>
            </a:r>
            <a:endParaRPr lang="en-US" sz="3700" dirty="0"/>
          </a:p>
        </p:txBody>
      </p:sp>
      <p:pic>
        <p:nvPicPr>
          <p:cNvPr id="10" name="Content Placeholder 3" descr="d_12_p_con_3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38400"/>
            <a:ext cx="45720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happens as a result of brain processes</a:t>
            </a:r>
          </a:p>
          <a:p>
            <a:r>
              <a:rPr lang="en-US" dirty="0" smtClean="0"/>
              <a:t>Initially brain processes to acquire knowledge</a:t>
            </a:r>
          </a:p>
          <a:p>
            <a:r>
              <a:rPr lang="en-US" dirty="0" smtClean="0"/>
              <a:t>Recall to store knowledge</a:t>
            </a:r>
          </a:p>
          <a:p>
            <a:r>
              <a:rPr lang="en-US" dirty="0" smtClean="0"/>
              <a:t>What we must do in the application?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Key Principles: </a:t>
            </a:r>
            <a:r>
              <a:rPr lang="en-US" sz="3700" dirty="0" err="1" smtClean="0"/>
              <a:t>Cognitivism</a:t>
            </a:r>
            <a:endParaRPr lang="en-US" sz="37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as a process in which the learner actively constructs or builds new ideas or concepts. 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Actively engage the learners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Key Principles: Constructivism</a:t>
            </a:r>
            <a:endParaRPr lang="en-US" sz="37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Piaget</a:t>
            </a:r>
          </a:p>
          <a:p>
            <a:pPr>
              <a:buNone/>
            </a:pPr>
            <a:r>
              <a:rPr lang="en-US" dirty="0" smtClean="0">
                <a:latin typeface="Book Antiqua" pitchFamily="18" charset="0"/>
              </a:rPr>
              <a:t>	Piaget believed that cognitive development occurs through a sequence of successive qualitative changes in cognitive structures.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Some learning theories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Book Antiqua" pitchFamily="18" charset="0"/>
              </a:rPr>
              <a:t>Piaget’s Four Stages:</a:t>
            </a:r>
          </a:p>
          <a:p>
            <a:pPr>
              <a:lnSpc>
                <a:spcPct val="90000"/>
              </a:lnSpc>
            </a:pPr>
            <a:r>
              <a:rPr lang="en-US" sz="2800" b="1" dirty="0" smtClean="0">
                <a:latin typeface="Book Antiqua" pitchFamily="18" charset="0"/>
              </a:rPr>
              <a:t>Sensorimotor Stage (birth - 2 yrs):</a:t>
            </a:r>
            <a:r>
              <a:rPr lang="en-US" sz="2800" dirty="0" smtClean="0">
                <a:latin typeface="Book Antiqua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actions is used as interaction medium, there is an increased awareness of self and surroundings. </a:t>
            </a:r>
          </a:p>
          <a:p>
            <a:pPr>
              <a:lnSpc>
                <a:spcPct val="90000"/>
              </a:lnSpc>
            </a:pPr>
            <a:r>
              <a:rPr lang="en-US" sz="2800" b="1" dirty="0" smtClean="0">
                <a:latin typeface="Book Antiqua" pitchFamily="18" charset="0"/>
              </a:rPr>
              <a:t>Preoperational Thought Stage (2 - 7yrs):</a:t>
            </a:r>
            <a:r>
              <a:rPr lang="en-US" sz="2800" dirty="0" smtClean="0">
                <a:latin typeface="Book Antiqua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development of language and conceptual thought occurs.</a:t>
            </a:r>
          </a:p>
          <a:p>
            <a:pPr>
              <a:lnSpc>
                <a:spcPct val="90000"/>
              </a:lnSpc>
            </a:pPr>
            <a:r>
              <a:rPr lang="en-US" sz="2800" b="1" dirty="0" smtClean="0">
                <a:latin typeface="Book Antiqua" pitchFamily="18" charset="0"/>
              </a:rPr>
              <a:t>Concrete Operations Stage (7-11yrs):</a:t>
            </a:r>
            <a:r>
              <a:rPr lang="en-US" sz="2800" dirty="0" smtClean="0">
                <a:latin typeface="Book Antiqua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increased ability to apply logical thought to concrete problems, thinking is still primarily related to immediate experience.</a:t>
            </a:r>
          </a:p>
          <a:p>
            <a:pPr>
              <a:lnSpc>
                <a:spcPct val="90000"/>
              </a:lnSpc>
            </a:pPr>
            <a:r>
              <a:rPr lang="en-US" sz="2800" b="1" dirty="0" smtClean="0">
                <a:latin typeface="Book Antiqua" pitchFamily="18" charset="0"/>
              </a:rPr>
              <a:t>Formal Operations Stage (11yrs on):</a:t>
            </a:r>
            <a:r>
              <a:rPr lang="en-US" sz="2800" dirty="0" smtClean="0">
                <a:latin typeface="Book Antiqua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ability to apply logic to a variety of problems; higher order thinking occurs.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562</Words>
  <Application>Microsoft Macintosh PowerPoint</Application>
  <PresentationFormat>On-screen Show (4:3)</PresentationFormat>
  <Paragraphs>148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Concourse</vt:lpstr>
      <vt:lpstr>Office Theme</vt:lpstr>
      <vt:lpstr>PowerPoint Presentation</vt:lpstr>
      <vt:lpstr>Abstract</vt:lpstr>
      <vt:lpstr>Learning Theories</vt:lpstr>
      <vt:lpstr> 3 main perspectives to learning:</vt:lpstr>
      <vt:lpstr>Key Principles: Behaviorism</vt:lpstr>
      <vt:lpstr>Key Principles: Cognitivism</vt:lpstr>
      <vt:lpstr>Key Principles: Constructivism</vt:lpstr>
      <vt:lpstr>Some learning theories</vt:lpstr>
      <vt:lpstr>PowerPoint Presentation</vt:lpstr>
      <vt:lpstr>Assimilation Theory</vt:lpstr>
      <vt:lpstr>PowerPoint Presentation</vt:lpstr>
      <vt:lpstr>Platform Analysis </vt:lpstr>
      <vt:lpstr>Advantages of Android over ios</vt:lpstr>
      <vt:lpstr>PowerPoint Presentation</vt:lpstr>
      <vt:lpstr>Existing Application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 Colors For Kids</vt:lpstr>
      <vt:lpstr>PowerPoint Presentation</vt:lpstr>
      <vt:lpstr>Abby -  Interactive Games for Children</vt:lpstr>
      <vt:lpstr>PowerPoint Presentation</vt:lpstr>
      <vt:lpstr>Overcoming Disadvantages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Ameya Parab</cp:lastModifiedBy>
  <cp:revision>61</cp:revision>
  <dcterms:created xsi:type="dcterms:W3CDTF">2012-11-02T08:05:29Z</dcterms:created>
  <dcterms:modified xsi:type="dcterms:W3CDTF">2012-11-03T03:53:24Z</dcterms:modified>
</cp:coreProperties>
</file>