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  <p:sldMasterId id="2147483657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4711D1B3-5FCC-1DA1-C1EB-3344D265F932}">
  <a:tblStyle styleId="{4711D1B3-5FCC-1DA1-C1EB-3344D265F932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Рисунок 7" hidden="0"/>
          <p:cNvSpPr>
            <a:spLocks noGrp="1"/>
          </p:cNvSpPr>
          <p:nvPr isPhoto="0" userDrawn="0">
            <p:ph type="pic" sz="quarter" idx="10" hasCustomPrompt="0"/>
          </p:nvPr>
        </p:nvSpPr>
        <p:spPr bwMode="auto">
          <a:xfrm>
            <a:off x="5866923" y="1444124"/>
            <a:ext cx="6325077" cy="276999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288417" y="6329973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  <p:pic>
        <p:nvPicPr>
          <p:cNvPr id="16" name="Рисунок 15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Custom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4133" y="136190"/>
            <a:ext cx="11222567" cy="533400"/>
          </a:xfrm>
          <a:prstGeom prst="rect">
            <a:avLst/>
          </a:prstGeom>
        </p:spPr>
        <p:txBody>
          <a:bodyPr/>
          <a:lstStyle>
            <a:lvl1pPr algn="ctr">
              <a:defRPr sz="2200" b="1">
                <a:solidFill>
                  <a:srgbClr val="F47920"/>
                </a:solidFill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 lang="en-GB"/>
          </a:p>
        </p:txBody>
      </p:sp>
      <p:sp>
        <p:nvSpPr>
          <p:cNvPr id="5" name="Slide Number Placeholder 1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249661" y="6495086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65AF9E-24C6-41A0-9AA7-ECEB84ED36DB}" type="slidenum">
              <a:rPr lang="en-GB">
                <a:solidFill>
                  <a:srgbClr val="000000">
                    <a:tint val="75000"/>
                  </a:srgbClr>
                </a:solidFill>
              </a:rPr>
              <a:t/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C1EB2A8-0DE3-4744-83AB-8F1C4AEDA1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C74A402-323B-47E9-AE76-0CEB7FC0D12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 and body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2772400" y="6368761"/>
            <a:ext cx="731600" cy="48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  <p:sp>
        <p:nvSpPr>
          <p:cNvPr id="21" name="Google Shape;21;p3" hidden="0"/>
          <p:cNvSpPr txBox="1"/>
          <p:nvPr isPhoto="0" userDrawn="0"/>
        </p:nvSpPr>
        <p:spPr bwMode="auto">
          <a:xfrm>
            <a:off x="810408" y="1237986"/>
            <a:ext cx="9651200" cy="45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Google Shape;22;p3" hidden="0"/>
          <p:cNvSpPr txBox="1"/>
          <p:nvPr isPhoto="0" userDrawn="0"/>
        </p:nvSpPr>
        <p:spPr bwMode="auto">
          <a:xfrm>
            <a:off x="810408" y="577816"/>
            <a:ext cx="8420000" cy="5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21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Пользовательский маке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9015" y="1110882"/>
            <a:ext cx="9275083" cy="60785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371475" y="368300"/>
            <a:ext cx="1352550" cy="177692"/>
          </a:xfrm>
          <a:prstGeom prst="rect">
            <a:avLst/>
          </a:prstGeom>
        </p:spPr>
      </p:pic>
      <p:pic>
        <p:nvPicPr>
          <p:cNvPr id="28" name="Рисунок 27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29" name="Рисунок 28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Пользовательский маке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9015" y="1110882"/>
            <a:ext cx="9275083" cy="60785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371475" y="368300"/>
            <a:ext cx="1352550" cy="177692"/>
          </a:xfrm>
          <a:prstGeom prst="rect">
            <a:avLst/>
          </a:prstGeom>
        </p:spPr>
      </p:pic>
      <p:pic>
        <p:nvPicPr>
          <p:cNvPr id="62" name="Рисунок 61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3" name="Рисунок 62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4" name="Рисунок 63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65" name="Рисунок 64" descr="http://9D38C948522596F73A683742CA3A180D.dms.sberbank.ru/9D38C948522596F73A683742CA3A180D-0F3CFA852D402610DF6872BE41899D3E-E4CAEDB98C7D515E53B6261BC7260BEB/1.png" hidden="0"/>
          <p:cNvPicPr/>
          <p:nvPr isPhoto="0"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5428" y="307317"/>
            <a:ext cx="9275083" cy="607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62782" y="1444124"/>
            <a:ext cx="50987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7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1059340" y="6368576"/>
            <a:ext cx="757228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F7736AA-107F-4B21-8A50-559C2F734C0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5428" y="307317"/>
            <a:ext cx="9275083" cy="607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45428" y="2617069"/>
            <a:ext cx="113075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4147444" y="6377941"/>
            <a:ext cx="39034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Источник / примечание</a:t>
            </a:r>
            <a:endParaRPr lang="ru-RU"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609918" y="6377941"/>
            <a:ext cx="28056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11582083" y="6354191"/>
            <a:ext cx="420373" cy="2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4A23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4C10455-C340-7945-BDDA-6923B7A290C6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dt="0" ftr="1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069">
        <a:defRPr>
          <a:latin typeface="+mn-lt"/>
          <a:ea typeface="+mn-ea"/>
          <a:cs typeface="+mn-cs"/>
        </a:defRPr>
      </a:lvl2pPr>
      <a:lvl3pPr marL="916137">
        <a:defRPr>
          <a:latin typeface="+mn-lt"/>
          <a:ea typeface="+mn-ea"/>
          <a:cs typeface="+mn-cs"/>
        </a:defRPr>
      </a:lvl3pPr>
      <a:lvl4pPr marL="1374206">
        <a:defRPr>
          <a:latin typeface="+mn-lt"/>
          <a:ea typeface="+mn-ea"/>
          <a:cs typeface="+mn-cs"/>
        </a:defRPr>
      </a:lvl4pPr>
      <a:lvl5pPr marL="1832275">
        <a:defRPr>
          <a:latin typeface="+mn-lt"/>
          <a:ea typeface="+mn-ea"/>
          <a:cs typeface="+mn-cs"/>
        </a:defRPr>
      </a:lvl5pPr>
      <a:lvl6pPr marL="2290343">
        <a:defRPr>
          <a:latin typeface="+mn-lt"/>
          <a:ea typeface="+mn-ea"/>
          <a:cs typeface="+mn-cs"/>
        </a:defRPr>
      </a:lvl6pPr>
      <a:lvl7pPr marL="2748412">
        <a:defRPr>
          <a:latin typeface="+mn-lt"/>
          <a:ea typeface="+mn-ea"/>
          <a:cs typeface="+mn-cs"/>
        </a:defRPr>
      </a:lvl7pPr>
      <a:lvl8pPr marL="3206481">
        <a:defRPr>
          <a:latin typeface="+mn-lt"/>
          <a:ea typeface="+mn-ea"/>
          <a:cs typeface="+mn-cs"/>
        </a:defRPr>
      </a:lvl8pPr>
      <a:lvl9pPr marL="36645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public.tableau.com/app/profile/andrey.markov/viz/Wrongtariffs/Wrongtariffs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BSRV-Kislichko-SK\AppData\Local\Microsoft\Windows\Temporary Internet Files\Content.Outlook\IFHKQYQ2\Inside-an-ATM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1" y="0"/>
            <a:ext cx="12191999" cy="6853626"/>
          </a:xfrm>
          <a:prstGeom prst="rect">
            <a:avLst/>
          </a:prstGeom>
          <a:noFill/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0" y="701040"/>
            <a:ext cx="9365248" cy="5446962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>
                  <a:alpha val="82000"/>
                </a:srgbClr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object 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96508" y="1778676"/>
            <a:ext cx="8645074" cy="184155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defTabSz="916137">
              <a:defRPr/>
            </a:pPr>
            <a:br>
              <a:rPr lang="ru-RU" sz="2400" b="0" spc="-100">
                <a:solidFill>
                  <a:schemeClr val="bg2">
                    <a:lumMod val="90000"/>
                  </a:schemeClr>
                </a:solidFill>
                <a:latin typeface="+mn-lt"/>
              </a:rPr>
            </a:br>
            <a:br>
              <a:rPr lang="ru-RU" sz="3200" b="0" spc="-100">
                <a:solidFill>
                  <a:schemeClr val="bg2">
                    <a:lumMod val="90000"/>
                  </a:schemeClr>
                </a:solidFill>
                <a:latin typeface="+mj-lt"/>
              </a:rPr>
            </a:br>
            <a:r>
              <a:rPr lang="ru-RU" sz="2800" b="1">
                <a:solidFill>
                  <a:schemeClr val="bg1"/>
                </a:solidFill>
                <a:latin typeface="+mj-lt"/>
              </a:rPr>
              <a:t>Анализ </a:t>
            </a:r>
            <a:r>
              <a:rPr lang="ru-RU" sz="3200" spc="-99">
                <a:solidFill>
                  <a:srgbClr val="FFFFFF"/>
                </a:solidFill>
                <a:latin typeface="SB Serif Display Light"/>
              </a:rPr>
              <a:t>тарифных предложений </a:t>
            </a:r>
            <a:r>
              <a:rPr lang="en-US" sz="3200" spc="-99">
                <a:solidFill>
                  <a:srgbClr val="FFFFFF"/>
                </a:solidFill>
                <a:latin typeface="SB Serif Display Light"/>
              </a:rPr>
              <a:t>call-</a:t>
            </a:r>
            <a:r>
              <a:rPr lang="ru-RU" sz="3200" spc="-99">
                <a:solidFill>
                  <a:srgbClr val="FFFFFF"/>
                </a:solidFill>
                <a:latin typeface="SB Serif Display Light"/>
              </a:rPr>
              <a:t>центра</a:t>
            </a:r>
            <a:br>
              <a:rPr lang="en-US" sz="3200" spc="-100">
                <a:solidFill>
                  <a:srgbClr val="FFFFFF"/>
                </a:solidFill>
                <a:latin typeface="SB Serif Display Light"/>
              </a:rPr>
            </a:br>
            <a:endParaRPr sz="3200" spc="-100">
              <a:solidFill>
                <a:srgbClr val="FFFFFF"/>
              </a:solidFill>
              <a:latin typeface="SB Serif Display Light"/>
            </a:endParaRPr>
          </a:p>
        </p:txBody>
      </p:sp>
      <p:graphicFrame>
        <p:nvGraphicFramePr>
          <p:cNvPr id="10" name="Таблица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96510" y="3941338"/>
          <a:ext cx="7833089" cy="1493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{4711D1B3-5FCC-1DA1-C1EB-3344D265F932}</a:tableStyleId>
              </a:tblPr>
              <a:tblGrid>
                <a:gridCol w="3935016"/>
                <a:gridCol w="3898073"/>
              </a:tblGrid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Тип проекта: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Внутренний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Заказчик: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05908" marR="0" lvl="0" indent="-30590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Коммерческий директор ООО «Бог услышит».</a:t>
                      </a:r>
                      <a:endParaRPr sz="1800" b="1" spc="-99">
                        <a:solidFill>
                          <a:srgbClr val="FFFFFF"/>
                        </a:solidFill>
                        <a:latin typeface="SB Serif Display Light"/>
                        <a:ea typeface="Arial"/>
                        <a:cs typeface="Arial"/>
                      </a:endParaRPr>
                    </a:p>
                    <a:p>
                      <a:pPr marL="305908" marR="0" lvl="0" indent="-30590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800" b="1" spc="-99">
                          <a:solidFill>
                            <a:srgbClr val="FFFFFF"/>
                          </a:solidFill>
                          <a:latin typeface="SB Serif Display Light"/>
                          <a:ea typeface="Arial"/>
                          <a:cs typeface="Arial"/>
                        </a:rPr>
                        <a:t>Коммерческий департамент ООО «Бог услышит»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solidFill>
                        <a:schemeClr val="bg1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Исполнитель:</a:t>
                      </a:r>
                      <a:endParaRPr sz="1800"/>
                    </a:p>
                  </a:txBody>
                  <a:tcPr>
                    <a:lnL w="3175" algn="ctr">
                      <a:noFill/>
                    </a:lnL>
                    <a:lnR w="3175" algn="ctr">
                      <a:solidFill>
                        <a:schemeClr val="bg1"/>
                      </a:solidFill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OOO </a:t>
                      </a:r>
                      <a:r>
                        <a:rPr lang="ru-RU" sz="1800" b="1" spc="-100">
                          <a:solidFill>
                            <a:srgbClr val="FFFFFF"/>
                          </a:solidFill>
                          <a:latin typeface="SB Serif Display Light"/>
                          <a:ea typeface="+mj-ea"/>
                          <a:cs typeface="Arial"/>
                        </a:rPr>
                        <a:t>«Сон разума»</a:t>
                      </a:r>
                      <a:endParaRPr sz="1800"/>
                    </a:p>
                  </a:txBody>
                  <a:tcPr>
                    <a:lnL w="3175" algn="ctr">
                      <a:solidFill>
                        <a:schemeClr val="bg1"/>
                      </a:solidFill>
                    </a:lnL>
                    <a:lnR w="3175" algn="ctr">
                      <a:noFill/>
                    </a:lnR>
                    <a:lnT w="3175" algn="ctr">
                      <a:solidFill>
                        <a:schemeClr val="bg1"/>
                      </a:solidFill>
                    </a:lnT>
                    <a:lnB w="3175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899866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Анализ тарифных предложений </a:t>
            </a:r>
            <a:r>
              <a:rPr lang="en-US" sz="1800" b="1">
                <a:solidFill>
                  <a:schemeClr val="bg1"/>
                </a:solidFill>
              </a:rPr>
              <a:t>call</a:t>
            </a:r>
            <a:r>
              <a:rPr lang="ru-RU" sz="1800" b="1">
                <a:solidFill>
                  <a:schemeClr val="bg1"/>
                </a:solidFill>
              </a:rPr>
              <a:t>-центра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27649" cy="287406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Цели работы:</a:t>
            </a:r>
            <a:endParaRPr lang="ru-RU" sz="1600" b="1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Исследование</a:t>
            </a:r>
            <a:r>
              <a:rPr lang="ru-RU" sz="1600" b="0">
                <a:ea typeface="Open Sans"/>
                <a:cs typeface="Arial"/>
              </a:rPr>
              <a:t> работы клиентов </a:t>
            </a:r>
            <a:r>
              <a:rPr lang="en-US" sz="1600" b="0">
                <a:ea typeface="Open Sans"/>
                <a:cs typeface="Arial"/>
              </a:rPr>
              <a:t>call-</a:t>
            </a:r>
            <a:r>
              <a:rPr lang="ru-RU" sz="1600" b="0">
                <a:ea typeface="Open Sans"/>
                <a:cs typeface="Arial"/>
              </a:rPr>
              <a:t>центра;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Создание дашборда для сотрудников коммерческого департамента;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Создание комплекса рекомендаций подходящего тарифа для клиентов </a:t>
            </a:r>
            <a:r>
              <a:rPr lang="en-US" sz="1600" b="0">
                <a:ea typeface="Open Sans"/>
                <a:cs typeface="Arial"/>
              </a:rPr>
              <a:t>call</a:t>
            </a:r>
            <a:r>
              <a:rPr lang="ru-RU" sz="1600" b="0">
                <a:ea typeface="Open Sans"/>
                <a:cs typeface="Arial"/>
              </a:rPr>
              <a:t>-центра;</a:t>
            </a:r>
            <a:endParaRPr sz="1600" b="0">
              <a:ea typeface="Open Sans"/>
              <a:cs typeface="Arial"/>
            </a:endParaRPr>
          </a:p>
          <a:p>
            <a:pPr marL="674624" marR="5089" lvl="1" indent="-261850">
              <a:spcBef>
                <a:spcPts val="129"/>
              </a:spcBef>
              <a:buFont typeface="Arial"/>
              <a:buChar char="•"/>
              <a:defRPr/>
            </a:pPr>
            <a:r>
              <a:rPr lang="ru-RU" sz="1600" b="0">
                <a:ea typeface="Open Sans"/>
                <a:cs typeface="Arial"/>
              </a:rPr>
              <a:t>Исследование изменения выручки компании после перевода клиентов </a:t>
            </a:r>
            <a:r>
              <a:rPr lang="en-US" sz="1600" b="0">
                <a:ea typeface="Open Sans"/>
                <a:cs typeface="Arial"/>
              </a:rPr>
              <a:t>call-</a:t>
            </a:r>
            <a:r>
              <a:rPr lang="ru-RU" sz="1600" b="0">
                <a:ea typeface="Open Sans"/>
                <a:cs typeface="Arial"/>
              </a:rPr>
              <a:t>центра на рекомендуемые тарифы;</a:t>
            </a:r>
            <a:endParaRPr lang="ru-RU"/>
          </a:p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Источник данных</a:t>
            </a:r>
            <a:r>
              <a:rPr lang="ru-RU" b="1">
                <a:ea typeface="Open Sans"/>
                <a:cs typeface="Arial"/>
              </a:rPr>
              <a:t>: 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r>
              <a:rPr lang="ru-RU" sz="1600">
                <a:ea typeface="Open Sans"/>
                <a:cs typeface="Arial"/>
              </a:rPr>
              <a:t>Файлы:</a:t>
            </a:r>
            <a:endParaRPr lang="ru-RU" sz="1600">
              <a:ea typeface="Open Sans"/>
              <a:cs typeface="Arial"/>
            </a:endParaRPr>
          </a:p>
          <a:p>
            <a:pPr marL="1131824" marR="5089" lvl="2" indent="-261850">
              <a:spcBef>
                <a:spcPts val="129"/>
              </a:spcBef>
              <a:buFont typeface="Wingdings"/>
              <a:buChar char="Ø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telecom_clients.csv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131824" marR="5089" lvl="2" indent="-261850">
              <a:spcBef>
                <a:spcPts val="129"/>
              </a:spcBef>
              <a:buFont typeface="Wingdings"/>
              <a:buChar char="Ø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telecom_dataset.csv</a:t>
            </a:r>
            <a:endParaRPr lang="ru-RU" sz="1600" i="0"/>
          </a:p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Дашборд</a:t>
            </a:r>
            <a:r>
              <a:rPr lang="ru-RU" sz="1600" b="1">
                <a:ea typeface="Open Sans"/>
                <a:cs typeface="Arial"/>
              </a:rPr>
              <a:t>: </a:t>
            </a:r>
            <a:r>
              <a:rPr lang="ru-RU" sz="1600" b="1" u="sng">
                <a:solidFill>
                  <a:schemeClr val="tx2">
                    <a:lumMod val="75000"/>
                    <a:lumOff val="25000"/>
                  </a:schemeClr>
                </a:solidFill>
                <a:ea typeface="Open Sans"/>
                <a:cs typeface="Arial"/>
                <a:hlinkClick r:id="rId2" tooltip="https://public.tableau.com/app/profile/andrey.markov/viz/Wrongtariffs/Wrongtariffs"/>
              </a:rPr>
              <a:t>https://public.tableau.com/WrongTariffs</a:t>
            </a:r>
            <a:endParaRPr sz="1600">
              <a:solidFill>
                <a:schemeClr val="tx2">
                  <a:lumMod val="75000"/>
                  <a:lumOff val="25000"/>
                </a:schemeClr>
              </a:solidFill>
              <a:ea typeface="Open Sans"/>
              <a:cs typeface="Arial"/>
            </a:endParaRPr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68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900370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Сумма среднего чека клиентов компании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20701" cy="83571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r>
              <a:rPr/>
              <a:t>Наблюдения: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Заметен ежемесячный рост суммы среднего чека клиентов компании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Самая крупная сумма среднего чека клиента характерна для тарифа «Тариф А»</a:t>
            </a: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63565743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8449733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5547459" name="" hidden="0"/>
          <p:cNvSpPr/>
          <p:nvPr isPhoto="0" userDrawn="0"/>
        </p:nvSpPr>
        <p:spPr bwMode="auto">
          <a:xfrm flipH="0" flipV="0">
            <a:off x="8510623" y="5053653"/>
            <a:ext cx="2551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352528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8875" y="3060946"/>
            <a:ext cx="5669683" cy="3549528"/>
          </a:xfrm>
          <a:prstGeom prst="rect">
            <a:avLst/>
          </a:prstGeom>
        </p:spPr>
      </p:pic>
      <p:sp>
        <p:nvSpPr>
          <p:cNvPr id="1395773173" name="" hidden="0"/>
          <p:cNvSpPr/>
          <p:nvPr isPhoto="0" userDrawn="0"/>
        </p:nvSpPr>
        <p:spPr bwMode="auto">
          <a:xfrm flipH="0" flipV="0">
            <a:off x="12191999" y="6351170"/>
            <a:ext cx="19146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677622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223439" y="3060946"/>
            <a:ext cx="5475686" cy="354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900370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Рекомендации клиентам по изменению тарифного плана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19657" cy="111003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r>
              <a:rPr b="1"/>
              <a:t>Исследования показали:</a:t>
            </a:r>
            <a:endParaRPr b="1"/>
          </a:p>
          <a:p>
            <a:pPr marL="283879" indent="-283879">
              <a:buAutoNum type="arabicPeriod"/>
              <a:defRPr/>
            </a:pPr>
            <a:r>
              <a:rPr b="0"/>
              <a:t>для увеличения лояльности клиентов, можно порекомендовать изменить тариф 511 клиентам из 516;</a:t>
            </a:r>
            <a:endParaRPr b="0"/>
          </a:p>
          <a:p>
            <a:pPr marL="283879" indent="-283879">
              <a:buAutoNum type="arabicPeriod"/>
              <a:defRPr/>
            </a:pPr>
            <a:r>
              <a:rPr b="0"/>
              <a:t>список рекомендованных изменений передан в коммерческий департамент;</a:t>
            </a:r>
            <a:endParaRPr b="0"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Заголовок 4" hidden="0"/>
          <p:cNvSpPr txBox="1"/>
          <p:nvPr isPhoto="0" userDrawn="0"/>
        </p:nvSpPr>
        <p:spPr bwMode="auto">
          <a:xfrm>
            <a:off x="432400" y="298167"/>
            <a:ext cx="9901378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Изменение выручки компании после перевода клиентов на рекомендуемые тарифы</a:t>
            </a:r>
            <a:endParaRPr lang="ru-RU" sz="2400" b="0" i="0" u="none" strike="noStrike" cap="none" spc="-76">
              <a:ln>
                <a:noFill/>
              </a:ln>
              <a:solidFill>
                <a:schemeClr val="bg1"/>
              </a:solidFill>
              <a:ea typeface="+mj-ea"/>
              <a:cs typeface="Arial"/>
            </a:endParaRPr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12169" cy="28707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006555248" name="" hidden="0"/>
          <p:cNvSpPr/>
          <p:nvPr isPhoto="0" userDrawn="0"/>
        </p:nvSpPr>
        <p:spPr bwMode="auto">
          <a:xfrm flipH="0" flipV="0">
            <a:off x="8298709" y="1173160"/>
            <a:ext cx="2026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2528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2087" y="1100460"/>
            <a:ext cx="8082378" cy="542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12133" cy="28707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625996369" name="Заголовок 4" hidden="0"/>
          <p:cNvSpPr txBox="1"/>
          <p:nvPr isPhoto="0" userDrawn="0"/>
        </p:nvSpPr>
        <p:spPr bwMode="auto">
          <a:xfrm>
            <a:off x="432400" y="298167"/>
            <a:ext cx="9901881" cy="54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Изменение составляющих выручки компании после перевода клиентов на рекомендуемые тарифы</a:t>
            </a:r>
            <a:endParaRPr lang="ru-RU" sz="2400" b="0" i="0" u="none" strike="noStrike" cap="none" spc="-75">
              <a:ln>
                <a:noFill/>
              </a:ln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540629433" name="" hidden="0"/>
          <p:cNvSpPr/>
          <p:nvPr isPhoto="0" userDrawn="0"/>
        </p:nvSpPr>
        <p:spPr bwMode="auto">
          <a:xfrm flipH="0" flipV="0">
            <a:off x="9587666" y="4341150"/>
            <a:ext cx="30665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75325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00370" y="1049310"/>
            <a:ext cx="8791257" cy="2529499"/>
          </a:xfrm>
          <a:prstGeom prst="rect">
            <a:avLst/>
          </a:prstGeom>
        </p:spPr>
      </p:pic>
      <p:sp>
        <p:nvSpPr>
          <p:cNvPr id="4707466" name="" hidden="0"/>
          <p:cNvSpPr/>
          <p:nvPr isPhoto="0" userDrawn="0"/>
        </p:nvSpPr>
        <p:spPr bwMode="auto">
          <a:xfrm flipH="0" flipV="0">
            <a:off x="8507881" y="6981947"/>
            <a:ext cx="3062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953195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700370" y="3708276"/>
            <a:ext cx="8791257" cy="2902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0"/>
          <p:cNvSpPr/>
          <p:nvPr isPhoto="0" userDrawn="0"/>
        </p:nvSpPr>
        <p:spPr bwMode="auto">
          <a:xfrm>
            <a:off x="0" y="0"/>
            <a:ext cx="12192000" cy="1049311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Прямая соединительная линия 10" hidden="0"/>
          <p:cNvCxnSpPr>
            <a:cxnSpLocks/>
          </p:cNvCxnSpPr>
          <p:nvPr isPhoto="0" userDrawn="0"/>
        </p:nvCxnSpPr>
        <p:spPr bwMode="auto">
          <a:xfrm>
            <a:off x="298876" y="137575"/>
            <a:ext cx="0" cy="7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3" hidden="0"/>
          <p:cNvSpPr txBox="1"/>
          <p:nvPr isPhoto="0" userDrawn="0"/>
        </p:nvSpPr>
        <p:spPr bwMode="auto">
          <a:xfrm>
            <a:off x="432400" y="1049310"/>
            <a:ext cx="10925777" cy="233939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spcBef>
                <a:spcPts val="130"/>
              </a:spcBef>
              <a:defRPr/>
            </a:pPr>
            <a:r>
              <a:rPr lang="ru-RU" sz="1600" b="1">
                <a:ea typeface="Open Sans"/>
                <a:cs typeface="Arial"/>
              </a:rPr>
              <a:t>Выводы: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r>
              <a:rPr lang="ru-RU" sz="1600" b="1">
                <a:ea typeface="Open Sans"/>
                <a:cs typeface="Arial"/>
              </a:rPr>
              <a:t>В случае перехода абонентов на рекомендуемые тарифы: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наблюдается падение выручки компании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наблюдается снижение выручки от исходящих вызовов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наблюдается снижение выручки от абонентской платы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r>
              <a:rPr lang="ru-RU" sz="1600" b="1">
                <a:ea typeface="Open Sans"/>
                <a:cs typeface="Arial"/>
              </a:rPr>
              <a:t>А\</a:t>
            </a:r>
            <a:r>
              <a:rPr lang="en-US" sz="1600" b="1">
                <a:ea typeface="Open Sans"/>
                <a:cs typeface="Arial"/>
              </a:rPr>
              <a:t>B-</a:t>
            </a:r>
            <a:r>
              <a:rPr lang="ru-RU" sz="1600" b="1">
                <a:ea typeface="Open Sans"/>
                <a:cs typeface="Arial"/>
              </a:rPr>
              <a:t>тесты показали: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падение выручки компании </a:t>
            </a:r>
            <a:endParaRPr/>
          </a:p>
          <a:p>
            <a:pPr marL="1212874" marR="5090" lvl="2" indent="-285750">
              <a:spcBef>
                <a:spcPts val="130"/>
              </a:spcBef>
              <a:buFont typeface="Wingdings"/>
              <a:buChar char="Ø"/>
              <a:defRPr/>
            </a:pPr>
            <a:r>
              <a:rPr lang="ru-RU" sz="1600" b="1">
                <a:ea typeface="Open Sans"/>
                <a:cs typeface="Arial"/>
              </a:rPr>
              <a:t>отсутствие статистической значимости снижения выручки компании от исходящих вызовов</a:t>
            </a:r>
            <a:endParaRPr/>
          </a:p>
          <a:p>
            <a:pPr marL="755674" marR="5090" lvl="1" indent="-285750">
              <a:spcBef>
                <a:spcPts val="130"/>
              </a:spcBef>
              <a:buFont typeface="Arial"/>
              <a:buChar char="•"/>
              <a:defRPr/>
            </a:pPr>
            <a:endParaRPr lang="ru-RU" sz="1600">
              <a:ea typeface="Open Sans"/>
              <a:cs typeface="Arial"/>
            </a:endParaRPr>
          </a:p>
        </p:txBody>
      </p:sp>
      <p:sp>
        <p:nvSpPr>
          <p:cNvPr id="12" name="Номер слайда 2" hidden="0"/>
          <p:cNvSpPr txBox="1"/>
          <p:nvPr isPhoto="0" userDrawn="0"/>
        </p:nvSpPr>
        <p:spPr bwMode="auto">
          <a:xfrm>
            <a:off x="11251060" y="6427913"/>
            <a:ext cx="711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5AF9E-24C6-41A0-9AA7-ECEB84ED36DB}" type="slidenum">
              <a:rPr lang="en-GB" sz="2000" b="0" i="0" u="none" strike="noStrike" cap="none" spc="0">
                <a:ln>
                  <a:noFill/>
                </a:ln>
                <a:solidFill>
                  <a:srgbClr val="000000">
                    <a:tint val="75000"/>
                  </a:srgbClr>
                </a:solidFill>
                <a:latin typeface="Calibri"/>
                <a:ea typeface="Helvetica Neue"/>
                <a:cs typeface="Helvetica Neue"/>
              </a:rPr>
              <a:t/>
            </a:fld>
            <a:endParaRPr lang="en-GB" sz="2000" b="0" i="0" u="none" strike="noStrike" cap="none" spc="0">
              <a:ln>
                <a:noFill/>
              </a:ln>
              <a:solidFill>
                <a:srgbClr val="000000">
                  <a:tint val="75000"/>
                </a:srgbClr>
              </a:solidFill>
              <a:latin typeface="Calibri"/>
              <a:ea typeface="Helvetica Neue"/>
              <a:cs typeface="Helvetica Neue"/>
            </a:endParaRPr>
          </a:p>
        </p:txBody>
      </p:sp>
      <p:sp>
        <p:nvSpPr>
          <p:cNvPr id="1130857454" name="Заголовок 4" hidden="0"/>
          <p:cNvSpPr txBox="1"/>
          <p:nvPr isPhoto="0" userDrawn="0"/>
        </p:nvSpPr>
        <p:spPr bwMode="auto">
          <a:xfrm>
            <a:off x="432400" y="298167"/>
            <a:ext cx="9899901" cy="27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4A23F"/>
                </a:solidFill>
                <a:latin typeface="+mj-lt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ru-RU" sz="1800" b="1">
                <a:solidFill>
                  <a:schemeClr val="bg1"/>
                </a:solidFill>
              </a:rPr>
              <a:t>Анализ тарифных предложений </a:t>
            </a:r>
            <a:r>
              <a:rPr lang="en-US" sz="1800" b="1">
                <a:solidFill>
                  <a:schemeClr val="bg1"/>
                </a:solidFill>
              </a:rPr>
              <a:t>call</a:t>
            </a:r>
            <a:r>
              <a:rPr lang="ru-RU" sz="1800" b="1">
                <a:solidFill>
                  <a:schemeClr val="bg1"/>
                </a:solidFill>
              </a:rPr>
              <a:t>-центра</a:t>
            </a:r>
            <a:endParaRPr lang="ru-RU" sz="2400" b="0" i="0" u="none" strike="noStrike" cap="none" spc="-75">
              <a:ln>
                <a:noFill/>
              </a:ln>
              <a:solidFill>
                <a:schemeClr val="bg1"/>
              </a:solidFill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 hidden="0"/>
          <p:cNvSpPr/>
          <p:nvPr isPhoto="0" userDrawn="0"/>
        </p:nvSpPr>
        <p:spPr bwMode="auto"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rgbClr val="005368"/>
              </a:gs>
              <a:gs pos="88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700" b="0" i="0" u="none" strike="noStrike" cap="none" spc="0">
              <a:ln>
                <a:noFill/>
              </a:ln>
              <a:solidFill>
                <a:prstClr val="white"/>
              </a:solidFill>
              <a:latin typeface="SB Sans Text"/>
              <a:ea typeface="+mn-ea"/>
              <a:cs typeface="+mn-cs"/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388145" y="6155957"/>
            <a:ext cx="181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prstClr val="white"/>
                </a:solidFill>
                <a:latin typeface="SB Sans Text"/>
                <a:ea typeface="+mn-ea"/>
                <a:cs typeface="+mn-cs"/>
              </a:rPr>
              <a:t>2022 ГОД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002C42"/>
      </a:dk2>
      <a:lt2>
        <a:srgbClr val="E7E6E6"/>
      </a:lt2>
      <a:accent1>
        <a:srgbClr val="24A23F"/>
      </a:accent1>
      <a:accent2>
        <a:srgbClr val="002C42"/>
      </a:accent2>
      <a:accent3>
        <a:srgbClr val="A5A5A5"/>
      </a:accent3>
      <a:accent4>
        <a:srgbClr val="FFC000"/>
      </a:accent4>
      <a:accent5>
        <a:srgbClr val="5B9BD5"/>
      </a:accent5>
      <a:accent6>
        <a:srgbClr val="C490AA"/>
      </a:accent6>
      <a:hlink>
        <a:srgbClr val="24A23F"/>
      </a:hlink>
      <a:folHlink>
        <a:srgbClr val="002C4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Другая 3">
      <a:dk1>
        <a:sysClr val="windowText" lastClr="000000"/>
      </a:dk1>
      <a:lt1>
        <a:sysClr val="window" lastClr="FFFFFF"/>
      </a:lt1>
      <a:dk2>
        <a:srgbClr val="002C42"/>
      </a:dk2>
      <a:lt2>
        <a:srgbClr val="EEF2F4"/>
      </a:lt2>
      <a:accent1>
        <a:srgbClr val="24A23F"/>
      </a:accent1>
      <a:accent2>
        <a:srgbClr val="002C42"/>
      </a:accent2>
      <a:accent3>
        <a:srgbClr val="007D91"/>
      </a:accent3>
      <a:accent4>
        <a:srgbClr val="0087CD"/>
      </a:accent4>
      <a:accent5>
        <a:srgbClr val="E94E1B"/>
      </a:accent5>
      <a:accent6>
        <a:srgbClr val="F4E41E"/>
      </a:accent6>
      <a:hlink>
        <a:srgbClr val="24A23F"/>
      </a:hlink>
      <a:folHlink>
        <a:srgbClr val="24A23F"/>
      </a:folHlink>
    </a:clrScheme>
    <a:fontScheme name="Другая 4">
      <a:majorFont>
        <a:latin typeface="SB Serif Display Light"/>
        <a:ea typeface="Arial"/>
        <a:cs typeface="Arial"/>
      </a:majorFont>
      <a:minorFont>
        <a:latin typeface="SB Sans Tex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эффективности рекламной кампании</dc:title>
  <dc:subject/>
  <dc:creator>Зайцев Пётр Игоревич</dc:creator>
  <cp:keywords/>
  <dc:description/>
  <dc:identifier/>
  <dc:language/>
  <cp:lastModifiedBy/>
  <cp:revision>1434</cp:revision>
  <dcterms:created xsi:type="dcterms:W3CDTF">2020-03-03T06:20:23Z</dcterms:created>
  <dcterms:modified xsi:type="dcterms:W3CDTF">2022-06-06T12:09:43Z</dcterms:modified>
  <cp:category/>
  <cp:contentStatus/>
  <cp:version/>
</cp:coreProperties>
</file>