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6"/>
  </p:notesMasterIdLst>
  <p:handoutMasterIdLst>
    <p:handoutMasterId r:id="rId27"/>
  </p:handoutMasterIdLst>
  <p:sldIdLst>
    <p:sldId id="271" r:id="rId5"/>
    <p:sldId id="281" r:id="rId6"/>
    <p:sldId id="296" r:id="rId7"/>
    <p:sldId id="649" r:id="rId8"/>
    <p:sldId id="650" r:id="rId9"/>
    <p:sldId id="651" r:id="rId10"/>
    <p:sldId id="652" r:id="rId11"/>
    <p:sldId id="653" r:id="rId12"/>
    <p:sldId id="648" r:id="rId13"/>
    <p:sldId id="654" r:id="rId14"/>
    <p:sldId id="655" r:id="rId15"/>
    <p:sldId id="656" r:id="rId16"/>
    <p:sldId id="658" r:id="rId17"/>
    <p:sldId id="659" r:id="rId18"/>
    <p:sldId id="660" r:id="rId19"/>
    <p:sldId id="661" r:id="rId20"/>
    <p:sldId id="662" r:id="rId21"/>
    <p:sldId id="663" r:id="rId22"/>
    <p:sldId id="664" r:id="rId23"/>
    <p:sldId id="657" r:id="rId24"/>
    <p:sldId id="646"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autoAdjust="0"/>
  </p:normalViewPr>
  <p:slideViewPr>
    <p:cSldViewPr>
      <p:cViewPr varScale="1">
        <p:scale>
          <a:sx n="68" d="100"/>
          <a:sy n="68" d="100"/>
        </p:scale>
        <p:origin x="123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16-12-2020</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dirty="0"/>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12/16/2020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73229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50881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hyperlink" Target="http://www.citiustech.com/" TargetMode="External"/><Relationship Id="rId5" Type="http://schemas.openxmlformats.org/officeDocument/2006/relationships/image" Target="../media/image9.jpeg"/><Relationship Id="rId4" Type="http://schemas.openxmlformats.org/officeDocument/2006/relationships/image" Target="../media/image8.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sers\sujayp\Desktop\Presentation Bann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779588"/>
            <a:ext cx="85058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088559"/>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dirty="0">
                <a:solidFill>
                  <a:schemeClr val="bg1">
                    <a:lumMod val="65000"/>
                  </a:schemeClr>
                </a:solidFill>
              </a:rPr>
              <a:t>CitiusTech has prepared the content contained in this document based on information and knowledge that it reasonably believes to be reliable. Any recipient may rely on the contents of this document at its own risk and CitiusTech shall not be responsible for any error and/or omission in the preparation of this document. The use of any third party reference should not be regarded as an indication of an endorsement, an affiliation or the existence of any other kind of relationship between CitiusTech and such third party</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dirty="0"/>
              <a:t>Click to edit Master title style</a:t>
            </a:r>
          </a:p>
        </p:txBody>
      </p:sp>
      <p:sp>
        <p:nvSpPr>
          <p:cNvPr id="61" name="Subtitle 2"/>
          <p:cNvSpPr>
            <a:spLocks noGrp="1"/>
          </p:cNvSpPr>
          <p:nvPr>
            <p:ph type="subTitle" idx="1"/>
          </p:nvPr>
        </p:nvSpPr>
        <p:spPr>
          <a:xfrm>
            <a:off x="304800" y="5138967"/>
            <a:ext cx="6400800" cy="804634"/>
          </a:xfrm>
        </p:spPr>
        <p:txBody>
          <a:bodyPr>
            <a:no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65959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cxnSp>
        <p:nvCxnSpPr>
          <p:cNvPr id="8" name="Straight Connector 7"/>
          <p:cNvCxnSpPr/>
          <p:nvPr/>
        </p:nvCxnSpPr>
        <p:spPr>
          <a:xfrm flipH="1">
            <a:off x="6567488" y="3352800"/>
            <a:ext cx="21066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48400" y="304800"/>
            <a:ext cx="0" cy="6300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2"/>
          <p:cNvPicPr>
            <a:picLocks noChangeAspect="1"/>
          </p:cNvPicPr>
          <p:nvPr/>
        </p:nvPicPr>
        <p:blipFill>
          <a:blip r:embed="rId2" cstate="print">
            <a:extLst>
              <a:ext uri="{28A0092B-C50C-407E-A947-70E740481C1C}">
                <a14:useLocalDpi xmlns:a14="http://schemas.microsoft.com/office/drawing/2010/main" val="0"/>
              </a:ext>
            </a:extLst>
          </a:blip>
          <a:srcRect b="11554"/>
          <a:stretch>
            <a:fillRect/>
          </a:stretch>
        </p:blipFill>
        <p:spPr bwMode="auto">
          <a:xfrm>
            <a:off x="6588125" y="2471738"/>
            <a:ext cx="8667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7485063" y="511175"/>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r>
              <a:rPr lang="en-US" altLang="en-US" sz="1200">
                <a:solidFill>
                  <a:srgbClr val="A6A6A6"/>
                </a:solidFill>
                <a:latin typeface="Segoe UI" panose="020B0502040204020203" pitchFamily="34" charset="0"/>
                <a:cs typeface="Segoe UI" panose="020B0502040204020203" pitchFamily="34" charset="0"/>
              </a:rPr>
              <a:t>CitiusTech Markets</a:t>
            </a:r>
          </a:p>
        </p:txBody>
      </p:sp>
      <p:sp>
        <p:nvSpPr>
          <p:cNvPr id="14" name="TextBox 13"/>
          <p:cNvSpPr txBox="1">
            <a:spLocks noChangeArrowheads="1"/>
          </p:cNvSpPr>
          <p:nvPr/>
        </p:nvSpPr>
        <p:spPr bwMode="auto">
          <a:xfrm>
            <a:off x="7485063" y="1854200"/>
            <a:ext cx="119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defRPr/>
            </a:pPr>
            <a:r>
              <a:rPr lang="en-US" altLang="en-US" sz="1200">
                <a:solidFill>
                  <a:srgbClr val="A6A6A6"/>
                </a:solidFill>
                <a:latin typeface="Segoe UI" panose="020B0502040204020203" pitchFamily="34" charset="0"/>
                <a:cs typeface="Segoe UI" panose="020B0502040204020203" pitchFamily="34" charset="0"/>
              </a:rPr>
              <a:t>CitiusTech Platforms</a:t>
            </a:r>
            <a:endParaRPr lang="en-IN" altLang="en-US" sz="1200">
              <a:solidFill>
                <a:srgbClr val="A6A6A6"/>
              </a:solidFill>
              <a:latin typeface="Segoe UI" panose="020B0502040204020203" pitchFamily="34" charset="0"/>
              <a:cs typeface="Segoe UI" panose="020B0502040204020203" pitchFamily="34" charset="0"/>
            </a:endParaRPr>
          </a:p>
        </p:txBody>
      </p:sp>
      <p:sp>
        <p:nvSpPr>
          <p:cNvPr id="15" name="TextBox 14"/>
          <p:cNvSpPr txBox="1">
            <a:spLocks noChangeArrowheads="1"/>
          </p:cNvSpPr>
          <p:nvPr/>
        </p:nvSpPr>
        <p:spPr bwMode="auto">
          <a:xfrm>
            <a:off x="7485063" y="1212850"/>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spcAft>
                <a:spcPts val="600"/>
              </a:spcAft>
              <a:defRPr/>
            </a:pPr>
            <a:r>
              <a:rPr lang="en-US" altLang="en-US" sz="1200">
                <a:solidFill>
                  <a:srgbClr val="A6A6A6"/>
                </a:solidFill>
                <a:latin typeface="Segoe UI" panose="020B0502040204020203" pitchFamily="34" charset="0"/>
                <a:cs typeface="Segoe UI" panose="020B0502040204020203" pitchFamily="34" charset="0"/>
              </a:rPr>
              <a:t>CitiusTech Services</a:t>
            </a:r>
          </a:p>
        </p:txBody>
      </p:sp>
      <p:sp>
        <p:nvSpPr>
          <p:cNvPr id="16" name="TextBox 15"/>
          <p:cNvSpPr txBox="1">
            <a:spLocks noChangeArrowheads="1"/>
          </p:cNvSpPr>
          <p:nvPr/>
        </p:nvSpPr>
        <p:spPr bwMode="auto">
          <a:xfrm>
            <a:off x="7494588" y="2478088"/>
            <a:ext cx="1095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defRPr/>
            </a:pPr>
            <a:r>
              <a:rPr lang="en-US" altLang="en-US" sz="1200">
                <a:solidFill>
                  <a:srgbClr val="A6A6A6"/>
                </a:solidFill>
                <a:latin typeface="Segoe UI" panose="020B0502040204020203" pitchFamily="34" charset="0"/>
                <a:cs typeface="Segoe UI" panose="020B0502040204020203" pitchFamily="34" charset="0"/>
              </a:rPr>
              <a:t>Accelerating Innovation</a:t>
            </a:r>
            <a:endParaRPr lang="en-IN" altLang="en-US" sz="1200">
              <a:solidFill>
                <a:srgbClr val="A6A6A6"/>
              </a:solidFill>
              <a:latin typeface="Segoe UI" panose="020B0502040204020203" pitchFamily="34" charset="0"/>
              <a:cs typeface="Segoe UI" panose="020B0502040204020203" pitchFamily="34" charset="0"/>
            </a:endParaRPr>
          </a:p>
        </p:txBody>
      </p:sp>
      <p:pic>
        <p:nvPicPr>
          <p:cNvPr id="17" name="Picture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5" y="1817688"/>
            <a:ext cx="863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8"/>
          <p:cNvPicPr>
            <a:picLocks noChangeAspect="1"/>
          </p:cNvPicPr>
          <p:nvPr/>
        </p:nvPicPr>
        <p:blipFill>
          <a:blip r:embed="rId4" cstate="print">
            <a:extLst>
              <a:ext uri="{28A0092B-C50C-407E-A947-70E740481C1C}">
                <a14:useLocalDpi xmlns:a14="http://schemas.microsoft.com/office/drawing/2010/main" val="0"/>
              </a:ext>
            </a:extLst>
          </a:blip>
          <a:srcRect b="20950"/>
          <a:stretch>
            <a:fillRect/>
          </a:stretch>
        </p:blipFill>
        <p:spPr bwMode="auto">
          <a:xfrm>
            <a:off x="6586538" y="1149350"/>
            <a:ext cx="863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9713" y="468313"/>
            <a:ext cx="8604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a:spLocks noChangeArrowheads="1"/>
          </p:cNvSpPr>
          <p:nvPr/>
        </p:nvSpPr>
        <p:spPr bwMode="auto">
          <a:xfrm>
            <a:off x="6415088" y="3475038"/>
            <a:ext cx="166211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defRPr/>
            </a:pPr>
            <a:r>
              <a:rPr lang="en-US" altLang="en-US" sz="1200" b="1" dirty="0">
                <a:solidFill>
                  <a:srgbClr val="404040"/>
                </a:solidFill>
                <a:cs typeface="Segoe UI" panose="020B0502040204020203" pitchFamily="34" charset="0"/>
              </a:rPr>
              <a:t>CitiusTech Contacts</a:t>
            </a:r>
          </a:p>
          <a:p>
            <a:pPr>
              <a:spcBef>
                <a:spcPts val="600"/>
              </a:spcBef>
              <a:defRPr/>
            </a:pPr>
            <a:r>
              <a:rPr lang="en-US" altLang="en-US" sz="1200" dirty="0">
                <a:solidFill>
                  <a:srgbClr val="A6A6A6"/>
                </a:solidFill>
                <a:cs typeface="Segoe UI" panose="020B0502040204020203" pitchFamily="34" charset="0"/>
              </a:rPr>
              <a:t>Email </a:t>
            </a:r>
          </a:p>
          <a:p>
            <a:pPr>
              <a:spcBef>
                <a:spcPts val="600"/>
              </a:spcBef>
              <a:defRPr/>
            </a:pPr>
            <a:endParaRPr lang="en-IN" altLang="en-US" sz="1200" dirty="0">
              <a:solidFill>
                <a:srgbClr val="A6A6A6"/>
              </a:solidFill>
              <a:latin typeface="Segoe UI" panose="020B0502040204020203" pitchFamily="34" charset="0"/>
              <a:cs typeface="Segoe UI" panose="020B0502040204020203" pitchFamily="34" charset="0"/>
            </a:endParaRPr>
          </a:p>
        </p:txBody>
      </p:sp>
      <p:sp>
        <p:nvSpPr>
          <p:cNvPr id="21" name="Rectangle 20"/>
          <p:cNvSpPr>
            <a:spLocks noChangeArrowheads="1"/>
          </p:cNvSpPr>
          <p:nvPr/>
        </p:nvSpPr>
        <p:spPr bwMode="auto">
          <a:xfrm>
            <a:off x="6973888" y="4212550"/>
            <a:ext cx="1579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defRPr/>
            </a:pPr>
            <a:r>
              <a:rPr lang="en-US" altLang="en-US" sz="1200" dirty="0">
                <a:solidFill>
                  <a:srgbClr val="404040"/>
                </a:solidFill>
                <a:latin typeface="Segoe UI" panose="020B0502040204020203" pitchFamily="34" charset="0"/>
                <a:cs typeface="Segoe UI" panose="020B0502040204020203" pitchFamily="34" charset="0"/>
                <a:hlinkClick r:id="rId6"/>
              </a:rPr>
              <a:t>www.citiustech.com</a:t>
            </a:r>
            <a:r>
              <a:rPr lang="en-US" altLang="en-US" dirty="0">
                <a:solidFill>
                  <a:srgbClr val="404040"/>
                </a:solidFill>
                <a:latin typeface="Segoe UI" panose="020B0502040204020203" pitchFamily="34" charset="0"/>
                <a:cs typeface="Segoe UI" panose="020B0502040204020203" pitchFamily="34" charset="0"/>
              </a:rPr>
              <a:t> </a:t>
            </a:r>
          </a:p>
        </p:txBody>
      </p:sp>
      <p:sp>
        <p:nvSpPr>
          <p:cNvPr id="2" name="Title 1"/>
          <p:cNvSpPr>
            <a:spLocks noGrp="1"/>
          </p:cNvSpPr>
          <p:nvPr>
            <p:ph type="title"/>
          </p:nvPr>
        </p:nvSpPr>
        <p:spPr>
          <a:xfrm>
            <a:off x="533400" y="3112470"/>
            <a:ext cx="2667000" cy="566738"/>
          </a:xfrm>
        </p:spPr>
        <p:txBody>
          <a:bodyPr anchor="b">
            <a:noAutofit/>
          </a:bodyPr>
          <a:lstStyle>
            <a:lvl1pPr algn="l">
              <a:defRPr sz="3200" b="1">
                <a:solidFill>
                  <a:schemeClr val="tx1">
                    <a:lumMod val="75000"/>
                    <a:lumOff val="25000"/>
                  </a:schemeClr>
                </a:solidFill>
              </a:defRPr>
            </a:lvl1pPr>
          </a:lstStyle>
          <a:p>
            <a:r>
              <a:rPr lang="en-US"/>
              <a:t>Click to edit Master title style</a:t>
            </a:r>
            <a:endParaRPr lang="en-US" dirty="0"/>
          </a:p>
        </p:txBody>
      </p:sp>
      <p:sp>
        <p:nvSpPr>
          <p:cNvPr id="25" name="Text Placeholder 3"/>
          <p:cNvSpPr>
            <a:spLocks noGrp="1"/>
          </p:cNvSpPr>
          <p:nvPr>
            <p:ph type="body" sz="half" idx="11"/>
          </p:nvPr>
        </p:nvSpPr>
        <p:spPr>
          <a:xfrm>
            <a:off x="6691763" y="3724374"/>
            <a:ext cx="2626412" cy="271025"/>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Slide Number Placeholder 5">
            <a:extLst>
              <a:ext uri="{FF2B5EF4-FFF2-40B4-BE49-F238E27FC236}">
                <a16:creationId xmlns:a16="http://schemas.microsoft.com/office/drawing/2014/main" id="{0902D222-83AD-4F0F-B5F2-47194AE5E25C}"/>
              </a:ext>
            </a:extLst>
          </p:cNvPr>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cxnSp>
        <p:nvCxnSpPr>
          <p:cNvPr id="31" name="Straight Connector 30">
            <a:extLst>
              <a:ext uri="{FF2B5EF4-FFF2-40B4-BE49-F238E27FC236}">
                <a16:creationId xmlns:a16="http://schemas.microsoft.com/office/drawing/2014/main" id="{048C3D0F-D10C-4A68-A345-E1AF1B9C0B15}"/>
              </a:ext>
            </a:extLst>
          </p:cNvPr>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 name="Picture 7">
            <a:extLst>
              <a:ext uri="{FF2B5EF4-FFF2-40B4-BE49-F238E27FC236}">
                <a16:creationId xmlns:a16="http://schemas.microsoft.com/office/drawing/2014/main" id="{ACD23001-2E76-4462-8FE4-6B0836D74172}"/>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992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pp-vNext/Polly" TargetMode="External"/><Relationship Id="rId2" Type="http://schemas.openxmlformats.org/officeDocument/2006/relationships/hyperlink" Target="https://docs.microsoft.com/en-us/dotnet/architecture/microservices/implement-resilient-applications/use-httpclientfactory-to-implement-resilient-http-requests" TargetMode="External"/><Relationship Id="rId1" Type="http://schemas.openxmlformats.org/officeDocument/2006/relationships/slideLayout" Target="../slideLayouts/slideLayout3.xml"/><Relationship Id="rId4" Type="http://schemas.openxmlformats.org/officeDocument/2006/relationships/hyperlink" Target="https://docs.microsoft.com/en-us/dotnet/architecture/microservices/implement-resilient-applications/implement-http-call-retries-exponential-backoff-polly"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mailto:Ct-univerct@citiustech.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spcBef>
                <a:spcPts val="600"/>
              </a:spcBef>
            </a:pPr>
            <a:r>
              <a:rPr lang="en-US" dirty="0">
                <a:ea typeface="Tahoma" pitchFamily="34" charset="0"/>
                <a:cs typeface="Tahoma" pitchFamily="34" charset="0"/>
              </a:rPr>
              <a:t>January 2020</a:t>
            </a:r>
          </a:p>
        </p:txBody>
      </p:sp>
      <p:sp>
        <p:nvSpPr>
          <p:cNvPr id="2" name="Title 1"/>
          <p:cNvSpPr>
            <a:spLocks noGrp="1"/>
          </p:cNvSpPr>
          <p:nvPr>
            <p:ph type="ctrTitle"/>
          </p:nvPr>
        </p:nvSpPr>
        <p:spPr>
          <a:xfrm>
            <a:off x="304800" y="3657600"/>
            <a:ext cx="6478913" cy="1089637"/>
          </a:xfrm>
          <a:solidFill>
            <a:schemeClr val="accent4">
              <a:lumMod val="75000"/>
            </a:schemeClr>
          </a:solidFill>
        </p:spPr>
        <p:txBody>
          <a:bodyPr>
            <a:noAutofit/>
          </a:bodyPr>
          <a:lstStyle/>
          <a:p>
            <a:r>
              <a:rPr lang="en-IN" b="1" dirty="0"/>
              <a:t>IHTTPClientFactory and Polly</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D560-661E-47A3-A072-D27F5505CBCD}"/>
              </a:ext>
            </a:extLst>
          </p:cNvPr>
          <p:cNvSpPr>
            <a:spLocks noGrp="1"/>
          </p:cNvSpPr>
          <p:nvPr>
            <p:ph type="title"/>
          </p:nvPr>
        </p:nvSpPr>
        <p:spPr>
          <a:xfrm>
            <a:off x="276720" y="124120"/>
            <a:ext cx="8562480" cy="576000"/>
          </a:xfrm>
        </p:spPr>
        <p:txBody>
          <a:bodyPr/>
          <a:lstStyle/>
          <a:p>
            <a:r>
              <a:rPr lang="en-US" dirty="0"/>
              <a:t>What is Polly?</a:t>
            </a:r>
          </a:p>
        </p:txBody>
      </p:sp>
      <p:sp>
        <p:nvSpPr>
          <p:cNvPr id="3" name="Text Placeholder 2">
            <a:extLst>
              <a:ext uri="{FF2B5EF4-FFF2-40B4-BE49-F238E27FC236}">
                <a16:creationId xmlns:a16="http://schemas.microsoft.com/office/drawing/2014/main" id="{C925E8AE-8EFE-478B-AA2F-B05FDE483C75}"/>
              </a:ext>
            </a:extLst>
          </p:cNvPr>
          <p:cNvSpPr>
            <a:spLocks noGrp="1"/>
          </p:cNvSpPr>
          <p:nvPr>
            <p:ph type="body" sz="quarter" idx="10"/>
          </p:nvPr>
        </p:nvSpPr>
        <p:spPr/>
        <p:txBody>
          <a:bodyPr/>
          <a:lstStyle/>
          <a:p>
            <a:r>
              <a:rPr lang="en-US" dirty="0"/>
              <a:t>Polly is a resilience framework for .NET available as a .NET Standard Library so it can run on your web services, desktop apps, mobile apps and inside your containers—anywhere .NET can run.</a:t>
            </a:r>
          </a:p>
          <a:p>
            <a:r>
              <a:rPr lang="en-US" dirty="0"/>
              <a:t>With only a few lines of code, Polly can retry failed requests, cache previous responses, protect your resources, prevent you from making requests to broken services, terminate requests that are taking too long and return a default value when all else fails.</a:t>
            </a:r>
          </a:p>
        </p:txBody>
      </p:sp>
    </p:spTree>
    <p:extLst>
      <p:ext uri="{BB962C8B-B14F-4D97-AF65-F5344CB8AC3E}">
        <p14:creationId xmlns:p14="http://schemas.microsoft.com/office/powerpoint/2010/main" val="182677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7CD-DA9B-4783-9643-F4A7980C9915}"/>
              </a:ext>
            </a:extLst>
          </p:cNvPr>
          <p:cNvSpPr>
            <a:spLocks noGrp="1"/>
          </p:cNvSpPr>
          <p:nvPr>
            <p:ph type="title"/>
          </p:nvPr>
        </p:nvSpPr>
        <p:spPr/>
        <p:txBody>
          <a:bodyPr/>
          <a:lstStyle/>
          <a:p>
            <a:r>
              <a:rPr lang="en-US" dirty="0"/>
              <a:t>Installing via </a:t>
            </a:r>
            <a:r>
              <a:rPr lang="en-US" dirty="0" err="1"/>
              <a:t>Nuget</a:t>
            </a:r>
            <a:endParaRPr lang="en-US" dirty="0"/>
          </a:p>
        </p:txBody>
      </p:sp>
      <p:sp>
        <p:nvSpPr>
          <p:cNvPr id="3" name="Text Placeholder 2">
            <a:extLst>
              <a:ext uri="{FF2B5EF4-FFF2-40B4-BE49-F238E27FC236}">
                <a16:creationId xmlns:a16="http://schemas.microsoft.com/office/drawing/2014/main" id="{1CADCBD0-1E75-470B-84E8-FF9E8C9767E7}"/>
              </a:ext>
            </a:extLst>
          </p:cNvPr>
          <p:cNvSpPr>
            <a:spLocks noGrp="1"/>
          </p:cNvSpPr>
          <p:nvPr>
            <p:ph type="body" sz="quarter" idx="10"/>
          </p:nvPr>
        </p:nvSpPr>
        <p:spPr/>
        <p:txBody>
          <a:bodyPr/>
          <a:lstStyle/>
          <a:p>
            <a:r>
              <a:rPr lang="en-US" dirty="0"/>
              <a:t>Install-Package Polly</a:t>
            </a:r>
          </a:p>
          <a:p>
            <a:r>
              <a:rPr lang="en-US" dirty="0"/>
              <a:t>Install-Package </a:t>
            </a:r>
            <a:r>
              <a:rPr lang="en-US" dirty="0" err="1"/>
              <a:t>Microsoft.Extensions.Http.Polly</a:t>
            </a:r>
            <a:endParaRPr lang="en-US" dirty="0"/>
          </a:p>
          <a:p>
            <a:r>
              <a:rPr lang="en-US" dirty="0"/>
              <a:t>Install-Package </a:t>
            </a:r>
            <a:r>
              <a:rPr lang="en-US" dirty="0" err="1"/>
              <a:t>Polly.Caching.Memory</a:t>
            </a:r>
            <a:endParaRPr lang="en-US" dirty="0"/>
          </a:p>
        </p:txBody>
      </p:sp>
    </p:spTree>
    <p:extLst>
      <p:ext uri="{BB962C8B-B14F-4D97-AF65-F5344CB8AC3E}">
        <p14:creationId xmlns:p14="http://schemas.microsoft.com/office/powerpoint/2010/main" val="238777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2452-1EFB-40EC-98C0-D12C588BE8C7}"/>
              </a:ext>
            </a:extLst>
          </p:cNvPr>
          <p:cNvSpPr>
            <a:spLocks noGrp="1"/>
          </p:cNvSpPr>
          <p:nvPr>
            <p:ph type="title"/>
          </p:nvPr>
        </p:nvSpPr>
        <p:spPr/>
        <p:txBody>
          <a:bodyPr/>
          <a:lstStyle/>
          <a:p>
            <a:r>
              <a:rPr lang="en-US" dirty="0"/>
              <a:t>Resilience Policies</a:t>
            </a:r>
          </a:p>
        </p:txBody>
      </p:sp>
      <p:sp>
        <p:nvSpPr>
          <p:cNvPr id="3" name="Text Placeholder 2">
            <a:extLst>
              <a:ext uri="{FF2B5EF4-FFF2-40B4-BE49-F238E27FC236}">
                <a16:creationId xmlns:a16="http://schemas.microsoft.com/office/drawing/2014/main" id="{8D17B283-9BD5-4B3D-873A-61FA376A2AB5}"/>
              </a:ext>
            </a:extLst>
          </p:cNvPr>
          <p:cNvSpPr>
            <a:spLocks noGrp="1"/>
          </p:cNvSpPr>
          <p:nvPr>
            <p:ph type="body" sz="quarter" idx="10"/>
          </p:nvPr>
        </p:nvSpPr>
        <p:spPr/>
        <p:txBody>
          <a:bodyPr/>
          <a:lstStyle/>
          <a:p>
            <a:r>
              <a:rPr lang="en-US" dirty="0"/>
              <a:t>Polly offers multiple resilience policies:</a:t>
            </a:r>
          </a:p>
          <a:p>
            <a:pPr lvl="1"/>
            <a:r>
              <a:rPr lang="en-US" dirty="0"/>
              <a:t>Retry</a:t>
            </a:r>
          </a:p>
          <a:p>
            <a:pPr lvl="1"/>
            <a:r>
              <a:rPr lang="en-US" dirty="0"/>
              <a:t>Circuit-breaker</a:t>
            </a:r>
          </a:p>
          <a:p>
            <a:pPr lvl="1"/>
            <a:r>
              <a:rPr lang="en-US" dirty="0"/>
              <a:t>Timeout</a:t>
            </a:r>
          </a:p>
          <a:p>
            <a:pPr lvl="1"/>
            <a:r>
              <a:rPr lang="en-US" dirty="0"/>
              <a:t>Fallback</a:t>
            </a:r>
          </a:p>
          <a:p>
            <a:pPr lvl="1"/>
            <a:r>
              <a:rPr lang="en-US" dirty="0" err="1"/>
              <a:t>PolicyWrap</a:t>
            </a:r>
            <a:endParaRPr lang="en-US" dirty="0"/>
          </a:p>
          <a:p>
            <a:pPr lvl="1"/>
            <a:r>
              <a:rPr lang="en-US" dirty="0"/>
              <a:t>Cache</a:t>
            </a:r>
          </a:p>
          <a:p>
            <a:pPr lvl="1"/>
            <a:r>
              <a:rPr lang="en-US" dirty="0"/>
              <a:t>Bulkhead Isolation</a:t>
            </a:r>
          </a:p>
        </p:txBody>
      </p:sp>
    </p:spTree>
    <p:extLst>
      <p:ext uri="{BB962C8B-B14F-4D97-AF65-F5344CB8AC3E}">
        <p14:creationId xmlns:p14="http://schemas.microsoft.com/office/powerpoint/2010/main" val="2115222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8607-CC27-4F8D-A3B9-6D21BD61CF81}"/>
              </a:ext>
            </a:extLst>
          </p:cNvPr>
          <p:cNvSpPr>
            <a:spLocks noGrp="1"/>
          </p:cNvSpPr>
          <p:nvPr>
            <p:ph type="title"/>
          </p:nvPr>
        </p:nvSpPr>
        <p:spPr>
          <a:xfrm>
            <a:off x="276720" y="152400"/>
            <a:ext cx="8562480" cy="576000"/>
          </a:xfrm>
        </p:spPr>
        <p:txBody>
          <a:bodyPr/>
          <a:lstStyle/>
          <a:p>
            <a:r>
              <a:rPr lang="en-US" dirty="0"/>
              <a:t>Retry</a:t>
            </a:r>
          </a:p>
        </p:txBody>
      </p:sp>
      <p:sp>
        <p:nvSpPr>
          <p:cNvPr id="3" name="Text Placeholder 2">
            <a:extLst>
              <a:ext uri="{FF2B5EF4-FFF2-40B4-BE49-F238E27FC236}">
                <a16:creationId xmlns:a16="http://schemas.microsoft.com/office/drawing/2014/main" id="{E9DE83BB-4A15-446C-8A11-F8A4F56EC221}"/>
              </a:ext>
            </a:extLst>
          </p:cNvPr>
          <p:cNvSpPr>
            <a:spLocks noGrp="1"/>
          </p:cNvSpPr>
          <p:nvPr>
            <p:ph type="body" sz="quarter" idx="10"/>
          </p:nvPr>
        </p:nvSpPr>
        <p:spPr>
          <a:xfrm>
            <a:off x="304800" y="1143000"/>
            <a:ext cx="8534400" cy="5105400"/>
          </a:xfrm>
        </p:spPr>
        <p:txBody>
          <a:bodyPr/>
          <a:lstStyle/>
          <a:p>
            <a:r>
              <a:rPr lang="en-US" dirty="0">
                <a:solidFill>
                  <a:srgbClr val="222222"/>
                </a:solidFill>
                <a:latin typeface="gotham ssm a"/>
              </a:rPr>
              <a:t>The Retry policy lets you retry a failed request due to an exception or an unexpected or bad result returned from the called code.</a:t>
            </a:r>
          </a:p>
          <a:p>
            <a:endParaRPr lang="en-US" dirty="0">
              <a:solidFill>
                <a:srgbClr val="222222"/>
              </a:solidFill>
              <a:latin typeface="gotham ssm a"/>
            </a:endParaRPr>
          </a:p>
          <a:p>
            <a:r>
              <a:rPr lang="en-US" dirty="0"/>
              <a:t>It doesn’t wait before retrying.</a:t>
            </a:r>
          </a:p>
          <a:p>
            <a:endParaRPr lang="en-US" dirty="0"/>
          </a:p>
          <a:p>
            <a:r>
              <a:rPr lang="en-US" dirty="0"/>
              <a:t>Lets you define how many retries should occur before it gives up.</a:t>
            </a:r>
          </a:p>
          <a:p>
            <a:pPr marL="0" indent="0">
              <a:buNone/>
            </a:pPr>
            <a:endParaRPr lang="en-US" dirty="0"/>
          </a:p>
          <a:p>
            <a:endParaRPr lang="en-US" dirty="0"/>
          </a:p>
        </p:txBody>
      </p:sp>
      <p:pic>
        <p:nvPicPr>
          <p:cNvPr id="6" name="Picture 5">
            <a:extLst>
              <a:ext uri="{FF2B5EF4-FFF2-40B4-BE49-F238E27FC236}">
                <a16:creationId xmlns:a16="http://schemas.microsoft.com/office/drawing/2014/main" id="{000132D0-5852-4E4D-8C67-BE4D9D2AE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572000"/>
            <a:ext cx="6781800" cy="1143000"/>
          </a:xfrm>
          <a:prstGeom prst="rect">
            <a:avLst/>
          </a:prstGeom>
          <a:ln>
            <a:solidFill>
              <a:schemeClr val="tx2"/>
            </a:solidFill>
          </a:ln>
        </p:spPr>
      </p:pic>
    </p:spTree>
    <p:extLst>
      <p:ext uri="{BB962C8B-B14F-4D97-AF65-F5344CB8AC3E}">
        <p14:creationId xmlns:p14="http://schemas.microsoft.com/office/powerpoint/2010/main" val="354110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5035-D750-4A0D-965F-CA20C4670BCC}"/>
              </a:ext>
            </a:extLst>
          </p:cNvPr>
          <p:cNvSpPr>
            <a:spLocks noGrp="1"/>
          </p:cNvSpPr>
          <p:nvPr>
            <p:ph type="title"/>
          </p:nvPr>
        </p:nvSpPr>
        <p:spPr/>
        <p:txBody>
          <a:bodyPr/>
          <a:lstStyle/>
          <a:p>
            <a:r>
              <a:rPr lang="en-US" dirty="0"/>
              <a:t>Wait and Retry</a:t>
            </a:r>
          </a:p>
        </p:txBody>
      </p:sp>
      <p:sp>
        <p:nvSpPr>
          <p:cNvPr id="3" name="Text Placeholder 2">
            <a:extLst>
              <a:ext uri="{FF2B5EF4-FFF2-40B4-BE49-F238E27FC236}">
                <a16:creationId xmlns:a16="http://schemas.microsoft.com/office/drawing/2014/main" id="{89839444-23EA-48AA-9CBD-4E5DBB07A1D1}"/>
              </a:ext>
            </a:extLst>
          </p:cNvPr>
          <p:cNvSpPr>
            <a:spLocks noGrp="1"/>
          </p:cNvSpPr>
          <p:nvPr>
            <p:ph type="body" sz="quarter" idx="10"/>
          </p:nvPr>
        </p:nvSpPr>
        <p:spPr/>
        <p:txBody>
          <a:bodyPr/>
          <a:lstStyle/>
          <a:p>
            <a:r>
              <a:rPr lang="en-US" dirty="0"/>
              <a:t>The Wait and Retry policy lets you pause before retrying, a great feature for scenarios where all you need is a little time for the problem to resolve.</a:t>
            </a:r>
          </a:p>
          <a:p>
            <a:endParaRPr lang="en-US" dirty="0"/>
          </a:p>
          <a:p>
            <a:r>
              <a:rPr lang="en-US" dirty="0"/>
              <a:t>It also takes one extra parameter: the delay to add before each retry.</a:t>
            </a:r>
          </a:p>
          <a:p>
            <a:endParaRPr lang="en-US" dirty="0"/>
          </a:p>
          <a:p>
            <a:pPr marL="0" indent="0">
              <a:buNone/>
            </a:pPr>
            <a:endParaRPr lang="en-US" dirty="0"/>
          </a:p>
        </p:txBody>
      </p:sp>
      <p:pic>
        <p:nvPicPr>
          <p:cNvPr id="5" name="Picture 4">
            <a:extLst>
              <a:ext uri="{FF2B5EF4-FFF2-40B4-BE49-F238E27FC236}">
                <a16:creationId xmlns:a16="http://schemas.microsoft.com/office/drawing/2014/main" id="{D3D5BC7A-9543-49D4-A300-3E3F9B36E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810000"/>
            <a:ext cx="8197402" cy="2057400"/>
          </a:xfrm>
          <a:prstGeom prst="rect">
            <a:avLst/>
          </a:prstGeom>
          <a:ln>
            <a:solidFill>
              <a:schemeClr val="tx2"/>
            </a:solidFill>
          </a:ln>
        </p:spPr>
      </p:pic>
    </p:spTree>
    <p:extLst>
      <p:ext uri="{BB962C8B-B14F-4D97-AF65-F5344CB8AC3E}">
        <p14:creationId xmlns:p14="http://schemas.microsoft.com/office/powerpoint/2010/main" val="3550531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C1CD-FF1C-4645-B248-DAC0801D5A95}"/>
              </a:ext>
            </a:extLst>
          </p:cNvPr>
          <p:cNvSpPr>
            <a:spLocks noGrp="1"/>
          </p:cNvSpPr>
          <p:nvPr>
            <p:ph type="title"/>
          </p:nvPr>
        </p:nvSpPr>
        <p:spPr/>
        <p:txBody>
          <a:bodyPr/>
          <a:lstStyle/>
          <a:p>
            <a:r>
              <a:rPr lang="en-US" dirty="0"/>
              <a:t>Circuit Breaker</a:t>
            </a:r>
          </a:p>
        </p:txBody>
      </p:sp>
      <p:sp>
        <p:nvSpPr>
          <p:cNvPr id="3" name="Text Placeholder 2">
            <a:extLst>
              <a:ext uri="{FF2B5EF4-FFF2-40B4-BE49-F238E27FC236}">
                <a16:creationId xmlns:a16="http://schemas.microsoft.com/office/drawing/2014/main" id="{8DAFDC75-AA65-423A-BD51-708C83C39B22}"/>
              </a:ext>
            </a:extLst>
          </p:cNvPr>
          <p:cNvSpPr>
            <a:spLocks noGrp="1"/>
          </p:cNvSpPr>
          <p:nvPr>
            <p:ph type="body" sz="quarter" idx="10"/>
          </p:nvPr>
        </p:nvSpPr>
        <p:spPr/>
        <p:txBody>
          <a:bodyPr/>
          <a:lstStyle/>
          <a:p>
            <a:r>
              <a:rPr lang="en-US" dirty="0"/>
              <a:t>If a method you’re calling or a piece of infrastructure you depend on becomes very unreliable, the best thing to do might be to stop making requests to it for a moment.</a:t>
            </a:r>
          </a:p>
          <a:p>
            <a:endParaRPr lang="en-US" dirty="0"/>
          </a:p>
          <a:p>
            <a:r>
              <a:rPr lang="en-US" dirty="0"/>
              <a:t>The Circuit Breaker policy lets you do this.</a:t>
            </a:r>
          </a:p>
          <a:p>
            <a:endParaRPr lang="en-US" dirty="0"/>
          </a:p>
          <a:p>
            <a:r>
              <a:rPr lang="en-US" dirty="0"/>
              <a:t>Polly offers two implementations of the circuit breaker: the Basic Circuit Breaker and the Advanced Circuit Breaker.</a:t>
            </a:r>
          </a:p>
          <a:p>
            <a:endParaRPr lang="en-US" dirty="0"/>
          </a:p>
        </p:txBody>
      </p:sp>
      <p:pic>
        <p:nvPicPr>
          <p:cNvPr id="5" name="Picture 4">
            <a:extLst>
              <a:ext uri="{FF2B5EF4-FFF2-40B4-BE49-F238E27FC236}">
                <a16:creationId xmlns:a16="http://schemas.microsoft.com/office/drawing/2014/main" id="{4FAF240F-9AA9-4F0A-B306-EDD803B02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572000"/>
            <a:ext cx="7564447" cy="1676400"/>
          </a:xfrm>
          <a:prstGeom prst="rect">
            <a:avLst/>
          </a:prstGeom>
          <a:ln>
            <a:solidFill>
              <a:schemeClr val="accent1"/>
            </a:solidFill>
          </a:ln>
        </p:spPr>
      </p:pic>
    </p:spTree>
    <p:extLst>
      <p:ext uri="{BB962C8B-B14F-4D97-AF65-F5344CB8AC3E}">
        <p14:creationId xmlns:p14="http://schemas.microsoft.com/office/powerpoint/2010/main" val="58988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C884-B1FD-4866-8855-FB054AEEBC32}"/>
              </a:ext>
            </a:extLst>
          </p:cNvPr>
          <p:cNvSpPr>
            <a:spLocks noGrp="1"/>
          </p:cNvSpPr>
          <p:nvPr>
            <p:ph type="title"/>
          </p:nvPr>
        </p:nvSpPr>
        <p:spPr/>
        <p:txBody>
          <a:bodyPr/>
          <a:lstStyle/>
          <a:p>
            <a:r>
              <a:rPr lang="en-US" dirty="0"/>
              <a:t>Advanced Circuit Breaker</a:t>
            </a:r>
          </a:p>
        </p:txBody>
      </p:sp>
      <p:sp>
        <p:nvSpPr>
          <p:cNvPr id="3" name="Text Placeholder 2">
            <a:extLst>
              <a:ext uri="{FF2B5EF4-FFF2-40B4-BE49-F238E27FC236}">
                <a16:creationId xmlns:a16="http://schemas.microsoft.com/office/drawing/2014/main" id="{73B81D4E-31BD-44BA-A7D6-4C3226E34419}"/>
              </a:ext>
            </a:extLst>
          </p:cNvPr>
          <p:cNvSpPr>
            <a:spLocks noGrp="1"/>
          </p:cNvSpPr>
          <p:nvPr>
            <p:ph type="body" sz="quarter" idx="10"/>
          </p:nvPr>
        </p:nvSpPr>
        <p:spPr/>
        <p:txBody>
          <a:bodyPr/>
          <a:lstStyle/>
          <a:p>
            <a:r>
              <a:rPr lang="en-US" dirty="0"/>
              <a:t>Breaks when a threshold of faults occur within a time period, during which a high enough volume of requests were made.</a:t>
            </a:r>
          </a:p>
          <a:p>
            <a:endParaRPr lang="en-US" dirty="0"/>
          </a:p>
          <a:p>
            <a:endParaRPr lang="en-US" dirty="0"/>
          </a:p>
        </p:txBody>
      </p:sp>
      <p:pic>
        <p:nvPicPr>
          <p:cNvPr id="5" name="Picture 4">
            <a:extLst>
              <a:ext uri="{FF2B5EF4-FFF2-40B4-BE49-F238E27FC236}">
                <a16:creationId xmlns:a16="http://schemas.microsoft.com/office/drawing/2014/main" id="{7C0E327F-156E-49DF-A12F-8DB75A8E9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20" y="2133600"/>
            <a:ext cx="7733279" cy="2133600"/>
          </a:xfrm>
          <a:prstGeom prst="rect">
            <a:avLst/>
          </a:prstGeom>
          <a:ln>
            <a:solidFill>
              <a:schemeClr val="tx2"/>
            </a:solidFill>
          </a:ln>
        </p:spPr>
      </p:pic>
    </p:spTree>
    <p:extLst>
      <p:ext uri="{BB962C8B-B14F-4D97-AF65-F5344CB8AC3E}">
        <p14:creationId xmlns:p14="http://schemas.microsoft.com/office/powerpoint/2010/main" val="388714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1CE-F21A-49C8-914B-5799A3F4A44D}"/>
              </a:ext>
            </a:extLst>
          </p:cNvPr>
          <p:cNvSpPr>
            <a:spLocks noGrp="1"/>
          </p:cNvSpPr>
          <p:nvPr>
            <p:ph type="title"/>
          </p:nvPr>
        </p:nvSpPr>
        <p:spPr/>
        <p:txBody>
          <a:bodyPr/>
          <a:lstStyle/>
          <a:p>
            <a:r>
              <a:rPr lang="en-US" dirty="0"/>
              <a:t>Fallbacks</a:t>
            </a:r>
          </a:p>
        </p:txBody>
      </p:sp>
      <p:sp>
        <p:nvSpPr>
          <p:cNvPr id="3" name="Text Placeholder 2">
            <a:extLst>
              <a:ext uri="{FF2B5EF4-FFF2-40B4-BE49-F238E27FC236}">
                <a16:creationId xmlns:a16="http://schemas.microsoft.com/office/drawing/2014/main" id="{019A6022-721B-4C8E-B7BD-0B8F5940BF04}"/>
              </a:ext>
            </a:extLst>
          </p:cNvPr>
          <p:cNvSpPr>
            <a:spLocks noGrp="1"/>
          </p:cNvSpPr>
          <p:nvPr>
            <p:ph type="body" sz="quarter" idx="10"/>
          </p:nvPr>
        </p:nvSpPr>
        <p:spPr/>
        <p:txBody>
          <a:bodyPr/>
          <a:lstStyle/>
          <a:p>
            <a:r>
              <a:rPr lang="en-US" dirty="0"/>
              <a:t>The Fallback policy lets you return some default or perform an action.</a:t>
            </a:r>
          </a:p>
          <a:p>
            <a:endParaRPr lang="en-US" dirty="0"/>
          </a:p>
          <a:p>
            <a:r>
              <a:rPr lang="en-US" dirty="0"/>
              <a:t>Fallbacks are generally used in combination with other policies like Retry or Wait and Retry inside a wrap.</a:t>
            </a:r>
          </a:p>
          <a:p>
            <a:endParaRPr lang="en-US" dirty="0"/>
          </a:p>
          <a:p>
            <a:endParaRPr lang="en-US" dirty="0"/>
          </a:p>
        </p:txBody>
      </p:sp>
      <p:pic>
        <p:nvPicPr>
          <p:cNvPr id="5" name="Picture 4">
            <a:extLst>
              <a:ext uri="{FF2B5EF4-FFF2-40B4-BE49-F238E27FC236}">
                <a16:creationId xmlns:a16="http://schemas.microsoft.com/office/drawing/2014/main" id="{633F8300-4BD3-4643-B615-828BE646E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581400"/>
            <a:ext cx="7380512" cy="1295400"/>
          </a:xfrm>
          <a:prstGeom prst="rect">
            <a:avLst/>
          </a:prstGeom>
          <a:ln>
            <a:solidFill>
              <a:schemeClr val="tx2"/>
            </a:solidFill>
          </a:ln>
        </p:spPr>
      </p:pic>
    </p:spTree>
    <p:extLst>
      <p:ext uri="{BB962C8B-B14F-4D97-AF65-F5344CB8AC3E}">
        <p14:creationId xmlns:p14="http://schemas.microsoft.com/office/powerpoint/2010/main" val="394794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B9A9-6B62-4347-BF02-60962FB0ED87}"/>
              </a:ext>
            </a:extLst>
          </p:cNvPr>
          <p:cNvSpPr>
            <a:spLocks noGrp="1"/>
          </p:cNvSpPr>
          <p:nvPr>
            <p:ph type="title"/>
          </p:nvPr>
        </p:nvSpPr>
        <p:spPr/>
        <p:txBody>
          <a:bodyPr/>
          <a:lstStyle/>
          <a:p>
            <a:r>
              <a:rPr lang="en-US" dirty="0"/>
              <a:t>Policy Wraps</a:t>
            </a:r>
          </a:p>
        </p:txBody>
      </p:sp>
      <p:sp>
        <p:nvSpPr>
          <p:cNvPr id="3" name="Text Placeholder 2">
            <a:extLst>
              <a:ext uri="{FF2B5EF4-FFF2-40B4-BE49-F238E27FC236}">
                <a16:creationId xmlns:a16="http://schemas.microsoft.com/office/drawing/2014/main" id="{E00270D3-607A-4A13-82DB-4FDA40370213}"/>
              </a:ext>
            </a:extLst>
          </p:cNvPr>
          <p:cNvSpPr>
            <a:spLocks noGrp="1"/>
          </p:cNvSpPr>
          <p:nvPr>
            <p:ph type="body" sz="quarter" idx="10"/>
          </p:nvPr>
        </p:nvSpPr>
        <p:spPr/>
        <p:txBody>
          <a:bodyPr/>
          <a:lstStyle/>
          <a:p>
            <a:r>
              <a:rPr lang="en-US" dirty="0"/>
              <a:t>When you want to use polices together, use a Policy Wrap.</a:t>
            </a:r>
          </a:p>
          <a:p>
            <a:endParaRPr lang="en-US" dirty="0"/>
          </a:p>
          <a:p>
            <a:r>
              <a:rPr lang="en-US" dirty="0"/>
              <a:t>Wraps allow any number of policies to be chained together.</a:t>
            </a:r>
          </a:p>
          <a:p>
            <a:endParaRPr lang="en-US" dirty="0"/>
          </a:p>
          <a:p>
            <a:endParaRPr lang="en-US" dirty="0"/>
          </a:p>
        </p:txBody>
      </p:sp>
      <p:pic>
        <p:nvPicPr>
          <p:cNvPr id="5" name="Picture 4">
            <a:extLst>
              <a:ext uri="{FF2B5EF4-FFF2-40B4-BE49-F238E27FC236}">
                <a16:creationId xmlns:a16="http://schemas.microsoft.com/office/drawing/2014/main" id="{177E93A9-CBDB-44A8-8E33-A70DD13F2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2895600"/>
            <a:ext cx="7256185" cy="914400"/>
          </a:xfrm>
          <a:prstGeom prst="rect">
            <a:avLst/>
          </a:prstGeom>
          <a:ln>
            <a:solidFill>
              <a:schemeClr val="tx2"/>
            </a:solidFill>
          </a:ln>
        </p:spPr>
      </p:pic>
    </p:spTree>
    <p:extLst>
      <p:ext uri="{BB962C8B-B14F-4D97-AF65-F5344CB8AC3E}">
        <p14:creationId xmlns:p14="http://schemas.microsoft.com/office/powerpoint/2010/main" val="2311582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8A23-4E70-4EC3-BC33-B4708BACBCA3}"/>
              </a:ext>
            </a:extLst>
          </p:cNvPr>
          <p:cNvSpPr>
            <a:spLocks noGrp="1"/>
          </p:cNvSpPr>
          <p:nvPr>
            <p:ph type="title"/>
          </p:nvPr>
        </p:nvSpPr>
        <p:spPr/>
        <p:txBody>
          <a:bodyPr/>
          <a:lstStyle/>
          <a:p>
            <a:r>
              <a:rPr lang="en-US" dirty="0"/>
              <a:t>Timeout</a:t>
            </a:r>
          </a:p>
        </p:txBody>
      </p:sp>
      <p:sp>
        <p:nvSpPr>
          <p:cNvPr id="3" name="Text Placeholder 2">
            <a:extLst>
              <a:ext uri="{FF2B5EF4-FFF2-40B4-BE49-F238E27FC236}">
                <a16:creationId xmlns:a16="http://schemas.microsoft.com/office/drawing/2014/main" id="{0711F6E8-5E88-4935-B831-25959B227AC3}"/>
              </a:ext>
            </a:extLst>
          </p:cNvPr>
          <p:cNvSpPr>
            <a:spLocks noGrp="1"/>
          </p:cNvSpPr>
          <p:nvPr>
            <p:ph type="body" sz="quarter" idx="10"/>
          </p:nvPr>
        </p:nvSpPr>
        <p:spPr/>
        <p:txBody>
          <a:bodyPr/>
          <a:lstStyle/>
          <a:p>
            <a:r>
              <a:rPr lang="en-US" dirty="0"/>
              <a:t>The Timeout policy lets you (the caller) decide how long any request should take.</a:t>
            </a:r>
          </a:p>
          <a:p>
            <a:endParaRPr lang="en-US" dirty="0"/>
          </a:p>
          <a:p>
            <a:r>
              <a:rPr lang="en-US" dirty="0"/>
              <a:t>If the request takes longer than specified, the policy will terminate the request and cleanup resources via the usage of a cancellation token.</a:t>
            </a:r>
          </a:p>
          <a:p>
            <a:endParaRPr lang="en-US" dirty="0"/>
          </a:p>
        </p:txBody>
      </p:sp>
      <p:pic>
        <p:nvPicPr>
          <p:cNvPr id="5" name="Picture 4">
            <a:extLst>
              <a:ext uri="{FF2B5EF4-FFF2-40B4-BE49-F238E27FC236}">
                <a16:creationId xmlns:a16="http://schemas.microsoft.com/office/drawing/2014/main" id="{12B2A126-62E7-4925-B4CD-146D2DC77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886200"/>
            <a:ext cx="7499928" cy="1219200"/>
          </a:xfrm>
          <a:prstGeom prst="rect">
            <a:avLst/>
          </a:prstGeom>
          <a:ln>
            <a:solidFill>
              <a:schemeClr val="tx2"/>
            </a:solidFill>
          </a:ln>
        </p:spPr>
      </p:pic>
    </p:spTree>
    <p:extLst>
      <p:ext uri="{BB962C8B-B14F-4D97-AF65-F5344CB8AC3E}">
        <p14:creationId xmlns:p14="http://schemas.microsoft.com/office/powerpoint/2010/main" val="16060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 y="860254"/>
            <a:ext cx="4069080" cy="5152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76720" y="109728"/>
            <a:ext cx="8562480" cy="576000"/>
          </a:xfrm>
        </p:spPr>
        <p:txBody>
          <a:bodyPr/>
          <a:lstStyle/>
          <a:p>
            <a:r>
              <a:rPr lang="en-US" sz="2600" dirty="0"/>
              <a:t>Agenda</a:t>
            </a:r>
            <a:endParaRPr lang="en-IN" sz="2600" dirty="0"/>
          </a:p>
        </p:txBody>
      </p:sp>
      <p:sp>
        <p:nvSpPr>
          <p:cNvPr id="12" name="Content Placeholder 2"/>
          <p:cNvSpPr txBox="1">
            <a:spLocks/>
          </p:cNvSpPr>
          <p:nvPr/>
        </p:nvSpPr>
        <p:spPr>
          <a:xfrm>
            <a:off x="274320" y="914400"/>
            <a:ext cx="8558784" cy="5486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Wingdings" panose="05000000000000000000" pitchFamily="2" charset="2"/>
              <a:buChar char="§"/>
            </a:pPr>
            <a:r>
              <a:rPr lang="en-US" sz="2000" b="1" dirty="0">
                <a:solidFill>
                  <a:schemeClr val="tx1">
                    <a:lumMod val="75000"/>
                    <a:lumOff val="25000"/>
                  </a:schemeClr>
                </a:solidFill>
                <a:latin typeface="+mj-lt"/>
                <a:ea typeface="Tahoma" pitchFamily="34" charset="0"/>
                <a:cs typeface="Tahoma" pitchFamily="34" charset="0"/>
              </a:rPr>
              <a:t>IHttpClientFactory</a:t>
            </a:r>
          </a:p>
          <a:p>
            <a:pPr>
              <a:spcBef>
                <a:spcPts val="600"/>
              </a:spcBef>
              <a:spcAft>
                <a:spcPts val="600"/>
              </a:spcAft>
              <a:buFont typeface="Wingdings" panose="05000000000000000000" pitchFamily="2" charset="2"/>
              <a:buChar char="§"/>
            </a:pPr>
            <a:r>
              <a:rPr lang="en-US" sz="2000" dirty="0">
                <a:solidFill>
                  <a:schemeClr val="tx1">
                    <a:lumMod val="75000"/>
                    <a:lumOff val="25000"/>
                  </a:schemeClr>
                </a:solidFill>
                <a:latin typeface="+mj-lt"/>
                <a:ea typeface="Tahoma" pitchFamily="34" charset="0"/>
                <a:cs typeface="Tahoma" pitchFamily="34" charset="0"/>
              </a:rPr>
              <a:t>Polly</a:t>
            </a:r>
          </a:p>
        </p:txBody>
      </p:sp>
    </p:spTree>
    <p:extLst>
      <p:ext uri="{BB962C8B-B14F-4D97-AF65-F5344CB8AC3E}">
        <p14:creationId xmlns:p14="http://schemas.microsoft.com/office/powerpoint/2010/main" val="405007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D365-93F2-4FD5-91B0-68D6B8FAD0F4}"/>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9152EB34-CC11-4AB3-A432-8B1B7EB311E5}"/>
              </a:ext>
            </a:extLst>
          </p:cNvPr>
          <p:cNvSpPr>
            <a:spLocks noGrp="1"/>
          </p:cNvSpPr>
          <p:nvPr>
            <p:ph type="body" sz="quarter" idx="10"/>
          </p:nvPr>
        </p:nvSpPr>
        <p:spPr/>
        <p:txBody>
          <a:bodyPr/>
          <a:lstStyle/>
          <a:p>
            <a:r>
              <a:rPr lang="en-US" dirty="0">
                <a:hlinkClick r:id="rId2"/>
              </a:rPr>
              <a:t>Use </a:t>
            </a:r>
            <a:r>
              <a:rPr lang="en-US" dirty="0" err="1">
                <a:hlinkClick r:id="rId2"/>
              </a:rPr>
              <a:t>IHttpClientFactory</a:t>
            </a:r>
            <a:r>
              <a:rPr lang="en-US" dirty="0">
                <a:hlinkClick r:id="rId2"/>
              </a:rPr>
              <a:t> to implement resilient HTTP requests</a:t>
            </a:r>
            <a:endParaRPr lang="en-US" dirty="0">
              <a:hlinkClick r:id="rId3"/>
            </a:endParaRPr>
          </a:p>
          <a:p>
            <a:r>
              <a:rPr lang="en-US" dirty="0">
                <a:hlinkClick r:id="rId3"/>
              </a:rPr>
              <a:t>Polly </a:t>
            </a:r>
            <a:r>
              <a:rPr lang="en-US" dirty="0" err="1">
                <a:hlinkClick r:id="rId3"/>
              </a:rPr>
              <a:t>Github</a:t>
            </a:r>
            <a:endParaRPr lang="en-US" dirty="0"/>
          </a:p>
          <a:p>
            <a:r>
              <a:rPr lang="en-US" dirty="0">
                <a:hlinkClick r:id="rId4"/>
              </a:rPr>
              <a:t>Implement HTTP call retries with exponential </a:t>
            </a:r>
            <a:r>
              <a:rPr lang="en-US" dirty="0" err="1">
                <a:hlinkClick r:id="rId4"/>
              </a:rPr>
              <a:t>backoff</a:t>
            </a:r>
            <a:r>
              <a:rPr lang="en-US" dirty="0">
                <a:hlinkClick r:id="rId4"/>
              </a:rPr>
              <a:t> with Polly</a:t>
            </a:r>
            <a:endParaRPr lang="en-US" dirty="0"/>
          </a:p>
        </p:txBody>
      </p:sp>
    </p:spTree>
    <p:extLst>
      <p:ext uri="{BB962C8B-B14F-4D97-AF65-F5344CB8AC3E}">
        <p14:creationId xmlns:p14="http://schemas.microsoft.com/office/powerpoint/2010/main" val="1766536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3145631"/>
            <a:ext cx="3962400" cy="566738"/>
          </a:xfrm>
        </p:spPr>
        <p:txBody>
          <a:bodyPr anchor="ctr">
            <a:noAutofit/>
          </a:bodyPr>
          <a:lstStyle/>
          <a:p>
            <a:pPr algn="ctr"/>
            <a:r>
              <a:rPr lang="en-IN" sz="4400" dirty="0"/>
              <a:t>Thank You</a:t>
            </a:r>
          </a:p>
        </p:txBody>
      </p:sp>
      <p:sp>
        <p:nvSpPr>
          <p:cNvPr id="5" name="Rectangle 4">
            <a:extLst>
              <a:ext uri="{FF2B5EF4-FFF2-40B4-BE49-F238E27FC236}">
                <a16:creationId xmlns:a16="http://schemas.microsoft.com/office/drawing/2014/main" id="{49DC2531-1EE4-49B3-9389-3B17A298FF8C}"/>
              </a:ext>
            </a:extLst>
          </p:cNvPr>
          <p:cNvSpPr/>
          <p:nvPr/>
        </p:nvSpPr>
        <p:spPr>
          <a:xfrm>
            <a:off x="6746748" y="3733800"/>
            <a:ext cx="2397252" cy="250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hlinkClick r:id="rId2"/>
              </a:rPr>
              <a:t>ct-univerct@citiustech.com</a:t>
            </a:r>
            <a:r>
              <a:rPr lang="en-US" sz="1400" dirty="0">
                <a:solidFill>
                  <a:schemeClr val="tx1">
                    <a:lumMod val="75000"/>
                    <a:lumOff val="25000"/>
                  </a:schemeClr>
                </a:solidFill>
              </a:rPr>
              <a:t> </a:t>
            </a:r>
          </a:p>
        </p:txBody>
      </p:sp>
    </p:spTree>
    <p:extLst>
      <p:ext uri="{BB962C8B-B14F-4D97-AF65-F5344CB8AC3E}">
        <p14:creationId xmlns:p14="http://schemas.microsoft.com/office/powerpoint/2010/main" val="392892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IN" sz="2600" dirty="0"/>
              <a:t>Why we need </a:t>
            </a:r>
            <a:r>
              <a:rPr lang="en-IN" sz="2600" dirty="0" err="1"/>
              <a:t>IHttpClientFactory</a:t>
            </a:r>
            <a:r>
              <a:rPr lang="en-IN" sz="2600" dirty="0"/>
              <a:t>?</a:t>
            </a:r>
          </a:p>
        </p:txBody>
      </p:sp>
      <p:sp>
        <p:nvSpPr>
          <p:cNvPr id="3" name="Text Placeholder 2"/>
          <p:cNvSpPr>
            <a:spLocks noGrp="1"/>
          </p:cNvSpPr>
          <p:nvPr>
            <p:ph type="body" sz="quarter" idx="10"/>
          </p:nvPr>
        </p:nvSpPr>
        <p:spPr>
          <a:xfrm>
            <a:off x="274320" y="762000"/>
            <a:ext cx="8558784" cy="5638800"/>
          </a:xfrm>
        </p:spPr>
        <p:txBody>
          <a:bodyPr>
            <a:normAutofit/>
          </a:bodyPr>
          <a:lstStyle/>
          <a:p>
            <a:r>
              <a:rPr lang="en-US" dirty="0"/>
              <a:t>Microsoft launched the </a:t>
            </a:r>
            <a:r>
              <a:rPr lang="en-US" dirty="0" err="1"/>
              <a:t>HttpClient</a:t>
            </a:r>
            <a:r>
              <a:rPr lang="en-US" dirty="0"/>
              <a:t> in </a:t>
            </a:r>
            <a:r>
              <a:rPr lang="en-US" dirty="0" err="1"/>
              <a:t>.Net</a:t>
            </a:r>
            <a:r>
              <a:rPr lang="en-US" dirty="0"/>
              <a:t> 4.5</a:t>
            </a:r>
          </a:p>
          <a:p>
            <a:pPr marL="0" indent="0">
              <a:buNone/>
            </a:pPr>
            <a:endParaRPr lang="en-US" dirty="0"/>
          </a:p>
          <a:p>
            <a:r>
              <a:rPr lang="en-US" dirty="0"/>
              <a:t>It became the most popular way to consume a </a:t>
            </a:r>
            <a:r>
              <a:rPr lang="en-US" dirty="0" err="1"/>
              <a:t>WebAPI</a:t>
            </a:r>
            <a:r>
              <a:rPr lang="en-US" dirty="0"/>
              <a:t> HTTP request such as Get, Put, Post and Delete in your </a:t>
            </a:r>
            <a:r>
              <a:rPr lang="en-US" dirty="0" err="1"/>
              <a:t>.net</a:t>
            </a:r>
            <a:r>
              <a:rPr lang="en-US" dirty="0"/>
              <a:t> application.</a:t>
            </a:r>
          </a:p>
          <a:p>
            <a:endParaRPr lang="en-US" dirty="0"/>
          </a:p>
          <a:p>
            <a:r>
              <a:rPr lang="en-US" dirty="0"/>
              <a:t>Problems with </a:t>
            </a:r>
            <a:r>
              <a:rPr lang="en-US" dirty="0" err="1"/>
              <a:t>HttpClient</a:t>
            </a:r>
            <a:r>
              <a:rPr lang="en-US" dirty="0"/>
              <a:t>:</a:t>
            </a:r>
          </a:p>
          <a:p>
            <a:pPr lvl="1"/>
            <a:r>
              <a:rPr lang="en-US" dirty="0"/>
              <a:t>Doesn't dispose of the socket as soon as it is closed.</a:t>
            </a:r>
          </a:p>
          <a:p>
            <a:pPr lvl="1"/>
            <a:r>
              <a:rPr lang="en-US" dirty="0"/>
              <a:t>Each new </a:t>
            </a:r>
            <a:r>
              <a:rPr lang="en-US" dirty="0" err="1"/>
              <a:t>HTTPClient</a:t>
            </a:r>
            <a:r>
              <a:rPr lang="en-US" dirty="0"/>
              <a:t> object creates a new socket instance.</a:t>
            </a:r>
          </a:p>
          <a:p>
            <a:pPr lvl="1"/>
            <a:r>
              <a:rPr lang="en-US" dirty="0"/>
              <a:t>May lead to Socket exceptions.</a:t>
            </a:r>
          </a:p>
          <a:p>
            <a:pPr lvl="1"/>
            <a:r>
              <a:rPr lang="en-US" dirty="0"/>
              <a:t>Too many instances open affecting the performance.</a:t>
            </a:r>
          </a:p>
        </p:txBody>
      </p:sp>
    </p:spTree>
    <p:extLst>
      <p:ext uri="{BB962C8B-B14F-4D97-AF65-F5344CB8AC3E}">
        <p14:creationId xmlns:p14="http://schemas.microsoft.com/office/powerpoint/2010/main" val="59535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8F13-27F9-407F-B94E-2B34D2A876EB}"/>
              </a:ext>
            </a:extLst>
          </p:cNvPr>
          <p:cNvSpPr>
            <a:spLocks noGrp="1"/>
          </p:cNvSpPr>
          <p:nvPr>
            <p:ph type="title"/>
          </p:nvPr>
        </p:nvSpPr>
        <p:spPr/>
        <p:txBody>
          <a:bodyPr/>
          <a:lstStyle/>
          <a:p>
            <a:r>
              <a:rPr lang="en-US" dirty="0"/>
              <a:t>IHttpClientFactory</a:t>
            </a:r>
          </a:p>
        </p:txBody>
      </p:sp>
      <p:sp>
        <p:nvSpPr>
          <p:cNvPr id="3" name="Text Placeholder 2">
            <a:extLst>
              <a:ext uri="{FF2B5EF4-FFF2-40B4-BE49-F238E27FC236}">
                <a16:creationId xmlns:a16="http://schemas.microsoft.com/office/drawing/2014/main" id="{A70226E9-E67A-4C41-9289-412C074674E9}"/>
              </a:ext>
            </a:extLst>
          </p:cNvPr>
          <p:cNvSpPr>
            <a:spLocks noGrp="1"/>
          </p:cNvSpPr>
          <p:nvPr>
            <p:ph type="body" sz="quarter" idx="10"/>
          </p:nvPr>
        </p:nvSpPr>
        <p:spPr>
          <a:xfrm>
            <a:off x="304800" y="838200"/>
            <a:ext cx="8534400" cy="5410200"/>
          </a:xfrm>
        </p:spPr>
        <p:txBody>
          <a:bodyPr>
            <a:normAutofit/>
          </a:bodyPr>
          <a:lstStyle/>
          <a:p>
            <a:r>
              <a:rPr lang="en-US" dirty="0"/>
              <a:t>In .</a:t>
            </a:r>
            <a:r>
              <a:rPr lang="en-US" dirty="0" err="1"/>
              <a:t>Netcore</a:t>
            </a:r>
            <a:r>
              <a:rPr lang="en-US" dirty="0"/>
              <a:t> 2.1, Microsoft introduced </a:t>
            </a:r>
            <a:r>
              <a:rPr lang="en-US" dirty="0" err="1"/>
              <a:t>HttpClientFactory</a:t>
            </a:r>
            <a:r>
              <a:rPr lang="en-US" dirty="0"/>
              <a:t> that solves all these problems.</a:t>
            </a:r>
          </a:p>
          <a:p>
            <a:endParaRPr lang="en-US" dirty="0"/>
          </a:p>
          <a:p>
            <a:r>
              <a:rPr lang="en-US" dirty="0"/>
              <a:t>Benefits:</a:t>
            </a:r>
          </a:p>
          <a:p>
            <a:pPr lvl="1"/>
            <a:r>
              <a:rPr lang="en-US" dirty="0"/>
              <a:t>Provides a central location for naming and configuring </a:t>
            </a:r>
            <a:r>
              <a:rPr lang="en-US" dirty="0" err="1"/>
              <a:t>HttpClient</a:t>
            </a:r>
            <a:r>
              <a:rPr lang="en-US" dirty="0"/>
              <a:t> instances.</a:t>
            </a:r>
          </a:p>
          <a:p>
            <a:pPr lvl="1"/>
            <a:r>
              <a:rPr lang="en-US" dirty="0"/>
              <a:t>Integrates with Polly for transient fault handling.</a:t>
            </a:r>
          </a:p>
          <a:p>
            <a:pPr lvl="1"/>
            <a:r>
              <a:rPr lang="en-US" dirty="0"/>
              <a:t>Manage the lifetime of </a:t>
            </a:r>
            <a:r>
              <a:rPr lang="en-US" dirty="0" err="1"/>
              <a:t>HttpMessageHandler</a:t>
            </a:r>
            <a:r>
              <a:rPr lang="en-US" dirty="0"/>
              <a:t> to avoid the problems that can occur when managing </a:t>
            </a:r>
            <a:r>
              <a:rPr lang="en-US" dirty="0" err="1"/>
              <a:t>HttpClient</a:t>
            </a:r>
            <a:r>
              <a:rPr lang="en-US" dirty="0"/>
              <a:t> lifetimes yourself.</a:t>
            </a:r>
          </a:p>
          <a:p>
            <a:pPr lvl="1"/>
            <a:endParaRPr lang="en-US" dirty="0"/>
          </a:p>
          <a:p>
            <a:r>
              <a:rPr lang="en-US" dirty="0"/>
              <a:t>Three ways to use IHttpClientFactory:</a:t>
            </a:r>
          </a:p>
          <a:p>
            <a:pPr lvl="1"/>
            <a:r>
              <a:rPr lang="en-US" dirty="0"/>
              <a:t>Direct </a:t>
            </a:r>
            <a:r>
              <a:rPr lang="en-US" dirty="0" err="1"/>
              <a:t>HttpClientFactory</a:t>
            </a:r>
            <a:endParaRPr lang="en-US" dirty="0"/>
          </a:p>
          <a:p>
            <a:pPr lvl="1"/>
            <a:r>
              <a:rPr lang="en-US" dirty="0"/>
              <a:t>Named Clients</a:t>
            </a:r>
          </a:p>
          <a:p>
            <a:pPr lvl="1"/>
            <a:r>
              <a:rPr lang="en-US" dirty="0"/>
              <a:t>Typed Clients</a:t>
            </a:r>
          </a:p>
        </p:txBody>
      </p:sp>
    </p:spTree>
    <p:extLst>
      <p:ext uri="{BB962C8B-B14F-4D97-AF65-F5344CB8AC3E}">
        <p14:creationId xmlns:p14="http://schemas.microsoft.com/office/powerpoint/2010/main" val="396526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79BE-8604-46E6-99C6-AC07CFA4EDD4}"/>
              </a:ext>
            </a:extLst>
          </p:cNvPr>
          <p:cNvSpPr>
            <a:spLocks noGrp="1"/>
          </p:cNvSpPr>
          <p:nvPr>
            <p:ph type="title"/>
          </p:nvPr>
        </p:nvSpPr>
        <p:spPr/>
        <p:txBody>
          <a:bodyPr/>
          <a:lstStyle/>
          <a:p>
            <a:r>
              <a:rPr lang="en-US" dirty="0"/>
              <a:t>Direct </a:t>
            </a:r>
            <a:r>
              <a:rPr lang="en-US" dirty="0" err="1"/>
              <a:t>HttpClientFactory</a:t>
            </a:r>
            <a:endParaRPr lang="en-US" dirty="0"/>
          </a:p>
        </p:txBody>
      </p:sp>
      <p:sp>
        <p:nvSpPr>
          <p:cNvPr id="3" name="Text Placeholder 2">
            <a:extLst>
              <a:ext uri="{FF2B5EF4-FFF2-40B4-BE49-F238E27FC236}">
                <a16:creationId xmlns:a16="http://schemas.microsoft.com/office/drawing/2014/main" id="{AE2DA48B-4624-44C1-A2A9-FDF00BF8BE37}"/>
              </a:ext>
            </a:extLst>
          </p:cNvPr>
          <p:cNvSpPr>
            <a:spLocks noGrp="1"/>
          </p:cNvSpPr>
          <p:nvPr>
            <p:ph type="body" sz="quarter" idx="10"/>
          </p:nvPr>
        </p:nvSpPr>
        <p:spPr>
          <a:xfrm>
            <a:off x="291445" y="876300"/>
            <a:ext cx="8534400" cy="5448300"/>
          </a:xfrm>
        </p:spPr>
        <p:txBody>
          <a:bodyPr/>
          <a:lstStyle/>
          <a:p>
            <a:r>
              <a:rPr lang="en-US" dirty="0"/>
              <a:t>So for </a:t>
            </a:r>
            <a:r>
              <a:rPr lang="en-US" dirty="0" err="1"/>
              <a:t>HttpClientFactory</a:t>
            </a:r>
            <a:r>
              <a:rPr lang="en-US" dirty="0"/>
              <a:t> we need to register </a:t>
            </a:r>
            <a:r>
              <a:rPr lang="en-US" dirty="0" err="1"/>
              <a:t>HttpClient</a:t>
            </a:r>
            <a:r>
              <a:rPr lang="en-US" dirty="0"/>
              <a:t> like below:</a:t>
            </a:r>
          </a:p>
          <a:p>
            <a:endParaRPr lang="en-US" dirty="0"/>
          </a:p>
          <a:p>
            <a:pPr marL="0" indent="0">
              <a:buNone/>
            </a:pPr>
            <a:endParaRPr lang="en-US" dirty="0"/>
          </a:p>
          <a:p>
            <a:r>
              <a:rPr lang="en-US" dirty="0"/>
              <a:t>In our API controller:</a:t>
            </a:r>
          </a:p>
          <a:p>
            <a:pPr marL="0" indent="0">
              <a:buNone/>
            </a:pPr>
            <a:r>
              <a:rPr lang="en-US" dirty="0"/>
              <a:t> </a:t>
            </a:r>
          </a:p>
          <a:p>
            <a:endParaRPr lang="en-US" dirty="0"/>
          </a:p>
          <a:p>
            <a:endParaRPr lang="en-US" dirty="0"/>
          </a:p>
          <a:p>
            <a:pPr marL="0" indent="0">
              <a:buNone/>
            </a:pPr>
            <a:endParaRPr lang="en-US" dirty="0"/>
          </a:p>
          <a:p>
            <a:pPr marL="0" indent="0">
              <a:buNone/>
            </a:pPr>
            <a:endParaRPr lang="en-US" dirty="0"/>
          </a:p>
          <a:p>
            <a:endParaRPr lang="en-US" dirty="0"/>
          </a:p>
        </p:txBody>
      </p:sp>
      <p:pic>
        <p:nvPicPr>
          <p:cNvPr id="12" name="Picture 11">
            <a:extLst>
              <a:ext uri="{FF2B5EF4-FFF2-40B4-BE49-F238E27FC236}">
                <a16:creationId xmlns:a16="http://schemas.microsoft.com/office/drawing/2014/main" id="{18E8D7D2-96B7-43ED-9767-419F6D2AD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449" y="1776293"/>
            <a:ext cx="4073951" cy="609600"/>
          </a:xfrm>
          <a:prstGeom prst="rect">
            <a:avLst/>
          </a:prstGeom>
        </p:spPr>
      </p:pic>
      <p:pic>
        <p:nvPicPr>
          <p:cNvPr id="14" name="Picture 13">
            <a:extLst>
              <a:ext uri="{FF2B5EF4-FFF2-40B4-BE49-F238E27FC236}">
                <a16:creationId xmlns:a16="http://schemas.microsoft.com/office/drawing/2014/main" id="{49769874-F6BF-4049-845F-B97866FA4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9" y="3011590"/>
            <a:ext cx="5855001" cy="3118010"/>
          </a:xfrm>
          <a:prstGeom prst="rect">
            <a:avLst/>
          </a:prstGeom>
        </p:spPr>
      </p:pic>
    </p:spTree>
    <p:extLst>
      <p:ext uri="{BB962C8B-B14F-4D97-AF65-F5344CB8AC3E}">
        <p14:creationId xmlns:p14="http://schemas.microsoft.com/office/powerpoint/2010/main" val="102816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1351-DBB7-4571-87DA-3AC3D746EFB9}"/>
              </a:ext>
            </a:extLst>
          </p:cNvPr>
          <p:cNvSpPr>
            <a:spLocks noGrp="1"/>
          </p:cNvSpPr>
          <p:nvPr>
            <p:ph type="title"/>
          </p:nvPr>
        </p:nvSpPr>
        <p:spPr/>
        <p:txBody>
          <a:bodyPr/>
          <a:lstStyle/>
          <a:p>
            <a:r>
              <a:rPr lang="en-US" dirty="0"/>
              <a:t>Named Clients</a:t>
            </a:r>
          </a:p>
        </p:txBody>
      </p:sp>
      <p:sp>
        <p:nvSpPr>
          <p:cNvPr id="3" name="Text Placeholder 2">
            <a:extLst>
              <a:ext uri="{FF2B5EF4-FFF2-40B4-BE49-F238E27FC236}">
                <a16:creationId xmlns:a16="http://schemas.microsoft.com/office/drawing/2014/main" id="{652660C8-AAD8-4FBF-9816-4B9070B61572}"/>
              </a:ext>
            </a:extLst>
          </p:cNvPr>
          <p:cNvSpPr>
            <a:spLocks noGrp="1"/>
          </p:cNvSpPr>
          <p:nvPr>
            <p:ph type="body" sz="quarter" idx="10"/>
          </p:nvPr>
        </p:nvSpPr>
        <p:spPr>
          <a:xfrm>
            <a:off x="276720" y="728400"/>
            <a:ext cx="8534400" cy="5105400"/>
          </a:xfrm>
        </p:spPr>
        <p:txBody>
          <a:bodyPr/>
          <a:lstStyle/>
          <a:p>
            <a:r>
              <a:rPr lang="en-US" dirty="0"/>
              <a:t>Useful when we need to make multiple requests from multiple locations:</a:t>
            </a:r>
          </a:p>
          <a:p>
            <a:endParaRPr lang="en-US" dirty="0"/>
          </a:p>
          <a:p>
            <a:endParaRPr lang="en-US" dirty="0"/>
          </a:p>
          <a:p>
            <a:endParaRPr lang="en-US" dirty="0"/>
          </a:p>
          <a:p>
            <a:r>
              <a:rPr lang="en-US" dirty="0"/>
              <a:t>We can use the named client in the API controller in this way:</a:t>
            </a:r>
          </a:p>
          <a:p>
            <a:endParaRPr lang="en-US" dirty="0"/>
          </a:p>
          <a:p>
            <a:endParaRPr lang="en-US" dirty="0"/>
          </a:p>
        </p:txBody>
      </p:sp>
      <p:pic>
        <p:nvPicPr>
          <p:cNvPr id="5" name="Picture 4">
            <a:extLst>
              <a:ext uri="{FF2B5EF4-FFF2-40B4-BE49-F238E27FC236}">
                <a16:creationId xmlns:a16="http://schemas.microsoft.com/office/drawing/2014/main" id="{9AAFDAE5-52B4-4F82-8BB2-BC622F7C6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148" y="1551586"/>
            <a:ext cx="5931205" cy="1251014"/>
          </a:xfrm>
          <a:prstGeom prst="rect">
            <a:avLst/>
          </a:prstGeom>
        </p:spPr>
      </p:pic>
      <p:pic>
        <p:nvPicPr>
          <p:cNvPr id="7" name="Picture 6">
            <a:extLst>
              <a:ext uri="{FF2B5EF4-FFF2-40B4-BE49-F238E27FC236}">
                <a16:creationId xmlns:a16="http://schemas.microsoft.com/office/drawing/2014/main" id="{9529F8B9-870F-49B1-9581-7FE1230F0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6" y="3260675"/>
            <a:ext cx="5913137" cy="3098959"/>
          </a:xfrm>
          <a:prstGeom prst="rect">
            <a:avLst/>
          </a:prstGeom>
        </p:spPr>
      </p:pic>
    </p:spTree>
    <p:extLst>
      <p:ext uri="{BB962C8B-B14F-4D97-AF65-F5344CB8AC3E}">
        <p14:creationId xmlns:p14="http://schemas.microsoft.com/office/powerpoint/2010/main" val="91489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5D39-1BA1-4F20-B1BB-CB90426B9CF8}"/>
              </a:ext>
            </a:extLst>
          </p:cNvPr>
          <p:cNvSpPr>
            <a:spLocks noGrp="1"/>
          </p:cNvSpPr>
          <p:nvPr>
            <p:ph type="title"/>
          </p:nvPr>
        </p:nvSpPr>
        <p:spPr/>
        <p:txBody>
          <a:bodyPr/>
          <a:lstStyle/>
          <a:p>
            <a:r>
              <a:rPr lang="en-US" dirty="0"/>
              <a:t>Typed Clients</a:t>
            </a:r>
          </a:p>
        </p:txBody>
      </p:sp>
      <p:sp>
        <p:nvSpPr>
          <p:cNvPr id="3" name="Text Placeholder 2">
            <a:extLst>
              <a:ext uri="{FF2B5EF4-FFF2-40B4-BE49-F238E27FC236}">
                <a16:creationId xmlns:a16="http://schemas.microsoft.com/office/drawing/2014/main" id="{538244C4-6821-486D-B52E-5AEAF80A1115}"/>
              </a:ext>
            </a:extLst>
          </p:cNvPr>
          <p:cNvSpPr>
            <a:spLocks noGrp="1"/>
          </p:cNvSpPr>
          <p:nvPr>
            <p:ph type="body" sz="quarter" idx="10"/>
          </p:nvPr>
        </p:nvSpPr>
        <p:spPr>
          <a:xfrm>
            <a:off x="304800" y="838200"/>
            <a:ext cx="8534400" cy="5410200"/>
          </a:xfrm>
        </p:spPr>
        <p:txBody>
          <a:bodyPr/>
          <a:lstStyle/>
          <a:p>
            <a:r>
              <a:rPr lang="en-US" dirty="0"/>
              <a:t>Provides same capabilities as named clients but without the need to use string as keys in configuration.</a:t>
            </a:r>
          </a:p>
          <a:p>
            <a:r>
              <a:rPr lang="en-US" dirty="0"/>
              <a:t>Defined custom class for </a:t>
            </a:r>
            <a:r>
              <a:rPr lang="en-US" dirty="0" err="1"/>
              <a:t>httpclient</a:t>
            </a:r>
            <a:r>
              <a:rPr lang="en-US" dirty="0"/>
              <a:t>:</a:t>
            </a:r>
          </a:p>
          <a:p>
            <a:endParaRPr lang="en-US" dirty="0"/>
          </a:p>
          <a:p>
            <a:endParaRPr lang="en-US" dirty="0"/>
          </a:p>
          <a:p>
            <a:endParaRPr lang="en-US" dirty="0"/>
          </a:p>
          <a:p>
            <a:endParaRPr lang="en-US" dirty="0"/>
          </a:p>
          <a:p>
            <a:endParaRPr lang="en-US" dirty="0"/>
          </a:p>
          <a:p>
            <a:endParaRPr lang="en-US" dirty="0"/>
          </a:p>
          <a:p>
            <a:r>
              <a:rPr lang="en-US" dirty="0"/>
              <a:t>Now we can register this as a typed client using in this way in </a:t>
            </a:r>
            <a:r>
              <a:rPr lang="en-US" dirty="0" err="1"/>
              <a:t>startup.cs</a:t>
            </a:r>
            <a:r>
              <a:rPr lang="en-US" dirty="0"/>
              <a:t> class under </a:t>
            </a:r>
            <a:r>
              <a:rPr lang="en-US" dirty="0" err="1"/>
              <a:t>configureService</a:t>
            </a:r>
            <a:r>
              <a:rPr lang="en-US" dirty="0"/>
              <a:t> method:</a:t>
            </a:r>
          </a:p>
          <a:p>
            <a:pPr marL="0" indent="0">
              <a:buNone/>
            </a:pPr>
            <a:endParaRPr lang="en-US" dirty="0"/>
          </a:p>
          <a:p>
            <a:endParaRPr lang="en-US" dirty="0"/>
          </a:p>
        </p:txBody>
      </p:sp>
      <p:pic>
        <p:nvPicPr>
          <p:cNvPr id="5" name="Picture 4">
            <a:extLst>
              <a:ext uri="{FF2B5EF4-FFF2-40B4-BE49-F238E27FC236}">
                <a16:creationId xmlns:a16="http://schemas.microsoft.com/office/drawing/2014/main" id="{8CD0EE47-0D7E-48BA-B2EB-F166FD29A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97" y="2209800"/>
            <a:ext cx="5804198" cy="2228965"/>
          </a:xfrm>
          <a:prstGeom prst="rect">
            <a:avLst/>
          </a:prstGeom>
        </p:spPr>
      </p:pic>
      <p:pic>
        <p:nvPicPr>
          <p:cNvPr id="7" name="Picture 6">
            <a:extLst>
              <a:ext uri="{FF2B5EF4-FFF2-40B4-BE49-F238E27FC236}">
                <a16:creationId xmlns:a16="http://schemas.microsoft.com/office/drawing/2014/main" id="{029AF9F3-A7CE-4B22-948B-946E65A64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97" y="5568532"/>
            <a:ext cx="3911801" cy="488975"/>
          </a:xfrm>
          <a:prstGeom prst="rect">
            <a:avLst/>
          </a:prstGeom>
        </p:spPr>
      </p:pic>
    </p:spTree>
    <p:extLst>
      <p:ext uri="{BB962C8B-B14F-4D97-AF65-F5344CB8AC3E}">
        <p14:creationId xmlns:p14="http://schemas.microsoft.com/office/powerpoint/2010/main" val="47666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4D72-733E-4C62-84A6-42F44E1150F6}"/>
              </a:ext>
            </a:extLst>
          </p:cNvPr>
          <p:cNvSpPr>
            <a:spLocks noGrp="1"/>
          </p:cNvSpPr>
          <p:nvPr>
            <p:ph type="title"/>
          </p:nvPr>
        </p:nvSpPr>
        <p:spPr/>
        <p:txBody>
          <a:bodyPr/>
          <a:lstStyle/>
          <a:p>
            <a:r>
              <a:rPr lang="en-US" dirty="0"/>
              <a:t>Typed Clients</a:t>
            </a:r>
          </a:p>
        </p:txBody>
      </p:sp>
      <p:sp>
        <p:nvSpPr>
          <p:cNvPr id="3" name="Text Placeholder 2">
            <a:extLst>
              <a:ext uri="{FF2B5EF4-FFF2-40B4-BE49-F238E27FC236}">
                <a16:creationId xmlns:a16="http://schemas.microsoft.com/office/drawing/2014/main" id="{85015ADA-F94E-4B11-89D2-351CAA58809C}"/>
              </a:ext>
            </a:extLst>
          </p:cNvPr>
          <p:cNvSpPr>
            <a:spLocks noGrp="1"/>
          </p:cNvSpPr>
          <p:nvPr>
            <p:ph type="body" sz="quarter" idx="10"/>
          </p:nvPr>
        </p:nvSpPr>
        <p:spPr/>
        <p:txBody>
          <a:bodyPr/>
          <a:lstStyle/>
          <a:p>
            <a:r>
              <a:rPr lang="en-US" dirty="0"/>
              <a:t>Use it in API Controller:</a:t>
            </a:r>
          </a:p>
          <a:p>
            <a:pPr marL="0" indent="0">
              <a:buNone/>
            </a:pPr>
            <a:endParaRPr lang="en-US" dirty="0"/>
          </a:p>
        </p:txBody>
      </p:sp>
      <p:pic>
        <p:nvPicPr>
          <p:cNvPr id="5" name="Picture 4">
            <a:extLst>
              <a:ext uri="{FF2B5EF4-FFF2-40B4-BE49-F238E27FC236}">
                <a16:creationId xmlns:a16="http://schemas.microsoft.com/office/drawing/2014/main" id="{2DDF9DAF-3001-4C9C-BB8C-4CD044315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76400"/>
            <a:ext cx="6778788" cy="3124200"/>
          </a:xfrm>
          <a:prstGeom prst="rect">
            <a:avLst/>
          </a:prstGeom>
        </p:spPr>
      </p:pic>
    </p:spTree>
    <p:extLst>
      <p:ext uri="{BB962C8B-B14F-4D97-AF65-F5344CB8AC3E}">
        <p14:creationId xmlns:p14="http://schemas.microsoft.com/office/powerpoint/2010/main" val="125563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0896" y="1295400"/>
            <a:ext cx="4069080" cy="5152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76720" y="109728"/>
            <a:ext cx="8562480" cy="576000"/>
          </a:xfrm>
        </p:spPr>
        <p:txBody>
          <a:bodyPr/>
          <a:lstStyle/>
          <a:p>
            <a:r>
              <a:rPr lang="en-US" sz="2600" dirty="0"/>
              <a:t>Agenda	</a:t>
            </a:r>
            <a:endParaRPr lang="en-IN" sz="2600" dirty="0"/>
          </a:p>
        </p:txBody>
      </p:sp>
      <p:sp>
        <p:nvSpPr>
          <p:cNvPr id="12" name="Content Placeholder 2"/>
          <p:cNvSpPr txBox="1">
            <a:spLocks/>
          </p:cNvSpPr>
          <p:nvPr/>
        </p:nvSpPr>
        <p:spPr>
          <a:xfrm>
            <a:off x="274320" y="914400"/>
            <a:ext cx="8558784" cy="5486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Wingdings" panose="05000000000000000000" pitchFamily="2" charset="2"/>
              <a:buChar char="§"/>
            </a:pPr>
            <a:r>
              <a:rPr lang="en-US" sz="2000" dirty="0">
                <a:solidFill>
                  <a:schemeClr val="tx1">
                    <a:lumMod val="75000"/>
                    <a:lumOff val="25000"/>
                  </a:schemeClr>
                </a:solidFill>
                <a:latin typeface="+mj-lt"/>
                <a:ea typeface="Tahoma" pitchFamily="34" charset="0"/>
                <a:cs typeface="Tahoma" pitchFamily="34" charset="0"/>
              </a:rPr>
              <a:t>IHttpClientFactory</a:t>
            </a:r>
          </a:p>
          <a:p>
            <a:pPr>
              <a:spcBef>
                <a:spcPts val="600"/>
              </a:spcBef>
              <a:spcAft>
                <a:spcPts val="600"/>
              </a:spcAft>
              <a:buFont typeface="Wingdings" panose="05000000000000000000" pitchFamily="2" charset="2"/>
              <a:buChar char="§"/>
            </a:pPr>
            <a:r>
              <a:rPr lang="en-US" sz="2000" b="1" dirty="0">
                <a:solidFill>
                  <a:schemeClr val="tx1">
                    <a:lumMod val="75000"/>
                    <a:lumOff val="25000"/>
                  </a:schemeClr>
                </a:solidFill>
                <a:latin typeface="+mj-lt"/>
                <a:ea typeface="Tahoma" pitchFamily="34" charset="0"/>
                <a:cs typeface="Tahoma" pitchFamily="34" charset="0"/>
              </a:rPr>
              <a:t>Polly</a:t>
            </a: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179952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9243F8-949D-485F-8926-AEBBA80749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ED26E0E-EABE-408D-8AA0-7C84A3DFE6C9}">
  <ds:schemaRefs>
    <ds:schemaRef ds:uri="http://purl.org/dc/elements/1.1/"/>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015CE11-C807-4356-8211-4246718307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10936</TotalTime>
  <Words>703</Words>
  <Application>Microsoft Office PowerPoint</Application>
  <PresentationFormat>On-screen Show (4:3)</PresentationFormat>
  <Paragraphs>113</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Courier New</vt:lpstr>
      <vt:lpstr>gotham ssm a</vt:lpstr>
      <vt:lpstr>Segoe UI</vt:lpstr>
      <vt:lpstr>Tahoma</vt:lpstr>
      <vt:lpstr>Wingdings</vt:lpstr>
      <vt:lpstr>Office Theme</vt:lpstr>
      <vt:lpstr>IHTTPClientFactory and Polly</vt:lpstr>
      <vt:lpstr>Agenda</vt:lpstr>
      <vt:lpstr>Why we need IHttpClientFactory?</vt:lpstr>
      <vt:lpstr>IHttpClientFactory</vt:lpstr>
      <vt:lpstr>Direct HttpClientFactory</vt:lpstr>
      <vt:lpstr>Named Clients</vt:lpstr>
      <vt:lpstr>Typed Clients</vt:lpstr>
      <vt:lpstr>Typed Clients</vt:lpstr>
      <vt:lpstr>Agenda </vt:lpstr>
      <vt:lpstr>What is Polly?</vt:lpstr>
      <vt:lpstr>Installing via Nuget</vt:lpstr>
      <vt:lpstr>Resilience Policies</vt:lpstr>
      <vt:lpstr>Retry</vt:lpstr>
      <vt:lpstr>Wait and Retry</vt:lpstr>
      <vt:lpstr>Circuit Breaker</vt:lpstr>
      <vt:lpstr>Advanced Circuit Breaker</vt:lpstr>
      <vt:lpstr>Fallbacks</vt:lpstr>
      <vt:lpstr>Policy Wraps</vt:lpstr>
      <vt:lpstr>Timeout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CPD Template</dc:title>
  <dc:creator>Pooja Mehta</dc:creator>
  <cp:lastModifiedBy>Parabjyot Singh</cp:lastModifiedBy>
  <cp:revision>391</cp:revision>
  <dcterms:created xsi:type="dcterms:W3CDTF">2012-01-13T06:17:37Z</dcterms:created>
  <dcterms:modified xsi:type="dcterms:W3CDTF">2020-12-16T15:11:05Z</dcterms:modified>
</cp:coreProperties>
</file>