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033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4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object, skiing, snow, clock&#10;&#10;Description automatically generated">
            <a:extLst>
              <a:ext uri="{FF2B5EF4-FFF2-40B4-BE49-F238E27FC236}">
                <a16:creationId xmlns:a16="http://schemas.microsoft.com/office/drawing/2014/main" id="{3EF31F55-44E3-42B2-9009-AD2B99FFE3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6" r="1356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B25CB-C69B-487A-8D57-59F994314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ANZ Transaction dataset</a:t>
            </a:r>
            <a:endParaRPr lang="en-GB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CC7F9-5A1C-461E-933F-54930A365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Exploratory Data Analysis </a:t>
            </a:r>
          </a:p>
          <a:p>
            <a:r>
              <a:rPr lang="en-US" sz="2000" dirty="0"/>
              <a:t>(Based on R)</a:t>
            </a:r>
            <a:endParaRPr lang="en-GB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9425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D2C3A-5E4E-423D-BE3C-8E3FE939A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26061"/>
            <a:ext cx="10515600" cy="109205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Basic insights  on Gender &amp; Transaction type</a:t>
            </a:r>
            <a:endParaRPr lang="en-GB" sz="4000" dirty="0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FC5BA-9094-418C-A1E4-6F7E2949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230" y="1524036"/>
            <a:ext cx="9751823" cy="582612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dirty="0"/>
              <a:t>Transaction amount vs Gender and Transaction type</a:t>
            </a:r>
            <a:endParaRPr lang="en-GB" sz="2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823CF9-5B4B-4F02-BA50-FFDE518CF28B}"/>
              </a:ext>
            </a:extLst>
          </p:cNvPr>
          <p:cNvGrpSpPr/>
          <p:nvPr/>
        </p:nvGrpSpPr>
        <p:grpSpPr>
          <a:xfrm>
            <a:off x="373711" y="2782583"/>
            <a:ext cx="5839430" cy="3390830"/>
            <a:chOff x="373711" y="2782583"/>
            <a:chExt cx="5839430" cy="3390830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6DD9BC8-6004-45E5-B45C-697F5B210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711" y="2782583"/>
              <a:ext cx="5420774" cy="267933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0DB98A-7C80-4E0C-945C-4A3D6008A35B}"/>
                </a:ext>
              </a:extLst>
            </p:cNvPr>
            <p:cNvSpPr txBox="1"/>
            <p:nvPr/>
          </p:nvSpPr>
          <p:spPr>
            <a:xfrm>
              <a:off x="391461" y="5527082"/>
              <a:ext cx="5821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Inference: Males have higher amount of transactions (credit and debit) compared to females</a:t>
              </a:r>
              <a:endParaRPr lang="en-GB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97A29-DDA2-4857-9D37-D125B0A3B497}"/>
              </a:ext>
            </a:extLst>
          </p:cNvPr>
          <p:cNvGrpSpPr/>
          <p:nvPr/>
        </p:nvGrpSpPr>
        <p:grpSpPr>
          <a:xfrm>
            <a:off x="6213141" y="2633431"/>
            <a:ext cx="5720115" cy="3535034"/>
            <a:chOff x="6213141" y="2633431"/>
            <a:chExt cx="5720115" cy="3535034"/>
          </a:xfrm>
        </p:grpSpPr>
        <p:pic>
          <p:nvPicPr>
            <p:cNvPr id="9" name="Picture 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C208258-144A-4BED-93C5-DAC831978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141" y="2633431"/>
              <a:ext cx="5720115" cy="282729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A4729B-D1E2-4657-B877-63C9D7A8B8A0}"/>
                </a:ext>
              </a:extLst>
            </p:cNvPr>
            <p:cNvSpPr txBox="1"/>
            <p:nvPr/>
          </p:nvSpPr>
          <p:spPr>
            <a:xfrm>
              <a:off x="6451050" y="5522134"/>
              <a:ext cx="51544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Inference: Total for credit transactions is higher than total for debit transactions 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8866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D2C3A-5E4E-423D-BE3C-8E3FE939A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8" y="178008"/>
            <a:ext cx="10515600" cy="109205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Weekly and hourly transaction frequency</a:t>
            </a:r>
            <a:endParaRPr lang="en-GB" sz="4000" dirty="0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FC5BA-9094-418C-A1E4-6F7E2949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230" y="1524036"/>
            <a:ext cx="9751823" cy="582612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dirty="0"/>
              <a:t>Weekly/ hourly transaction frequency</a:t>
            </a:r>
            <a:endParaRPr lang="en-GB" sz="2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0DB98A-7C80-4E0C-945C-4A3D6008A35B}"/>
              </a:ext>
            </a:extLst>
          </p:cNvPr>
          <p:cNvSpPr txBox="1"/>
          <p:nvPr/>
        </p:nvSpPr>
        <p:spPr>
          <a:xfrm>
            <a:off x="151775" y="5756662"/>
            <a:ext cx="5697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Inference: Transaction amount increases every day peaking at Friday after which it falls over the weekend</a:t>
            </a:r>
            <a:endParaRPr lang="en-GB" dirty="0"/>
          </a:p>
        </p:txBody>
      </p:sp>
      <p:pic>
        <p:nvPicPr>
          <p:cNvPr id="5" name="Picture 4" descr="A picture containing photo, man, table, air&#10;&#10;Description automatically generated">
            <a:extLst>
              <a:ext uri="{FF2B5EF4-FFF2-40B4-BE49-F238E27FC236}">
                <a16:creationId xmlns:a16="http://schemas.microsoft.com/office/drawing/2014/main" id="{8024403A-9E45-4C9B-A82F-A39211434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75" y="2640005"/>
            <a:ext cx="5820587" cy="2876951"/>
          </a:xfrm>
          <a:prstGeom prst="rect">
            <a:avLst/>
          </a:prstGeom>
        </p:spPr>
      </p:pic>
      <p:pic>
        <p:nvPicPr>
          <p:cNvPr id="8" name="Picture 7" descr="A picture containing photo, water, table, various&#10;&#10;Description automatically generated">
            <a:extLst>
              <a:ext uri="{FF2B5EF4-FFF2-40B4-BE49-F238E27FC236}">
                <a16:creationId xmlns:a16="http://schemas.microsoft.com/office/drawing/2014/main" id="{2977E117-B515-41B4-B286-43498CEFE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640" y="2640004"/>
            <a:ext cx="5820587" cy="287695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5DAA466-B631-4D6B-A413-27C4A887F116}"/>
              </a:ext>
            </a:extLst>
          </p:cNvPr>
          <p:cNvSpPr txBox="1"/>
          <p:nvPr/>
        </p:nvSpPr>
        <p:spPr>
          <a:xfrm>
            <a:off x="6466425" y="5717621"/>
            <a:ext cx="5536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Inference: Transaction amount varies across 24 hours with the highest being at hour 9 and lowest at hour 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708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D2C3A-5E4E-423D-BE3C-8E3FE939A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8" y="178008"/>
            <a:ext cx="10515600" cy="109205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Dataset segmentation – Weekly transactions</a:t>
            </a:r>
            <a:endParaRPr lang="en-GB" sz="4000" dirty="0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FC5BA-9094-418C-A1E4-6F7E2949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230" y="1524036"/>
            <a:ext cx="9751823" cy="582612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dirty="0"/>
              <a:t>Weekly average amount and frequency (credit &amp; debit)</a:t>
            </a:r>
            <a:endParaRPr lang="en-GB" sz="2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0DB98A-7C80-4E0C-945C-4A3D6008A35B}"/>
              </a:ext>
            </a:extLst>
          </p:cNvPr>
          <p:cNvSpPr txBox="1"/>
          <p:nvPr/>
        </p:nvSpPr>
        <p:spPr>
          <a:xfrm>
            <a:off x="154404" y="5999332"/>
            <a:ext cx="11883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Inference: Higher credit does not directly translate to high debit transactions as we observe  high debit weeks correlated with low credit weeks and vice versa. (Data should be normalized &amp; correlated for further insight.) </a:t>
            </a:r>
            <a:endParaRPr lang="en-GB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3ED5F9-37B5-4905-9D02-455DE34147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2"/>
          <a:stretch/>
        </p:blipFill>
        <p:spPr>
          <a:xfrm>
            <a:off x="6124136" y="2715852"/>
            <a:ext cx="6067864" cy="3180895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2FC53E01-FE79-4131-B713-085AEB8B0664}"/>
              </a:ext>
            </a:extLst>
          </p:cNvPr>
          <p:cNvGrpSpPr/>
          <p:nvPr/>
        </p:nvGrpSpPr>
        <p:grpSpPr>
          <a:xfrm>
            <a:off x="6461760" y="3560950"/>
            <a:ext cx="466148" cy="1337401"/>
            <a:chOff x="414685" y="3530863"/>
            <a:chExt cx="466148" cy="1337401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FEDB4D5-1166-4924-BB05-31AE1FEC43F8}"/>
                </a:ext>
              </a:extLst>
            </p:cNvPr>
            <p:cNvSpPr txBox="1"/>
            <p:nvPr/>
          </p:nvSpPr>
          <p:spPr>
            <a:xfrm>
              <a:off x="414685" y="4698987"/>
              <a:ext cx="42351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/>
                <a:t>Week 1</a:t>
              </a:r>
              <a:endParaRPr lang="en-GB" sz="500" b="1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3AA29A4-7B4A-47D7-9746-82655EBE13CE}"/>
                </a:ext>
              </a:extLst>
            </p:cNvPr>
            <p:cNvSpPr txBox="1"/>
            <p:nvPr/>
          </p:nvSpPr>
          <p:spPr>
            <a:xfrm>
              <a:off x="414685" y="4594322"/>
              <a:ext cx="42351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/>
                <a:t>Week 2</a:t>
              </a:r>
              <a:endParaRPr lang="en-GB" sz="500" b="1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82CCF2-8E08-429E-9E85-2C572B3749B1}"/>
                </a:ext>
              </a:extLst>
            </p:cNvPr>
            <p:cNvSpPr txBox="1"/>
            <p:nvPr/>
          </p:nvSpPr>
          <p:spPr>
            <a:xfrm>
              <a:off x="414685" y="4487128"/>
              <a:ext cx="42351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/>
                <a:t>Week 3</a:t>
              </a:r>
              <a:endParaRPr lang="en-GB" sz="500" b="1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FA6D735-100E-4FF5-B8E0-62C21D3BB2B5}"/>
                </a:ext>
              </a:extLst>
            </p:cNvPr>
            <p:cNvSpPr txBox="1"/>
            <p:nvPr/>
          </p:nvSpPr>
          <p:spPr>
            <a:xfrm>
              <a:off x="414685" y="4394922"/>
              <a:ext cx="42351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/>
                <a:t>Week 4</a:t>
              </a:r>
              <a:endParaRPr lang="en-GB" sz="500" b="1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88C1139-60DD-4225-A764-743219EF61D4}"/>
                </a:ext>
              </a:extLst>
            </p:cNvPr>
            <p:cNvSpPr txBox="1"/>
            <p:nvPr/>
          </p:nvSpPr>
          <p:spPr>
            <a:xfrm>
              <a:off x="414685" y="4291433"/>
              <a:ext cx="42351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/>
                <a:t>Week 5</a:t>
              </a:r>
              <a:endParaRPr lang="en-GB" sz="500" b="1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ACB37D3-E260-466E-81F9-9E496C30192C}"/>
                </a:ext>
              </a:extLst>
            </p:cNvPr>
            <p:cNvSpPr txBox="1"/>
            <p:nvPr/>
          </p:nvSpPr>
          <p:spPr>
            <a:xfrm>
              <a:off x="414685" y="4198054"/>
              <a:ext cx="42351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/>
                <a:t>Week 6</a:t>
              </a:r>
              <a:endParaRPr lang="en-GB" sz="500" b="1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DC78AE9-561F-4958-80DD-260D4EE9311D}"/>
                </a:ext>
              </a:extLst>
            </p:cNvPr>
            <p:cNvSpPr txBox="1"/>
            <p:nvPr/>
          </p:nvSpPr>
          <p:spPr>
            <a:xfrm>
              <a:off x="414685" y="4113415"/>
              <a:ext cx="42351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/>
                <a:t>Week 7</a:t>
              </a:r>
              <a:endParaRPr lang="en-GB" sz="500" b="1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52957D1-91D9-4A54-A723-CF1099145BC6}"/>
                </a:ext>
              </a:extLst>
            </p:cNvPr>
            <p:cNvSpPr txBox="1"/>
            <p:nvPr/>
          </p:nvSpPr>
          <p:spPr>
            <a:xfrm>
              <a:off x="414685" y="4017491"/>
              <a:ext cx="42351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/>
                <a:t>Week 8</a:t>
              </a:r>
              <a:endParaRPr lang="en-GB" sz="500" b="1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8C892E5-3CFA-44BF-9407-D9DFB498D21F}"/>
                </a:ext>
              </a:extLst>
            </p:cNvPr>
            <p:cNvSpPr txBox="1"/>
            <p:nvPr/>
          </p:nvSpPr>
          <p:spPr>
            <a:xfrm>
              <a:off x="414685" y="3930343"/>
              <a:ext cx="42351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/>
                <a:t>Week 9</a:t>
              </a:r>
              <a:endParaRPr lang="en-GB" sz="500" b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D818E03-BA64-4A11-A78A-8C7315A5D078}"/>
                </a:ext>
              </a:extLst>
            </p:cNvPr>
            <p:cNvSpPr txBox="1"/>
            <p:nvPr/>
          </p:nvSpPr>
          <p:spPr>
            <a:xfrm>
              <a:off x="414685" y="3739986"/>
              <a:ext cx="465192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/>
                <a:t>Week 11</a:t>
              </a:r>
              <a:endParaRPr lang="en-GB" sz="500" b="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17A82C4-7351-43DF-BDB2-EC3211DDF693}"/>
                </a:ext>
              </a:extLst>
            </p:cNvPr>
            <p:cNvSpPr txBox="1"/>
            <p:nvPr/>
          </p:nvSpPr>
          <p:spPr>
            <a:xfrm>
              <a:off x="415641" y="3842571"/>
              <a:ext cx="465192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/>
                <a:t>Week 10</a:t>
              </a:r>
              <a:endParaRPr lang="en-GB" sz="500" b="1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7CA2A56-BAC0-47A3-A45E-D3A9F0F7FA73}"/>
                </a:ext>
              </a:extLst>
            </p:cNvPr>
            <p:cNvSpPr txBox="1"/>
            <p:nvPr/>
          </p:nvSpPr>
          <p:spPr>
            <a:xfrm>
              <a:off x="414685" y="3638456"/>
              <a:ext cx="465192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/>
                <a:t>Week 12</a:t>
              </a:r>
              <a:endParaRPr lang="en-GB" sz="500" b="1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D5EFACB-4F4A-443A-AFB9-478C8B4BE909}"/>
                </a:ext>
              </a:extLst>
            </p:cNvPr>
            <p:cNvSpPr txBox="1"/>
            <p:nvPr/>
          </p:nvSpPr>
          <p:spPr>
            <a:xfrm>
              <a:off x="414685" y="3530863"/>
              <a:ext cx="465192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/>
                <a:t>Week 13</a:t>
              </a:r>
              <a:endParaRPr lang="en-GB" sz="500" b="1" dirty="0"/>
            </a:p>
          </p:txBody>
        </p:sp>
      </p:grp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06604B-3373-4AFD-BBE2-2425B5441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7" y="2763289"/>
            <a:ext cx="6127374" cy="3028587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BEC16DD8-9A37-4ACF-9EFB-F48711EC1CDF}"/>
              </a:ext>
            </a:extLst>
          </p:cNvPr>
          <p:cNvGrpSpPr/>
          <p:nvPr/>
        </p:nvGrpSpPr>
        <p:grpSpPr>
          <a:xfrm>
            <a:off x="414685" y="3530863"/>
            <a:ext cx="466148" cy="1337401"/>
            <a:chOff x="414685" y="3530863"/>
            <a:chExt cx="466148" cy="1337401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62AE3D0-0162-42F5-BCAC-E24B37B0902D}"/>
                </a:ext>
              </a:extLst>
            </p:cNvPr>
            <p:cNvSpPr txBox="1"/>
            <p:nvPr/>
          </p:nvSpPr>
          <p:spPr>
            <a:xfrm>
              <a:off x="414685" y="4698987"/>
              <a:ext cx="42351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/>
                <a:t>Week 1</a:t>
              </a:r>
              <a:endParaRPr lang="en-GB" sz="5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2177888-B643-4DA1-86AC-DD27B8816CE3}"/>
                </a:ext>
              </a:extLst>
            </p:cNvPr>
            <p:cNvSpPr txBox="1"/>
            <p:nvPr/>
          </p:nvSpPr>
          <p:spPr>
            <a:xfrm>
              <a:off x="414685" y="4594322"/>
              <a:ext cx="42351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/>
                <a:t>Week 2</a:t>
              </a:r>
              <a:endParaRPr lang="en-GB" sz="500" b="1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2BB0DF9-6C0F-4E87-85BE-7E3E508B4B6A}"/>
                </a:ext>
              </a:extLst>
            </p:cNvPr>
            <p:cNvSpPr txBox="1"/>
            <p:nvPr/>
          </p:nvSpPr>
          <p:spPr>
            <a:xfrm>
              <a:off x="414685" y="4487128"/>
              <a:ext cx="42351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/>
                <a:t>Week 3</a:t>
              </a:r>
              <a:endParaRPr lang="en-GB" sz="500" b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F3B1116-5D71-42BF-86F7-FF8B63CE096F}"/>
                </a:ext>
              </a:extLst>
            </p:cNvPr>
            <p:cNvSpPr txBox="1"/>
            <p:nvPr/>
          </p:nvSpPr>
          <p:spPr>
            <a:xfrm>
              <a:off x="414685" y="4394922"/>
              <a:ext cx="42351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/>
                <a:t>Week 4</a:t>
              </a:r>
              <a:endParaRPr lang="en-GB" sz="500" b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35100A2-5482-4383-B24E-7ED9D614F0AE}"/>
                </a:ext>
              </a:extLst>
            </p:cNvPr>
            <p:cNvSpPr txBox="1"/>
            <p:nvPr/>
          </p:nvSpPr>
          <p:spPr>
            <a:xfrm>
              <a:off x="414685" y="4291433"/>
              <a:ext cx="42351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/>
                <a:t>Week 5</a:t>
              </a:r>
              <a:endParaRPr lang="en-GB" sz="500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A219C11-9D61-472E-81A4-913386009091}"/>
                </a:ext>
              </a:extLst>
            </p:cNvPr>
            <p:cNvSpPr txBox="1"/>
            <p:nvPr/>
          </p:nvSpPr>
          <p:spPr>
            <a:xfrm>
              <a:off x="414685" y="4198054"/>
              <a:ext cx="42351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/>
                <a:t>Week 6</a:t>
              </a:r>
              <a:endParaRPr lang="en-GB" sz="500" b="1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582DEA4-62FD-4E61-AFAD-0422A44893AD}"/>
                </a:ext>
              </a:extLst>
            </p:cNvPr>
            <p:cNvSpPr txBox="1"/>
            <p:nvPr/>
          </p:nvSpPr>
          <p:spPr>
            <a:xfrm>
              <a:off x="414685" y="4113415"/>
              <a:ext cx="42351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/>
                <a:t>Week 7</a:t>
              </a:r>
              <a:endParaRPr lang="en-GB" sz="5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4414F7-8584-4D34-9071-42E992004AAA}"/>
                </a:ext>
              </a:extLst>
            </p:cNvPr>
            <p:cNvSpPr txBox="1"/>
            <p:nvPr/>
          </p:nvSpPr>
          <p:spPr>
            <a:xfrm>
              <a:off x="414685" y="4017491"/>
              <a:ext cx="42351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/>
                <a:t>Week 8</a:t>
              </a:r>
              <a:endParaRPr lang="en-GB" sz="5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EB65928-9B7B-4DF4-88D4-941956BD71D0}"/>
                </a:ext>
              </a:extLst>
            </p:cNvPr>
            <p:cNvSpPr txBox="1"/>
            <p:nvPr/>
          </p:nvSpPr>
          <p:spPr>
            <a:xfrm>
              <a:off x="414685" y="3930343"/>
              <a:ext cx="42351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/>
                <a:t>Week 9</a:t>
              </a:r>
              <a:endParaRPr lang="en-GB" sz="5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36A3EA7-8FD2-4AEB-88F9-BD1A7135D436}"/>
                </a:ext>
              </a:extLst>
            </p:cNvPr>
            <p:cNvSpPr txBox="1"/>
            <p:nvPr/>
          </p:nvSpPr>
          <p:spPr>
            <a:xfrm>
              <a:off x="414685" y="3739986"/>
              <a:ext cx="465192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/>
                <a:t>Week 11</a:t>
              </a:r>
              <a:endParaRPr lang="en-GB" sz="500" b="1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E359B9F-6CBB-436C-8EDC-6DBA3D220B19}"/>
                </a:ext>
              </a:extLst>
            </p:cNvPr>
            <p:cNvSpPr txBox="1"/>
            <p:nvPr/>
          </p:nvSpPr>
          <p:spPr>
            <a:xfrm>
              <a:off x="415641" y="3842571"/>
              <a:ext cx="465192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/>
                <a:t>Week 10</a:t>
              </a:r>
              <a:endParaRPr lang="en-GB" sz="500" b="1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04B2628-1948-4083-B6DF-3A5EEC3F2ACE}"/>
                </a:ext>
              </a:extLst>
            </p:cNvPr>
            <p:cNvSpPr txBox="1"/>
            <p:nvPr/>
          </p:nvSpPr>
          <p:spPr>
            <a:xfrm>
              <a:off x="414685" y="3638456"/>
              <a:ext cx="465192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/>
                <a:t>Week 12</a:t>
              </a:r>
              <a:endParaRPr lang="en-GB" sz="5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DA33EDC-DC39-4CA8-974A-89E646C2FF01}"/>
                </a:ext>
              </a:extLst>
            </p:cNvPr>
            <p:cNvSpPr txBox="1"/>
            <p:nvPr/>
          </p:nvSpPr>
          <p:spPr>
            <a:xfrm>
              <a:off x="414685" y="3530863"/>
              <a:ext cx="465192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/>
                <a:t>Week 13</a:t>
              </a:r>
              <a:endParaRPr lang="en-GB" sz="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6709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D2C3A-5E4E-423D-BE3C-8E3FE939A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26061"/>
            <a:ext cx="10515600" cy="10920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Transactions per state and purchase transaction amount frequency </a:t>
            </a:r>
            <a:endParaRPr lang="en-GB" sz="4000" dirty="0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FC5BA-9094-418C-A1E4-6F7E2949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230" y="1524036"/>
            <a:ext cx="9751823" cy="582612"/>
          </a:xfrm>
        </p:spPr>
        <p:txBody>
          <a:bodyPr anchor="ctr">
            <a:normAutofit fontScale="85000" lnSpcReduction="10000"/>
          </a:bodyPr>
          <a:lstStyle/>
          <a:p>
            <a:pPr algn="ctr"/>
            <a:r>
              <a:rPr lang="en-US" sz="2400" dirty="0"/>
              <a:t>Transaction amount vs Merchant state &amp; Transaction frequency for purchases</a:t>
            </a:r>
            <a:endParaRPr lang="en-GB" sz="2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1DA3DF-6F0D-4090-85E6-34BFB1C3CCC7}"/>
              </a:ext>
            </a:extLst>
          </p:cNvPr>
          <p:cNvSpPr txBox="1"/>
          <p:nvPr/>
        </p:nvSpPr>
        <p:spPr>
          <a:xfrm>
            <a:off x="274318" y="5650135"/>
            <a:ext cx="582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Inference: Highest transactions (credit &amp; debit) in NSW followed by VIC and QLD. The lowest is in TAS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551038-9EC3-4420-8AF5-9EDF06BE3362}"/>
              </a:ext>
            </a:extLst>
          </p:cNvPr>
          <p:cNvSpPr txBox="1"/>
          <p:nvPr/>
        </p:nvSpPr>
        <p:spPr>
          <a:xfrm>
            <a:off x="6095998" y="5561673"/>
            <a:ext cx="5821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Inference: Purchase transaction frequency ranges from 0 to 70 with highest transaction frequency between the 10-20 range</a:t>
            </a:r>
            <a:endParaRPr lang="en-GB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83B495-2792-4981-93E1-C0651A714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141" y="2526820"/>
            <a:ext cx="5820587" cy="287695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9F0281F-4396-4D03-8B24-7296061104A7}"/>
              </a:ext>
            </a:extLst>
          </p:cNvPr>
          <p:cNvGrpSpPr/>
          <p:nvPr/>
        </p:nvGrpSpPr>
        <p:grpSpPr>
          <a:xfrm>
            <a:off x="274318" y="2618125"/>
            <a:ext cx="5440657" cy="2876951"/>
            <a:chOff x="274318" y="2618125"/>
            <a:chExt cx="5440657" cy="2876951"/>
          </a:xfrm>
        </p:grpSpPr>
        <p:pic>
          <p:nvPicPr>
            <p:cNvPr id="11" name="Picture 1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E9934B8-83FF-4F99-AE65-3A1F5F00A4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28"/>
            <a:stretch/>
          </p:blipFill>
          <p:spPr>
            <a:xfrm>
              <a:off x="274318" y="2618125"/>
              <a:ext cx="5440657" cy="2876951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39A96C2-3B8D-4C88-8540-904ADE9CF5C3}"/>
                </a:ext>
              </a:extLst>
            </p:cNvPr>
            <p:cNvSpPr txBox="1"/>
            <p:nvPr/>
          </p:nvSpPr>
          <p:spPr>
            <a:xfrm>
              <a:off x="274318" y="3327429"/>
              <a:ext cx="385042" cy="1275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650" b="1" dirty="0"/>
                <a:t>ACT</a:t>
              </a:r>
            </a:p>
            <a:p>
              <a:pPr>
                <a:lnSpc>
                  <a:spcPct val="150000"/>
                </a:lnSpc>
              </a:pPr>
              <a:r>
                <a:rPr lang="en-GB" sz="650" b="1" dirty="0"/>
                <a:t>TAS</a:t>
              </a:r>
            </a:p>
            <a:p>
              <a:pPr>
                <a:lnSpc>
                  <a:spcPct val="150000"/>
                </a:lnSpc>
              </a:pPr>
              <a:r>
                <a:rPr lang="en-GB" sz="650" b="1" dirty="0"/>
                <a:t>NT</a:t>
              </a:r>
            </a:p>
            <a:p>
              <a:pPr>
                <a:lnSpc>
                  <a:spcPct val="150000"/>
                </a:lnSpc>
              </a:pPr>
              <a:r>
                <a:rPr lang="en-GB" sz="650" b="1" dirty="0"/>
                <a:t>SA</a:t>
              </a:r>
            </a:p>
            <a:p>
              <a:pPr>
                <a:lnSpc>
                  <a:spcPct val="150000"/>
                </a:lnSpc>
              </a:pPr>
              <a:r>
                <a:rPr lang="en-GB" sz="650" b="1" dirty="0"/>
                <a:t>WA</a:t>
              </a:r>
            </a:p>
            <a:p>
              <a:pPr>
                <a:lnSpc>
                  <a:spcPct val="150000"/>
                </a:lnSpc>
              </a:pPr>
              <a:r>
                <a:rPr lang="en-GB" sz="650" b="1" dirty="0"/>
                <a:t>VIC</a:t>
              </a:r>
            </a:p>
            <a:p>
              <a:pPr>
                <a:lnSpc>
                  <a:spcPct val="150000"/>
                </a:lnSpc>
              </a:pPr>
              <a:r>
                <a:rPr lang="en-GB" sz="650" b="1" dirty="0"/>
                <a:t>NSW</a:t>
              </a:r>
            </a:p>
            <a:p>
              <a:pPr>
                <a:lnSpc>
                  <a:spcPct val="150000"/>
                </a:lnSpc>
              </a:pPr>
              <a:r>
                <a:rPr lang="en-GB" sz="650" b="1" dirty="0"/>
                <a:t>QLD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94539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3341"/>
      </a:dk2>
      <a:lt2>
        <a:srgbClr val="E2E8E3"/>
      </a:lt2>
      <a:accent1>
        <a:srgbClr val="C34DB4"/>
      </a:accent1>
      <a:accent2>
        <a:srgbClr val="903BB1"/>
      </a:accent2>
      <a:accent3>
        <a:srgbClr val="704DC3"/>
      </a:accent3>
      <a:accent4>
        <a:srgbClr val="4A57B7"/>
      </a:accent4>
      <a:accent5>
        <a:srgbClr val="4D8CC3"/>
      </a:accent5>
      <a:accent6>
        <a:srgbClr val="3BACB1"/>
      </a:accent6>
      <a:hlink>
        <a:srgbClr val="507BC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66</TotalTime>
  <Words>272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Calibri</vt:lpstr>
      <vt:lpstr>AccentBoxVTI</vt:lpstr>
      <vt:lpstr>ANZ Transaction dataset</vt:lpstr>
      <vt:lpstr>Basic insights  on Gender &amp; Transaction type</vt:lpstr>
      <vt:lpstr>Weekly and hourly transaction frequency</vt:lpstr>
      <vt:lpstr>Dataset segmentation – Weekly transactions</vt:lpstr>
      <vt:lpstr>Transactions per state and purchase transaction amount frequency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ANZ Transaction dataset</dc:title>
  <dc:creator>achyut.sankhe@mavs.uta.edu</dc:creator>
  <cp:lastModifiedBy>achyut.sankhe@mavs.uta.edu</cp:lastModifiedBy>
  <cp:revision>10</cp:revision>
  <dcterms:created xsi:type="dcterms:W3CDTF">2020-05-24T06:49:21Z</dcterms:created>
  <dcterms:modified xsi:type="dcterms:W3CDTF">2020-05-26T06:28:34Z</dcterms:modified>
</cp:coreProperties>
</file>