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2" autoAdjust="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E3C2-4482-4832-B687-84FB250760DB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BE9E3-0597-4F74-AD58-04764085F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2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BE9E3-0597-4F74-AD58-04764085F3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13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BE9E3-0597-4F74-AD58-04764085F39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5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BE9E3-0597-4F74-AD58-04764085F3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436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BE9E3-0597-4F74-AD58-04764085F39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5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84130-2C22-44D6-8203-603FD395C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6830BA-A8D2-417B-994E-9581F6688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0C246-BFD1-4749-8FD2-168E5AD7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CA48-A1D6-42B3-9585-98CD923C7DB7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1351F-B5EA-4325-9E5E-244F937A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D3D5F-3F50-4B8B-A579-D41B4DED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F941-58CF-4457-8FD6-92FB5E78D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7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6C871-822E-4CA5-A1D3-075CC09F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9443D5-CAEB-4CE4-AE0A-EB19300D1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C32EB-D23D-4BA5-AA77-FA06CFA3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CA48-A1D6-42B3-9585-98CD923C7DB7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E0C19-57C4-4B78-97B6-9DF34858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9CA60-3C72-4069-A4AC-DAC4B9DF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F941-58CF-4457-8FD6-92FB5E78D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1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E0B1FA-F03F-42C4-B448-4F0A221A7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8508C0-0E5D-44BE-9D9B-CEB3A724A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C071E-257D-44A4-8E11-0429E92D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CA48-A1D6-42B3-9585-98CD923C7DB7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778B1-5FF2-4A04-BDE1-421B4874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A43F7-E200-44FA-8A0A-2BAF1852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F941-58CF-4457-8FD6-92FB5E78D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7B047-BE53-4FC4-A897-19F60FBA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1B84D-023D-4699-A1A7-6950A376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9B169-D693-4D1A-8D39-15CF9361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CA48-A1D6-42B3-9585-98CD923C7DB7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D17AA-63DE-4BB8-83F1-AD1A5C02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CC54F-6B9F-4DAD-AD27-8880E085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F941-58CF-4457-8FD6-92FB5E78D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83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45C03-5E96-499C-9171-DD26184A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3661B9-D111-4EE7-8F18-600760491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31E5E-C755-41CD-A971-CF8BC283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CA48-A1D6-42B3-9585-98CD923C7DB7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2D335-813E-4827-BC84-9E173319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F13E3-23AC-4B3B-BC30-49CD5871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F941-58CF-4457-8FD6-92FB5E78D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67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E6BB0-45DD-4BE8-B667-BF1314C4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2186A-D01F-49C9-811D-9001558E1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A028D-0A76-4F2E-A462-BA6528D2F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F1FDD1-7005-4984-BDF0-FDFB2FBB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CA48-A1D6-42B3-9585-98CD923C7DB7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118F18-7488-4886-A1D1-E258ACB7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F87607-D23A-49C8-8821-FCC660A2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F941-58CF-4457-8FD6-92FB5E78D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6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E1640-D108-4DB7-95EC-CD6A346D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92DB91-A9FA-42CC-97A3-AD555142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EDD099-E210-4C43-9ECD-784EE2607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7D9713-37F0-45F1-9AF2-D07374E4C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8A37B1-2D7D-4F85-BEF1-3BAE888B0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188DFA-486C-4AC3-B753-BF6EA6A3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CA48-A1D6-42B3-9585-98CD923C7DB7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398C5D-389A-4A4D-A117-85D9BF8D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3F2E20-8AAC-4F60-86EE-D3FAC78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F941-58CF-4457-8FD6-92FB5E78D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69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CE216-CE32-4890-ACA3-F98E9FA8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4ACD34-1441-4503-9CA0-3E38A091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CA48-A1D6-42B3-9585-98CD923C7DB7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A61660-8812-430D-B938-6C6B582E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F1A92F-4206-44AB-95ED-AFA0820F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F941-58CF-4457-8FD6-92FB5E78D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40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F2A471-F011-42B4-8450-3A4A12CD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CA48-A1D6-42B3-9585-98CD923C7DB7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95DA8-D563-4CF6-A394-DBB8CEC3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FDD334-066B-4175-82CC-D0753D74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F941-58CF-4457-8FD6-92FB5E78D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8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896D6-2B4B-49C4-942A-5FADAAEE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4F169-ECD9-404A-9B69-CBCBD237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56BB33-6323-4B72-B5DF-FE69A9F5B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74561-932F-4790-8E8C-AEAD1B39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CA48-A1D6-42B3-9585-98CD923C7DB7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8D81A-F6F3-4E7D-B81E-9B174F53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CB6DE4-D36F-422C-80BD-8D431834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F941-58CF-4457-8FD6-92FB5E78D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4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7B93D-018F-440B-8195-83D42CDB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BA1022-B064-475D-BACC-6747C0300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F1BB53-9A11-48C5-B027-C56C745DB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1CAA94-0CA8-42E8-AEFD-35A269BF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CA48-A1D6-42B3-9585-98CD923C7DB7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78ECCF-D74C-4658-8606-08058A4C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4DD17E-CB07-4EDA-8839-27BC16B9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F941-58CF-4457-8FD6-92FB5E78D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0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C1F7EF-E592-4B5A-A745-D92C102F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186F4-9757-4134-BEEB-7D1F00A1C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7E4BF-C6E8-4405-B625-D989E3AA7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5CA48-A1D6-42B3-9585-98CD923C7DB7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E7315-CB29-49D8-969C-CB46E0D7F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DEB47-3DFD-4BB8-8795-D360B535E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AF941-58CF-4457-8FD6-92FB5E78D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4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64C03C-A964-467C-ABDB-CFD71C5A14CD}"/>
              </a:ext>
            </a:extLst>
          </p:cNvPr>
          <p:cNvSpPr txBox="1"/>
          <p:nvPr/>
        </p:nvSpPr>
        <p:spPr>
          <a:xfrm>
            <a:off x="4753194" y="1753698"/>
            <a:ext cx="2685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习题课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4E5555-BF47-44D7-887D-64C78504B3DB}"/>
              </a:ext>
            </a:extLst>
          </p:cNvPr>
          <p:cNvSpPr txBox="1"/>
          <p:nvPr/>
        </p:nvSpPr>
        <p:spPr>
          <a:xfrm>
            <a:off x="6464827" y="3640453"/>
            <a:ext cx="421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主讲人：王文杰</a:t>
            </a:r>
            <a:endParaRPr lang="en-US" altLang="zh-CN" dirty="0"/>
          </a:p>
          <a:p>
            <a:r>
              <a:rPr lang="en-US" altLang="zh-CN" dirty="0"/>
              <a:t>   Email:   wjiewang@mail.ustc.edu.cn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519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EA37062-5102-4CCA-A790-1E901438DA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0468" y="504235"/>
            <a:ext cx="7451811" cy="739870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401675C3-F146-4DB9-9478-B8CFBF1B3826}"/>
              </a:ext>
            </a:extLst>
          </p:cNvPr>
          <p:cNvSpPr/>
          <p:nvPr/>
        </p:nvSpPr>
        <p:spPr>
          <a:xfrm>
            <a:off x="8566951" y="559293"/>
            <a:ext cx="266331" cy="3195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F21F41-F2A4-4F4C-9E11-A3E75EBBA342}"/>
              </a:ext>
            </a:extLst>
          </p:cNvPr>
          <p:cNvPicPr/>
          <p:nvPr/>
        </p:nvPicPr>
        <p:blipFill rotWithShape="1">
          <a:blip r:embed="rId4"/>
          <a:srcRect l="116" r="1" b="47741"/>
          <a:stretch/>
        </p:blipFill>
        <p:spPr>
          <a:xfrm>
            <a:off x="994299" y="2594144"/>
            <a:ext cx="3584840" cy="38510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E2B342-D219-40C9-A792-B96729B50CFF}"/>
              </a:ext>
            </a:extLst>
          </p:cNvPr>
          <p:cNvPicPr/>
          <p:nvPr/>
        </p:nvPicPr>
        <p:blipFill rotWithShape="1">
          <a:blip r:embed="rId5"/>
          <a:srcRect t="46722" r="25533"/>
          <a:stretch/>
        </p:blipFill>
        <p:spPr>
          <a:xfrm>
            <a:off x="873748" y="1615735"/>
            <a:ext cx="3705391" cy="9784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9C4D79-AAA2-49A0-BFFE-4DE84D32BD1B}"/>
              </a:ext>
            </a:extLst>
          </p:cNvPr>
          <p:cNvPicPr/>
          <p:nvPr/>
        </p:nvPicPr>
        <p:blipFill rotWithShape="1">
          <a:blip r:embed="rId4"/>
          <a:srcRect l="1" t="51948" r="116"/>
          <a:stretch/>
        </p:blipFill>
        <p:spPr>
          <a:xfrm>
            <a:off x="5115276" y="1734875"/>
            <a:ext cx="3584840" cy="354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4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CFCC130-4936-46AE-95F3-404401F9C7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76779" y="770520"/>
            <a:ext cx="7336402" cy="8452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3174A7-6213-443E-9C10-F0B369554D4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13315" y="2185867"/>
            <a:ext cx="3743602" cy="68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7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4111485-9B13-4C67-B03E-9ED8063F7A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8505" y="507948"/>
            <a:ext cx="8810095" cy="150728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64C03C-A964-467C-ABDB-CFD71C5A14CD}"/>
              </a:ext>
            </a:extLst>
          </p:cNvPr>
          <p:cNvSpPr txBox="1"/>
          <p:nvPr/>
        </p:nvSpPr>
        <p:spPr>
          <a:xfrm>
            <a:off x="456832" y="2462035"/>
            <a:ext cx="833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）循环不变式：</a:t>
            </a:r>
            <a:r>
              <a:rPr lang="en-US" altLang="zh-CN" dirty="0"/>
              <a:t>A[1,i]</a:t>
            </a:r>
            <a:r>
              <a:rPr lang="zh-CN" altLang="en-US" dirty="0"/>
              <a:t>升序排序，且</a:t>
            </a:r>
            <a:r>
              <a:rPr lang="en-US" altLang="zh-CN" dirty="0"/>
              <a:t>A</a:t>
            </a:r>
            <a:r>
              <a:rPr lang="zh-CN" altLang="en-US" dirty="0"/>
              <a:t>中的其他元素均大于前</a:t>
            </a:r>
            <a:r>
              <a:rPr lang="en-US" altLang="zh-CN" dirty="0" err="1"/>
              <a:t>i</a:t>
            </a:r>
            <a:r>
              <a:rPr lang="zh-CN" altLang="en-US" dirty="0"/>
              <a:t>个元素。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4A6200-BB98-4520-AE09-36839315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1" y="2831367"/>
            <a:ext cx="4229467" cy="21185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D491FA4-EED3-46B8-995D-4B19CE0D685A}"/>
              </a:ext>
            </a:extLst>
          </p:cNvPr>
          <p:cNvSpPr txBox="1"/>
          <p:nvPr/>
        </p:nvSpPr>
        <p:spPr>
          <a:xfrm>
            <a:off x="456832" y="3089429"/>
            <a:ext cx="6574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）根据循环不变式，前</a:t>
            </a:r>
            <a:r>
              <a:rPr lang="en-US" altLang="zh-CN" dirty="0"/>
              <a:t>n-1</a:t>
            </a:r>
            <a:r>
              <a:rPr lang="zh-CN" altLang="en-US" dirty="0"/>
              <a:t>个元素已排好序，且第</a:t>
            </a:r>
            <a:r>
              <a:rPr lang="en-US" altLang="zh-CN" dirty="0"/>
              <a:t>n</a:t>
            </a:r>
            <a:r>
              <a:rPr lang="zh-CN" altLang="en-US" dirty="0"/>
              <a:t>个元素比前</a:t>
            </a:r>
            <a:r>
              <a:rPr lang="en-US" altLang="zh-CN" dirty="0"/>
              <a:t>n-1</a:t>
            </a:r>
            <a:r>
              <a:rPr lang="zh-CN" altLang="en-US" dirty="0"/>
              <a:t>个元素大，所以不需要再对第</a:t>
            </a:r>
            <a:r>
              <a:rPr lang="en-US" altLang="zh-CN" dirty="0"/>
              <a:t>n</a:t>
            </a:r>
            <a:r>
              <a:rPr lang="zh-CN" altLang="en-US" dirty="0"/>
              <a:t>个元素进行选择排序过程。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43B06C-EF82-4996-BE15-EA87294DB836}"/>
              </a:ext>
            </a:extLst>
          </p:cNvPr>
          <p:cNvSpPr txBox="1"/>
          <p:nvPr/>
        </p:nvSpPr>
        <p:spPr>
          <a:xfrm>
            <a:off x="456831" y="4092606"/>
            <a:ext cx="657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）最好最坏情况均为：</a:t>
            </a:r>
            <a:r>
              <a:rPr lang="el-GR" altLang="zh-CN" dirty="0"/>
              <a:t>Θ</a:t>
            </a:r>
            <a:r>
              <a:rPr lang="en-US" altLang="zh-CN" dirty="0"/>
              <a:t>(n²)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90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64C03C-A964-467C-ABDB-CFD71C5A14CD}"/>
              </a:ext>
            </a:extLst>
          </p:cNvPr>
          <p:cNvSpPr txBox="1"/>
          <p:nvPr/>
        </p:nvSpPr>
        <p:spPr>
          <a:xfrm>
            <a:off x="456832" y="2311115"/>
            <a:ext cx="833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）不能改进到</a:t>
            </a:r>
            <a:r>
              <a:rPr lang="en-US" altLang="zh-CN" dirty="0"/>
              <a:t>θ(n²)</a:t>
            </a:r>
            <a:r>
              <a:rPr lang="zh-CN" altLang="en-US" dirty="0"/>
              <a:t>，因为在找到插入的位置之后仍需要移动元素。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DBA526-10BA-4F88-BCB2-092DD19FB9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4766" y="667314"/>
            <a:ext cx="8703563" cy="1066964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7A0BAC4-3566-42A5-908E-E58933D69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12317"/>
              </p:ext>
            </p:extLst>
          </p:nvPr>
        </p:nvGraphicFramePr>
        <p:xfrm>
          <a:off x="2314112" y="3806714"/>
          <a:ext cx="618182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182">
                  <a:extLst>
                    <a:ext uri="{9D8B030D-6E8A-4147-A177-3AD203B41FA5}">
                      <a16:colId xmlns:a16="http://schemas.microsoft.com/office/drawing/2014/main" val="4120292508"/>
                    </a:ext>
                  </a:extLst>
                </a:gridCol>
                <a:gridCol w="618182">
                  <a:extLst>
                    <a:ext uri="{9D8B030D-6E8A-4147-A177-3AD203B41FA5}">
                      <a16:colId xmlns:a16="http://schemas.microsoft.com/office/drawing/2014/main" val="1198799520"/>
                    </a:ext>
                  </a:extLst>
                </a:gridCol>
                <a:gridCol w="618182">
                  <a:extLst>
                    <a:ext uri="{9D8B030D-6E8A-4147-A177-3AD203B41FA5}">
                      <a16:colId xmlns:a16="http://schemas.microsoft.com/office/drawing/2014/main" val="1509703034"/>
                    </a:ext>
                  </a:extLst>
                </a:gridCol>
                <a:gridCol w="618182">
                  <a:extLst>
                    <a:ext uri="{9D8B030D-6E8A-4147-A177-3AD203B41FA5}">
                      <a16:colId xmlns:a16="http://schemas.microsoft.com/office/drawing/2014/main" val="3244305027"/>
                    </a:ext>
                  </a:extLst>
                </a:gridCol>
                <a:gridCol w="618182">
                  <a:extLst>
                    <a:ext uri="{9D8B030D-6E8A-4147-A177-3AD203B41FA5}">
                      <a16:colId xmlns:a16="http://schemas.microsoft.com/office/drawing/2014/main" val="1897582583"/>
                    </a:ext>
                  </a:extLst>
                </a:gridCol>
                <a:gridCol w="618182">
                  <a:extLst>
                    <a:ext uri="{9D8B030D-6E8A-4147-A177-3AD203B41FA5}">
                      <a16:colId xmlns:a16="http://schemas.microsoft.com/office/drawing/2014/main" val="1756017765"/>
                    </a:ext>
                  </a:extLst>
                </a:gridCol>
                <a:gridCol w="618182">
                  <a:extLst>
                    <a:ext uri="{9D8B030D-6E8A-4147-A177-3AD203B41FA5}">
                      <a16:colId xmlns:a16="http://schemas.microsoft.com/office/drawing/2014/main" val="187449928"/>
                    </a:ext>
                  </a:extLst>
                </a:gridCol>
                <a:gridCol w="618182">
                  <a:extLst>
                    <a:ext uri="{9D8B030D-6E8A-4147-A177-3AD203B41FA5}">
                      <a16:colId xmlns:a16="http://schemas.microsoft.com/office/drawing/2014/main" val="2457677768"/>
                    </a:ext>
                  </a:extLst>
                </a:gridCol>
                <a:gridCol w="618182">
                  <a:extLst>
                    <a:ext uri="{9D8B030D-6E8A-4147-A177-3AD203B41FA5}">
                      <a16:colId xmlns:a16="http://schemas.microsoft.com/office/drawing/2014/main" val="2900139933"/>
                    </a:ext>
                  </a:extLst>
                </a:gridCol>
                <a:gridCol w="618182">
                  <a:extLst>
                    <a:ext uri="{9D8B030D-6E8A-4147-A177-3AD203B41FA5}">
                      <a16:colId xmlns:a16="http://schemas.microsoft.com/office/drawing/2014/main" val="294993254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65984"/>
                  </a:ext>
                </a:extLst>
              </a:tr>
            </a:tbl>
          </a:graphicData>
        </a:graphic>
      </p:graphicFrame>
      <p:sp>
        <p:nvSpPr>
          <p:cNvPr id="3" name="左大括号 2">
            <a:extLst>
              <a:ext uri="{FF2B5EF4-FFF2-40B4-BE49-F238E27FC236}">
                <a16:creationId xmlns:a16="http://schemas.microsoft.com/office/drawing/2014/main" id="{3207039C-0016-4313-8DDD-61F48887C65E}"/>
              </a:ext>
            </a:extLst>
          </p:cNvPr>
          <p:cNvSpPr/>
          <p:nvPr/>
        </p:nvSpPr>
        <p:spPr>
          <a:xfrm rot="16200000">
            <a:off x="3622089" y="3121980"/>
            <a:ext cx="295923" cy="25804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709BA4-3D3B-411B-B36D-DEB295ADA2E3}"/>
              </a:ext>
            </a:extLst>
          </p:cNvPr>
          <p:cNvSpPr txBox="1"/>
          <p:nvPr/>
        </p:nvSpPr>
        <p:spPr>
          <a:xfrm>
            <a:off x="3077592" y="4574961"/>
            <a:ext cx="138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已排好序</a:t>
            </a:r>
            <a:endParaRPr lang="en-US" altLang="zh-CN" dirty="0"/>
          </a:p>
          <a:p>
            <a:pPr algn="ctr"/>
            <a:r>
              <a:rPr lang="en-US" altLang="zh-CN" dirty="0"/>
              <a:t>A[1,j-1]</a:t>
            </a:r>
            <a:endParaRPr lang="zh-CN" altLang="en-US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CA9F79A6-B512-4533-8911-C56D763C508A}"/>
              </a:ext>
            </a:extLst>
          </p:cNvPr>
          <p:cNvSpPr/>
          <p:nvPr/>
        </p:nvSpPr>
        <p:spPr>
          <a:xfrm>
            <a:off x="3435658" y="3429000"/>
            <a:ext cx="186431" cy="289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2BE85E9-1F52-49D5-B88C-211C6F707505}"/>
              </a:ext>
            </a:extLst>
          </p:cNvPr>
          <p:cNvCxnSpPr>
            <a:cxnSpLocks/>
          </p:cNvCxnSpPr>
          <p:nvPr/>
        </p:nvCxnSpPr>
        <p:spPr>
          <a:xfrm flipV="1">
            <a:off x="5664201" y="4264240"/>
            <a:ext cx="0" cy="21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ECBE29E-5DCF-4274-8D7E-59F62AFD0DD9}"/>
              </a:ext>
            </a:extLst>
          </p:cNvPr>
          <p:cNvSpPr txBox="1"/>
          <p:nvPr/>
        </p:nvSpPr>
        <p:spPr>
          <a:xfrm>
            <a:off x="5405022" y="4574961"/>
            <a:ext cx="47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A[j]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78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42707A-96F3-482A-9128-077763B6A104}"/>
              </a:ext>
            </a:extLst>
          </p:cNvPr>
          <p:cNvGrpSpPr/>
          <p:nvPr/>
        </p:nvGrpSpPr>
        <p:grpSpPr>
          <a:xfrm>
            <a:off x="1191088" y="615480"/>
            <a:ext cx="8336132" cy="384123"/>
            <a:chOff x="1927934" y="535581"/>
            <a:chExt cx="8336132" cy="38412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664C03C-A964-467C-ABDB-CFD71C5A14CD}"/>
                </a:ext>
              </a:extLst>
            </p:cNvPr>
            <p:cNvSpPr txBox="1"/>
            <p:nvPr/>
          </p:nvSpPr>
          <p:spPr>
            <a:xfrm>
              <a:off x="1927934" y="535581"/>
              <a:ext cx="8336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4.3-6 </a:t>
              </a:r>
              <a:r>
                <a:rPr lang="zh-CN" altLang="en-US" dirty="0"/>
                <a:t>证明：                                            的解为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B0798712-A6F7-4943-BE98-7A7457E188B5}"/>
                    </a:ext>
                  </a:extLst>
                </p:cNvPr>
                <p:cNvSpPr/>
                <p:nvPr/>
              </p:nvSpPr>
              <p:spPr>
                <a:xfrm>
                  <a:off x="3112043" y="535581"/>
                  <a:ext cx="29839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)=2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+17)+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B0798712-A6F7-4943-BE98-7A7457E188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2043" y="535581"/>
                  <a:ext cx="2983957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116393" b="-1754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E30586C-0002-480F-861A-DA0A7C29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2666" y="550372"/>
              <a:ext cx="1055234" cy="369332"/>
            </a:xfrm>
            <a:prstGeom prst="rect">
              <a:avLst/>
            </a:prstGeom>
          </p:spPr>
        </p:pic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9F65196D-0A54-44A5-ABC2-0158E1E2E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400" y="1740292"/>
            <a:ext cx="2651276" cy="36933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66BF5D9-194D-48F9-87D2-D6CE402AE888}"/>
              </a:ext>
            </a:extLst>
          </p:cNvPr>
          <p:cNvSpPr txBox="1"/>
          <p:nvPr/>
        </p:nvSpPr>
        <p:spPr>
          <a:xfrm>
            <a:off x="1191088" y="1713390"/>
            <a:ext cx="633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5772ED1-B7A8-479C-AA33-363416CCB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471" y="2207145"/>
            <a:ext cx="6742817" cy="45647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6052498-E2CF-4F4D-A1E3-106EFD7FE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934" y="2684141"/>
            <a:ext cx="5838131" cy="37752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36DB129-0FDB-469C-ACEB-524BD8E97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6934" y="3051477"/>
            <a:ext cx="3707815" cy="377523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BE5786B2-E036-4409-8EDF-D8E534E68BFB}"/>
              </a:ext>
            </a:extLst>
          </p:cNvPr>
          <p:cNvSpPr/>
          <p:nvPr/>
        </p:nvSpPr>
        <p:spPr>
          <a:xfrm>
            <a:off x="7001054" y="2636720"/>
            <a:ext cx="2014011" cy="45647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4C03B442-9A96-43DB-ADA8-6F76A6C7AA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4823" y="3351319"/>
            <a:ext cx="2386485" cy="377523"/>
          </a:xfrm>
          <a:prstGeom prst="rect">
            <a:avLst/>
          </a:prstGeom>
        </p:spPr>
      </p:pic>
      <p:sp>
        <p:nvSpPr>
          <p:cNvPr id="36" name="箭头: 右 35">
            <a:extLst>
              <a:ext uri="{FF2B5EF4-FFF2-40B4-BE49-F238E27FC236}">
                <a16:creationId xmlns:a16="http://schemas.microsoft.com/office/drawing/2014/main" id="{A90A2710-21A1-4EFC-B8E6-18628C8DC5A8}"/>
              </a:ext>
            </a:extLst>
          </p:cNvPr>
          <p:cNvSpPr/>
          <p:nvPr/>
        </p:nvSpPr>
        <p:spPr>
          <a:xfrm>
            <a:off x="9149762" y="4421699"/>
            <a:ext cx="350877" cy="203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41DC062-2BD0-4AA9-B273-C4DE69B6D5B6}"/>
              </a:ext>
            </a:extLst>
          </p:cNvPr>
          <p:cNvSpPr/>
          <p:nvPr/>
        </p:nvSpPr>
        <p:spPr>
          <a:xfrm>
            <a:off x="8655727" y="2920753"/>
            <a:ext cx="3258105" cy="24058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0AD776CD-7EB5-4B66-865D-38EA6C70C7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401" y="4558493"/>
            <a:ext cx="5023839" cy="35612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C1D7BE45-8FDB-4998-A74C-18B5C32956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0390" y="4149235"/>
            <a:ext cx="4419993" cy="409258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41E5812D-F845-4818-A705-823E8C435A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6346" y="5154135"/>
            <a:ext cx="801154" cy="339472"/>
          </a:xfrm>
          <a:prstGeom prst="rect">
            <a:avLst/>
          </a:prstGeom>
        </p:spPr>
      </p:pic>
      <p:sp>
        <p:nvSpPr>
          <p:cNvPr id="46" name="箭头: 右 45">
            <a:extLst>
              <a:ext uri="{FF2B5EF4-FFF2-40B4-BE49-F238E27FC236}">
                <a16:creationId xmlns:a16="http://schemas.microsoft.com/office/drawing/2014/main" id="{5514499C-C5C5-4B05-B082-61FF3079B108}"/>
              </a:ext>
            </a:extLst>
          </p:cNvPr>
          <p:cNvSpPr/>
          <p:nvPr/>
        </p:nvSpPr>
        <p:spPr>
          <a:xfrm>
            <a:off x="2020090" y="5124771"/>
            <a:ext cx="479394" cy="339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8B8807F5-6A12-4DB5-9E1C-D13639DD1B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60496" y="4225527"/>
            <a:ext cx="1882139" cy="574212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7DE31EC-7D9E-4C53-AC5D-4998FB888A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18521" y="3760374"/>
            <a:ext cx="2631901" cy="3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2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24F3C4E-E09B-4FE7-8573-D456607F6F6A}"/>
              </a:ext>
            </a:extLst>
          </p:cNvPr>
          <p:cNvGrpSpPr/>
          <p:nvPr/>
        </p:nvGrpSpPr>
        <p:grpSpPr>
          <a:xfrm>
            <a:off x="532660" y="861134"/>
            <a:ext cx="4509856" cy="923330"/>
            <a:chOff x="710214" y="834501"/>
            <a:chExt cx="4509856" cy="9233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37BEB31-A24A-4077-9E00-E603C4CDDABD}"/>
                </a:ext>
              </a:extLst>
            </p:cNvPr>
            <p:cNvSpPr txBox="1"/>
            <p:nvPr/>
          </p:nvSpPr>
          <p:spPr>
            <a:xfrm>
              <a:off x="710214" y="834501"/>
              <a:ext cx="45098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4.4-5</a:t>
              </a:r>
              <a:r>
                <a:rPr lang="zh-CN" altLang="en-US" dirty="0"/>
                <a:t> 对递归式</a:t>
              </a:r>
              <a:endParaRPr lang="en-US" altLang="zh-CN" dirty="0"/>
            </a:p>
            <a:p>
              <a:r>
                <a:rPr lang="zh-CN" altLang="en-US" dirty="0"/>
                <a:t>利用递归树确定一个好的渐近上界，用代入法进行验证。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0CE943C-C866-4EAB-8012-2CA12ED84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6032" y="885817"/>
              <a:ext cx="2691778" cy="318016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E10535DB-E100-465F-8098-5C8491619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50" y="79899"/>
            <a:ext cx="6609092" cy="677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7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19F5541-A469-466C-AF0E-72793DC336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9831" y="688740"/>
            <a:ext cx="7869062" cy="7139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13F48D-7486-4687-91AE-4A6615CACD9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8" t="-931" r="8973" b="931"/>
          <a:stretch/>
        </p:blipFill>
        <p:spPr bwMode="auto">
          <a:xfrm>
            <a:off x="2133470" y="1727596"/>
            <a:ext cx="7196961" cy="44416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739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AB5CA3-2FE4-4DC2-BBC6-5C300C6AB6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08102" y="866294"/>
            <a:ext cx="8002228" cy="5630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FC4A27-78AC-4CEC-8871-E2EB6938E7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75569" y="2039915"/>
            <a:ext cx="5087700" cy="370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3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5E35B8E-2134-427C-A679-58998FCF8F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2694" y="744858"/>
            <a:ext cx="8454988" cy="7385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62E5EC-EABA-459E-91A0-00DF9914886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2066" y="1762148"/>
            <a:ext cx="5481493" cy="333370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3516BC3-4D69-42AB-91D7-0FFA2FD80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587" y="1832620"/>
            <a:ext cx="4275131" cy="390162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2F38D580-B16F-445F-9D40-6F521D38567C}"/>
              </a:ext>
            </a:extLst>
          </p:cNvPr>
          <p:cNvSpPr/>
          <p:nvPr/>
        </p:nvSpPr>
        <p:spPr>
          <a:xfrm>
            <a:off x="8986152" y="5095852"/>
            <a:ext cx="656948" cy="75453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215FAC7-197B-4B72-B40A-B2EAA689F7CF}"/>
              </a:ext>
            </a:extLst>
          </p:cNvPr>
          <p:cNvSpPr/>
          <p:nvPr/>
        </p:nvSpPr>
        <p:spPr>
          <a:xfrm>
            <a:off x="6731223" y="5202384"/>
            <a:ext cx="656948" cy="75453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091FE16-5FF9-4D12-B251-F1D29B9A2F4A}"/>
              </a:ext>
            </a:extLst>
          </p:cNvPr>
          <p:cNvSpPr/>
          <p:nvPr/>
        </p:nvSpPr>
        <p:spPr>
          <a:xfrm>
            <a:off x="9689438" y="2823169"/>
            <a:ext cx="656948" cy="75453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27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36DF91-DF8A-49D7-A57B-2FCEA1D1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564554" y="1239739"/>
            <a:ext cx="2967483" cy="52836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F4BFD1-A84A-4045-903E-E136AD03E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26" y="1942694"/>
            <a:ext cx="4041948" cy="37834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27E4CC-BDB4-4E4E-AEAF-A5BE49215CE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571455" y="573878"/>
            <a:ext cx="7824674" cy="9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187</Words>
  <Application>Microsoft Office PowerPoint</Application>
  <PresentationFormat>宽屏</PresentationFormat>
  <Paragraphs>29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nhpcc</dc:creator>
  <cp:lastModifiedBy>nhpcc</cp:lastModifiedBy>
  <cp:revision>21</cp:revision>
  <dcterms:created xsi:type="dcterms:W3CDTF">2021-05-14T01:00:01Z</dcterms:created>
  <dcterms:modified xsi:type="dcterms:W3CDTF">2021-05-14T05:28:13Z</dcterms:modified>
</cp:coreProperties>
</file>