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57" r:id="rId5"/>
    <p:sldId id="260" r:id="rId6"/>
    <p:sldId id="263" r:id="rId7"/>
    <p:sldId id="264" r:id="rId8"/>
    <p:sldId id="265" r:id="rId9"/>
    <p:sldId id="266" r:id="rId10"/>
    <p:sldId id="267" r:id="rId11"/>
    <p:sldId id="268" r:id="rId12"/>
    <p:sldId id="269" r:id="rId13"/>
    <p:sldId id="270" r:id="rId14"/>
    <p:sldId id="271" r:id="rId15"/>
    <p:sldId id="261" r:id="rId16"/>
    <p:sldId id="26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79852-C13F-465C-8D71-48E500092BBB}"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ED9D3AF4-E877-4BFE-9BF3-1B4A0FF924BA}">
      <dgm:prSet phldrT="[文本]" custT="1"/>
      <dgm:spPr/>
      <dgm:t>
        <a:bodyPr/>
        <a:lstStyle/>
        <a:p>
          <a:r>
            <a:rPr lang="zh-CN" altLang="en-US" sz="3200" dirty="0" smtClean="0"/>
            <a:t>纪律要求</a:t>
          </a:r>
          <a:endParaRPr lang="zh-CN" altLang="en-US" sz="3200" dirty="0"/>
        </a:p>
      </dgm:t>
    </dgm:pt>
    <dgm:pt modelId="{155FD989-FDFE-48CA-ACDA-5D43640A0CAD}" type="parTrans" cxnId="{848A07EF-5813-4A90-95F9-5FDEC2E693F6}">
      <dgm:prSet/>
      <dgm:spPr/>
      <dgm:t>
        <a:bodyPr/>
        <a:lstStyle/>
        <a:p>
          <a:endParaRPr lang="zh-CN" altLang="en-US"/>
        </a:p>
      </dgm:t>
    </dgm:pt>
    <dgm:pt modelId="{AFF0A6BF-D1EC-4AD5-8377-050CFDD97AC4}" type="sibTrans" cxnId="{848A07EF-5813-4A90-95F9-5FDEC2E693F6}">
      <dgm:prSet/>
      <dgm:spPr/>
      <dgm:t>
        <a:bodyPr/>
        <a:lstStyle/>
        <a:p>
          <a:endParaRPr lang="zh-CN" altLang="en-US"/>
        </a:p>
      </dgm:t>
    </dgm:pt>
    <dgm:pt modelId="{828AD475-A228-4E29-9472-B15B2B581A98}">
      <dgm:prSet phldrT="[文本]"/>
      <dgm:spPr/>
      <dgm:t>
        <a:bodyPr/>
        <a:lstStyle/>
        <a:p>
          <a:pPr>
            <a:lnSpc>
              <a:spcPct val="150000"/>
            </a:lnSpc>
          </a:pPr>
          <a:r>
            <a:rPr lang="zh-CN" altLang="en-US" dirty="0" smtClean="0"/>
            <a:t>实训期间，必须严格遵守实验室规章制度，坚决杜绝一切可能危机安全的事件发生。</a:t>
          </a:r>
          <a:endParaRPr lang="zh-CN" altLang="en-US" dirty="0"/>
        </a:p>
      </dgm:t>
    </dgm:pt>
    <dgm:pt modelId="{F6589D28-1663-468F-9A90-6775B6B78081}" type="parTrans" cxnId="{07D9BDEF-6B28-4CD1-80E5-8B11F49FEFFD}">
      <dgm:prSet/>
      <dgm:spPr/>
      <dgm:t>
        <a:bodyPr/>
        <a:lstStyle/>
        <a:p>
          <a:endParaRPr lang="zh-CN" altLang="en-US"/>
        </a:p>
      </dgm:t>
    </dgm:pt>
    <dgm:pt modelId="{BAD46DEA-0ED9-4565-BDBB-766D7EC20DE1}" type="sibTrans" cxnId="{07D9BDEF-6B28-4CD1-80E5-8B11F49FEFFD}">
      <dgm:prSet/>
      <dgm:spPr/>
      <dgm:t>
        <a:bodyPr/>
        <a:lstStyle/>
        <a:p>
          <a:endParaRPr lang="zh-CN" altLang="en-US"/>
        </a:p>
      </dgm:t>
    </dgm:pt>
    <dgm:pt modelId="{C96FAD4F-9829-46AA-A88F-2CABC7AF5D45}">
      <dgm:prSet phldrT="[文本]"/>
      <dgm:spPr/>
      <dgm:t>
        <a:bodyPr/>
        <a:lstStyle/>
        <a:p>
          <a:pPr>
            <a:lnSpc>
              <a:spcPct val="150000"/>
            </a:lnSpc>
          </a:pPr>
          <a:r>
            <a:rPr lang="zh-CN" altLang="en-US" dirty="0" smtClean="0"/>
            <a:t>实训期间，严格考勤。</a:t>
          </a:r>
          <a:endParaRPr lang="zh-CN" altLang="en-US" dirty="0"/>
        </a:p>
      </dgm:t>
    </dgm:pt>
    <dgm:pt modelId="{F072B51D-F501-439C-B50B-BF8E7BFD9879}" type="parTrans" cxnId="{9EE27154-5B79-4FA1-B746-3D96F11A3506}">
      <dgm:prSet/>
      <dgm:spPr/>
      <dgm:t>
        <a:bodyPr/>
        <a:lstStyle/>
        <a:p>
          <a:endParaRPr lang="zh-CN" altLang="en-US"/>
        </a:p>
      </dgm:t>
    </dgm:pt>
    <dgm:pt modelId="{ADF5D02A-0AF1-4CFD-9C72-132BF059C9D5}" type="sibTrans" cxnId="{9EE27154-5B79-4FA1-B746-3D96F11A3506}">
      <dgm:prSet/>
      <dgm:spPr/>
      <dgm:t>
        <a:bodyPr/>
        <a:lstStyle/>
        <a:p>
          <a:endParaRPr lang="zh-CN" altLang="en-US"/>
        </a:p>
      </dgm:t>
    </dgm:pt>
    <dgm:pt modelId="{DC42A92C-EEE4-4893-930B-C41F27289DD4}">
      <dgm:prSet phldrT="[文本]" custT="1"/>
      <dgm:spPr/>
      <dgm:t>
        <a:bodyPr/>
        <a:lstStyle/>
        <a:p>
          <a:r>
            <a:rPr lang="zh-CN" altLang="en-US" sz="3200" dirty="0" smtClean="0"/>
            <a:t>能力要求</a:t>
          </a:r>
          <a:endParaRPr lang="zh-CN" altLang="en-US" sz="3200" dirty="0"/>
        </a:p>
      </dgm:t>
    </dgm:pt>
    <dgm:pt modelId="{B7F031C3-968B-46CA-A7CF-04957D2ABA48}" type="parTrans" cxnId="{370939E4-A85F-41B3-80C0-9C79E3534F63}">
      <dgm:prSet/>
      <dgm:spPr/>
      <dgm:t>
        <a:bodyPr/>
        <a:lstStyle/>
        <a:p>
          <a:endParaRPr lang="zh-CN" altLang="en-US"/>
        </a:p>
      </dgm:t>
    </dgm:pt>
    <dgm:pt modelId="{89B1F6E9-E1EB-4CE9-8245-BA7959356A9B}" type="sibTrans" cxnId="{370939E4-A85F-41B3-80C0-9C79E3534F63}">
      <dgm:prSet/>
      <dgm:spPr/>
      <dgm:t>
        <a:bodyPr/>
        <a:lstStyle/>
        <a:p>
          <a:endParaRPr lang="zh-CN" altLang="en-US"/>
        </a:p>
      </dgm:t>
    </dgm:pt>
    <dgm:pt modelId="{7DA860DF-29AC-4E4F-A2E9-C719416E73BE}">
      <dgm:prSet phldrT="[文本]"/>
      <dgm:spPr/>
      <dgm:t>
        <a:bodyPr/>
        <a:lstStyle/>
        <a:p>
          <a:pPr>
            <a:lnSpc>
              <a:spcPct val="150000"/>
            </a:lnSpc>
          </a:pPr>
          <a:r>
            <a:rPr lang="zh-CN" altLang="en-US" dirty="0" smtClean="0"/>
            <a:t>培养学生应用程序开发设计以及维护能力</a:t>
          </a:r>
          <a:endParaRPr lang="zh-CN" altLang="en-US" dirty="0"/>
        </a:p>
      </dgm:t>
    </dgm:pt>
    <dgm:pt modelId="{4308F505-DDE5-40C7-9AE9-444350CC24D8}" type="parTrans" cxnId="{A2613465-43DD-43C7-ADC6-A6A16FBB9304}">
      <dgm:prSet/>
      <dgm:spPr/>
      <dgm:t>
        <a:bodyPr/>
        <a:lstStyle/>
        <a:p>
          <a:endParaRPr lang="zh-CN" altLang="en-US"/>
        </a:p>
      </dgm:t>
    </dgm:pt>
    <dgm:pt modelId="{3CBF5644-2F81-4670-A634-D893E473DFC9}" type="sibTrans" cxnId="{A2613465-43DD-43C7-ADC6-A6A16FBB9304}">
      <dgm:prSet/>
      <dgm:spPr/>
      <dgm:t>
        <a:bodyPr/>
        <a:lstStyle/>
        <a:p>
          <a:endParaRPr lang="zh-CN" altLang="en-US"/>
        </a:p>
      </dgm:t>
    </dgm:pt>
    <dgm:pt modelId="{F09F9F05-2734-40B7-806A-5EFA35FE1033}">
      <dgm:prSet phldrT="[文本]"/>
      <dgm:spPr/>
      <dgm:t>
        <a:bodyPr/>
        <a:lstStyle/>
        <a:p>
          <a:pPr>
            <a:lnSpc>
              <a:spcPct val="150000"/>
            </a:lnSpc>
          </a:pPr>
          <a:r>
            <a:rPr lang="zh-CN" altLang="en-US" dirty="0" smtClean="0"/>
            <a:t>培养学生团队协作能力</a:t>
          </a:r>
          <a:endParaRPr lang="zh-CN" altLang="en-US" dirty="0"/>
        </a:p>
      </dgm:t>
    </dgm:pt>
    <dgm:pt modelId="{4076A293-3DFE-4926-8A9B-CCDC8D8F2AF7}" type="parTrans" cxnId="{807EDEE1-42B5-44E7-A004-DCDF6D7FD383}">
      <dgm:prSet/>
      <dgm:spPr/>
      <dgm:t>
        <a:bodyPr/>
        <a:lstStyle/>
        <a:p>
          <a:endParaRPr lang="zh-CN" altLang="en-US"/>
        </a:p>
      </dgm:t>
    </dgm:pt>
    <dgm:pt modelId="{D7DAF776-13D1-46A3-A059-CEFA871FF06B}" type="sibTrans" cxnId="{807EDEE1-42B5-44E7-A004-DCDF6D7FD383}">
      <dgm:prSet/>
      <dgm:spPr/>
      <dgm:t>
        <a:bodyPr/>
        <a:lstStyle/>
        <a:p>
          <a:endParaRPr lang="zh-CN" altLang="en-US"/>
        </a:p>
      </dgm:t>
    </dgm:pt>
    <dgm:pt modelId="{1DAE928F-1C8A-4092-8D55-25199D02D903}">
      <dgm:prSet phldrT="[文本]"/>
      <dgm:spPr/>
      <dgm:t>
        <a:bodyPr/>
        <a:lstStyle/>
        <a:p>
          <a:pPr>
            <a:lnSpc>
              <a:spcPct val="150000"/>
            </a:lnSpc>
          </a:pPr>
          <a:r>
            <a:rPr lang="zh-CN" altLang="en-US" dirty="0" smtClean="0"/>
            <a:t>培养学生自学能力、发现问题并解决问题的能力</a:t>
          </a:r>
          <a:endParaRPr lang="zh-CN" altLang="en-US" dirty="0"/>
        </a:p>
      </dgm:t>
    </dgm:pt>
    <dgm:pt modelId="{72804A3A-AF0C-4D76-AC48-24F0643DB1EA}" type="parTrans" cxnId="{7F4441F2-4475-4DB5-8312-EDD5506D4051}">
      <dgm:prSet/>
      <dgm:spPr/>
      <dgm:t>
        <a:bodyPr/>
        <a:lstStyle/>
        <a:p>
          <a:endParaRPr lang="zh-CN" altLang="en-US"/>
        </a:p>
      </dgm:t>
    </dgm:pt>
    <dgm:pt modelId="{FC947105-3218-4EBD-91CA-9E2FF64B9503}" type="sibTrans" cxnId="{7F4441F2-4475-4DB5-8312-EDD5506D4051}">
      <dgm:prSet/>
      <dgm:spPr/>
      <dgm:t>
        <a:bodyPr/>
        <a:lstStyle/>
        <a:p>
          <a:endParaRPr lang="zh-CN" altLang="en-US"/>
        </a:p>
      </dgm:t>
    </dgm:pt>
    <dgm:pt modelId="{1B7135FD-FB43-4855-8BDC-FA4A45F096EE}" type="pres">
      <dgm:prSet presAssocID="{FB479852-C13F-465C-8D71-48E500092BBB}" presName="Name0" presStyleCnt="0">
        <dgm:presLayoutVars>
          <dgm:dir/>
          <dgm:animLvl val="lvl"/>
          <dgm:resizeHandles val="exact"/>
        </dgm:presLayoutVars>
      </dgm:prSet>
      <dgm:spPr/>
      <dgm:t>
        <a:bodyPr/>
        <a:lstStyle/>
        <a:p>
          <a:endParaRPr lang="zh-CN" altLang="en-US"/>
        </a:p>
      </dgm:t>
    </dgm:pt>
    <dgm:pt modelId="{EE42903B-586C-443E-B6AE-EF0B25F664D3}" type="pres">
      <dgm:prSet presAssocID="{ED9D3AF4-E877-4BFE-9BF3-1B4A0FF924BA}" presName="linNode" presStyleCnt="0"/>
      <dgm:spPr/>
    </dgm:pt>
    <dgm:pt modelId="{38D8F22C-2BAC-4D31-8BC1-75928EACF4E5}" type="pres">
      <dgm:prSet presAssocID="{ED9D3AF4-E877-4BFE-9BF3-1B4A0FF924BA}" presName="parentText" presStyleLbl="node1" presStyleIdx="0" presStyleCnt="2" custScaleX="48204">
        <dgm:presLayoutVars>
          <dgm:chMax val="1"/>
          <dgm:bulletEnabled val="1"/>
        </dgm:presLayoutVars>
      </dgm:prSet>
      <dgm:spPr/>
      <dgm:t>
        <a:bodyPr/>
        <a:lstStyle/>
        <a:p>
          <a:endParaRPr lang="zh-CN" altLang="en-US"/>
        </a:p>
      </dgm:t>
    </dgm:pt>
    <dgm:pt modelId="{560E16A5-E464-4D0D-A33E-32B09F12C9D1}" type="pres">
      <dgm:prSet presAssocID="{ED9D3AF4-E877-4BFE-9BF3-1B4A0FF924BA}" presName="descendantText" presStyleLbl="alignAccFollowNode1" presStyleIdx="0" presStyleCnt="2" custScaleX="114839" custLinFactNeighborX="5999" custLinFactNeighborY="-157">
        <dgm:presLayoutVars>
          <dgm:bulletEnabled val="1"/>
        </dgm:presLayoutVars>
      </dgm:prSet>
      <dgm:spPr/>
      <dgm:t>
        <a:bodyPr/>
        <a:lstStyle/>
        <a:p>
          <a:endParaRPr lang="zh-CN" altLang="en-US"/>
        </a:p>
      </dgm:t>
    </dgm:pt>
    <dgm:pt modelId="{E1932BF2-B742-4B42-A8B8-00B704188F22}" type="pres">
      <dgm:prSet presAssocID="{AFF0A6BF-D1EC-4AD5-8377-050CFDD97AC4}" presName="sp" presStyleCnt="0"/>
      <dgm:spPr/>
    </dgm:pt>
    <dgm:pt modelId="{93C7D880-E40F-4C20-8ACC-46BD4199BE60}" type="pres">
      <dgm:prSet presAssocID="{DC42A92C-EEE4-4893-930B-C41F27289DD4}" presName="linNode" presStyleCnt="0"/>
      <dgm:spPr/>
    </dgm:pt>
    <dgm:pt modelId="{A8CB36A6-FD69-46CB-88F4-533A48B0DF77}" type="pres">
      <dgm:prSet presAssocID="{DC42A92C-EEE4-4893-930B-C41F27289DD4}" presName="parentText" presStyleLbl="node1" presStyleIdx="1" presStyleCnt="2" custScaleX="48204">
        <dgm:presLayoutVars>
          <dgm:chMax val="1"/>
          <dgm:bulletEnabled val="1"/>
        </dgm:presLayoutVars>
      </dgm:prSet>
      <dgm:spPr/>
      <dgm:t>
        <a:bodyPr/>
        <a:lstStyle/>
        <a:p>
          <a:endParaRPr lang="zh-CN" altLang="en-US"/>
        </a:p>
      </dgm:t>
    </dgm:pt>
    <dgm:pt modelId="{551D18DC-B077-461B-8DD8-BFF50EC73044}" type="pres">
      <dgm:prSet presAssocID="{DC42A92C-EEE4-4893-930B-C41F27289DD4}" presName="descendantText" presStyleLbl="alignAccFollowNode1" presStyleIdx="1" presStyleCnt="2" custScaleX="114839" custLinFactNeighborX="5999" custLinFactNeighborY="-157">
        <dgm:presLayoutVars>
          <dgm:bulletEnabled val="1"/>
        </dgm:presLayoutVars>
      </dgm:prSet>
      <dgm:spPr/>
      <dgm:t>
        <a:bodyPr/>
        <a:lstStyle/>
        <a:p>
          <a:endParaRPr lang="zh-CN" altLang="en-US"/>
        </a:p>
      </dgm:t>
    </dgm:pt>
  </dgm:ptLst>
  <dgm:cxnLst>
    <dgm:cxn modelId="{8882696F-74E6-4DCD-8F67-20DF94D5AC77}" type="presOf" srcId="{F09F9F05-2734-40B7-806A-5EFA35FE1033}" destId="{551D18DC-B077-461B-8DD8-BFF50EC73044}" srcOrd="0" destOrd="1" presId="urn:microsoft.com/office/officeart/2005/8/layout/vList5"/>
    <dgm:cxn modelId="{CE0FE9E6-82B9-44B6-A60A-6AECCF7531C8}" type="presOf" srcId="{FB479852-C13F-465C-8D71-48E500092BBB}" destId="{1B7135FD-FB43-4855-8BDC-FA4A45F096EE}" srcOrd="0" destOrd="0" presId="urn:microsoft.com/office/officeart/2005/8/layout/vList5"/>
    <dgm:cxn modelId="{3BC96D74-D6FC-4613-BBD3-C985A638C0AE}" type="presOf" srcId="{ED9D3AF4-E877-4BFE-9BF3-1B4A0FF924BA}" destId="{38D8F22C-2BAC-4D31-8BC1-75928EACF4E5}" srcOrd="0" destOrd="0" presId="urn:microsoft.com/office/officeart/2005/8/layout/vList5"/>
    <dgm:cxn modelId="{07D9BDEF-6B28-4CD1-80E5-8B11F49FEFFD}" srcId="{ED9D3AF4-E877-4BFE-9BF3-1B4A0FF924BA}" destId="{828AD475-A228-4E29-9472-B15B2B581A98}" srcOrd="0" destOrd="0" parTransId="{F6589D28-1663-468F-9A90-6775B6B78081}" sibTransId="{BAD46DEA-0ED9-4565-BDBB-766D7EC20DE1}"/>
    <dgm:cxn modelId="{D401FCBA-1E87-4645-86E8-5723FCC113CA}" type="presOf" srcId="{DC42A92C-EEE4-4893-930B-C41F27289DD4}" destId="{A8CB36A6-FD69-46CB-88F4-533A48B0DF77}" srcOrd="0" destOrd="0" presId="urn:microsoft.com/office/officeart/2005/8/layout/vList5"/>
    <dgm:cxn modelId="{848A07EF-5813-4A90-95F9-5FDEC2E693F6}" srcId="{FB479852-C13F-465C-8D71-48E500092BBB}" destId="{ED9D3AF4-E877-4BFE-9BF3-1B4A0FF924BA}" srcOrd="0" destOrd="0" parTransId="{155FD989-FDFE-48CA-ACDA-5D43640A0CAD}" sibTransId="{AFF0A6BF-D1EC-4AD5-8377-050CFDD97AC4}"/>
    <dgm:cxn modelId="{61EC1AB0-3A53-444D-9732-CC5B745C7A89}" type="presOf" srcId="{828AD475-A228-4E29-9472-B15B2B581A98}" destId="{560E16A5-E464-4D0D-A33E-32B09F12C9D1}" srcOrd="0" destOrd="0" presId="urn:microsoft.com/office/officeart/2005/8/layout/vList5"/>
    <dgm:cxn modelId="{9EE27154-5B79-4FA1-B746-3D96F11A3506}" srcId="{ED9D3AF4-E877-4BFE-9BF3-1B4A0FF924BA}" destId="{C96FAD4F-9829-46AA-A88F-2CABC7AF5D45}" srcOrd="1" destOrd="0" parTransId="{F072B51D-F501-439C-B50B-BF8E7BFD9879}" sibTransId="{ADF5D02A-0AF1-4CFD-9C72-132BF059C9D5}"/>
    <dgm:cxn modelId="{A2613465-43DD-43C7-ADC6-A6A16FBB9304}" srcId="{DC42A92C-EEE4-4893-930B-C41F27289DD4}" destId="{7DA860DF-29AC-4E4F-A2E9-C719416E73BE}" srcOrd="0" destOrd="0" parTransId="{4308F505-DDE5-40C7-9AE9-444350CC24D8}" sibTransId="{3CBF5644-2F81-4670-A634-D893E473DFC9}"/>
    <dgm:cxn modelId="{807EDEE1-42B5-44E7-A004-DCDF6D7FD383}" srcId="{DC42A92C-EEE4-4893-930B-C41F27289DD4}" destId="{F09F9F05-2734-40B7-806A-5EFA35FE1033}" srcOrd="1" destOrd="0" parTransId="{4076A293-3DFE-4926-8A9B-CCDC8D8F2AF7}" sibTransId="{D7DAF776-13D1-46A3-A059-CEFA871FF06B}"/>
    <dgm:cxn modelId="{F5F8DA33-79D8-4D4B-BD6D-1A103460048C}" type="presOf" srcId="{1DAE928F-1C8A-4092-8D55-25199D02D903}" destId="{551D18DC-B077-461B-8DD8-BFF50EC73044}" srcOrd="0" destOrd="2" presId="urn:microsoft.com/office/officeart/2005/8/layout/vList5"/>
    <dgm:cxn modelId="{370939E4-A85F-41B3-80C0-9C79E3534F63}" srcId="{FB479852-C13F-465C-8D71-48E500092BBB}" destId="{DC42A92C-EEE4-4893-930B-C41F27289DD4}" srcOrd="1" destOrd="0" parTransId="{B7F031C3-968B-46CA-A7CF-04957D2ABA48}" sibTransId="{89B1F6E9-E1EB-4CE9-8245-BA7959356A9B}"/>
    <dgm:cxn modelId="{1555394C-C31D-4415-A7C6-0CE64591948F}" type="presOf" srcId="{C96FAD4F-9829-46AA-A88F-2CABC7AF5D45}" destId="{560E16A5-E464-4D0D-A33E-32B09F12C9D1}" srcOrd="0" destOrd="1" presId="urn:microsoft.com/office/officeart/2005/8/layout/vList5"/>
    <dgm:cxn modelId="{7F4441F2-4475-4DB5-8312-EDD5506D4051}" srcId="{DC42A92C-EEE4-4893-930B-C41F27289DD4}" destId="{1DAE928F-1C8A-4092-8D55-25199D02D903}" srcOrd="2" destOrd="0" parTransId="{72804A3A-AF0C-4D76-AC48-24F0643DB1EA}" sibTransId="{FC947105-3218-4EBD-91CA-9E2FF64B9503}"/>
    <dgm:cxn modelId="{9804DB09-437B-4674-80E2-6D586D86D117}" type="presOf" srcId="{7DA860DF-29AC-4E4F-A2E9-C719416E73BE}" destId="{551D18DC-B077-461B-8DD8-BFF50EC73044}" srcOrd="0" destOrd="0" presId="urn:microsoft.com/office/officeart/2005/8/layout/vList5"/>
    <dgm:cxn modelId="{2FC2B997-D730-42F5-BC21-FAAA49730FE9}" type="presParOf" srcId="{1B7135FD-FB43-4855-8BDC-FA4A45F096EE}" destId="{EE42903B-586C-443E-B6AE-EF0B25F664D3}" srcOrd="0" destOrd="0" presId="urn:microsoft.com/office/officeart/2005/8/layout/vList5"/>
    <dgm:cxn modelId="{2728302D-DC99-496F-BB09-C74CFDD0015C}" type="presParOf" srcId="{EE42903B-586C-443E-B6AE-EF0B25F664D3}" destId="{38D8F22C-2BAC-4D31-8BC1-75928EACF4E5}" srcOrd="0" destOrd="0" presId="urn:microsoft.com/office/officeart/2005/8/layout/vList5"/>
    <dgm:cxn modelId="{56D83857-7216-4FFB-A433-126D39DD4072}" type="presParOf" srcId="{EE42903B-586C-443E-B6AE-EF0B25F664D3}" destId="{560E16A5-E464-4D0D-A33E-32B09F12C9D1}" srcOrd="1" destOrd="0" presId="urn:microsoft.com/office/officeart/2005/8/layout/vList5"/>
    <dgm:cxn modelId="{FA5CB22A-1BC1-4AD5-B6F7-A8E42EC31839}" type="presParOf" srcId="{1B7135FD-FB43-4855-8BDC-FA4A45F096EE}" destId="{E1932BF2-B742-4B42-A8B8-00B704188F22}" srcOrd="1" destOrd="0" presId="urn:microsoft.com/office/officeart/2005/8/layout/vList5"/>
    <dgm:cxn modelId="{DE6001FF-CE0C-41D4-AFC3-1D4054D16642}" type="presParOf" srcId="{1B7135FD-FB43-4855-8BDC-FA4A45F096EE}" destId="{93C7D880-E40F-4C20-8ACC-46BD4199BE60}" srcOrd="2" destOrd="0" presId="urn:microsoft.com/office/officeart/2005/8/layout/vList5"/>
    <dgm:cxn modelId="{F81EC843-1133-47A3-A7A5-DA7AF5F25411}" type="presParOf" srcId="{93C7D880-E40F-4C20-8ACC-46BD4199BE60}" destId="{A8CB36A6-FD69-46CB-88F4-533A48B0DF77}" srcOrd="0" destOrd="0" presId="urn:microsoft.com/office/officeart/2005/8/layout/vList5"/>
    <dgm:cxn modelId="{E722E8CB-8F4B-4F62-BB07-6AB3F0052A50}" type="presParOf" srcId="{93C7D880-E40F-4C20-8ACC-46BD4199BE60}" destId="{551D18DC-B077-461B-8DD8-BFF50EC7304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0E16A5-E464-4D0D-A33E-32B09F12C9D1}">
      <dsp:nvSpPr>
        <dsp:cNvPr id="0" name=""/>
        <dsp:cNvSpPr/>
      </dsp:nvSpPr>
      <dsp:spPr>
        <a:xfrm rot="5400000">
          <a:off x="3933625" y="-1807089"/>
          <a:ext cx="1770299" cy="582160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150000"/>
            </a:lnSpc>
            <a:spcBef>
              <a:spcPct val="0"/>
            </a:spcBef>
            <a:spcAft>
              <a:spcPct val="15000"/>
            </a:spcAft>
            <a:buChar char="••"/>
          </a:pPr>
          <a:r>
            <a:rPr lang="zh-CN" altLang="en-US" sz="1900" kern="1200" dirty="0" smtClean="0"/>
            <a:t>实训期间，必须严格遵守实验室规章制度，坚决杜绝一切可能危机安全的事件发生。</a:t>
          </a:r>
          <a:endParaRPr lang="zh-CN" altLang="en-US" sz="1900" kern="1200" dirty="0"/>
        </a:p>
        <a:p>
          <a:pPr marL="171450" lvl="1" indent="-171450" algn="l" defTabSz="844550">
            <a:lnSpc>
              <a:spcPct val="150000"/>
            </a:lnSpc>
            <a:spcBef>
              <a:spcPct val="0"/>
            </a:spcBef>
            <a:spcAft>
              <a:spcPct val="15000"/>
            </a:spcAft>
            <a:buChar char="••"/>
          </a:pPr>
          <a:r>
            <a:rPr lang="zh-CN" altLang="en-US" sz="1900" kern="1200" dirty="0" smtClean="0"/>
            <a:t>实训期间，严格考勤。</a:t>
          </a:r>
          <a:endParaRPr lang="zh-CN" altLang="en-US" sz="1900" kern="1200" dirty="0"/>
        </a:p>
      </dsp:txBody>
      <dsp:txXfrm rot="5400000">
        <a:off x="3933625" y="-1807089"/>
        <a:ext cx="1770299" cy="5821606"/>
      </dsp:txXfrm>
    </dsp:sp>
    <dsp:sp modelId="{38D8F22C-2BAC-4D31-8BC1-75928EACF4E5}">
      <dsp:nvSpPr>
        <dsp:cNvPr id="0" name=""/>
        <dsp:cNvSpPr/>
      </dsp:nvSpPr>
      <dsp:spPr>
        <a:xfrm>
          <a:off x="362364" y="55"/>
          <a:ext cx="1374545" cy="22128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纪律要求</a:t>
          </a:r>
          <a:endParaRPr lang="zh-CN" altLang="en-US" sz="3200" kern="1200" dirty="0"/>
        </a:p>
      </dsp:txBody>
      <dsp:txXfrm>
        <a:off x="362364" y="55"/>
        <a:ext cx="1374545" cy="2212874"/>
      </dsp:txXfrm>
    </dsp:sp>
    <dsp:sp modelId="{551D18DC-B077-461B-8DD8-BFF50EC73044}">
      <dsp:nvSpPr>
        <dsp:cNvPr id="0" name=""/>
        <dsp:cNvSpPr/>
      </dsp:nvSpPr>
      <dsp:spPr>
        <a:xfrm rot="5400000">
          <a:off x="3933625" y="516428"/>
          <a:ext cx="1770299" cy="5821606"/>
        </a:xfrm>
        <a:prstGeom prst="round2SameRect">
          <a:avLst/>
        </a:prstGeom>
        <a:solidFill>
          <a:schemeClr val="accent4">
            <a:tint val="40000"/>
            <a:alpha val="90000"/>
            <a:hueOff val="20658457"/>
            <a:satOff val="-11248"/>
            <a:lumOff val="1474"/>
            <a:alphaOff val="0"/>
          </a:schemeClr>
        </a:solidFill>
        <a:ln w="12700" cap="flat" cmpd="sng" algn="ctr">
          <a:solidFill>
            <a:schemeClr val="accent4">
              <a:tint val="40000"/>
              <a:alpha val="90000"/>
              <a:hueOff val="20658457"/>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150000"/>
            </a:lnSpc>
            <a:spcBef>
              <a:spcPct val="0"/>
            </a:spcBef>
            <a:spcAft>
              <a:spcPct val="15000"/>
            </a:spcAft>
            <a:buChar char="••"/>
          </a:pPr>
          <a:r>
            <a:rPr lang="zh-CN" altLang="en-US" sz="1900" kern="1200" dirty="0" smtClean="0"/>
            <a:t>培养学生应用程序开发设计以及维护能力</a:t>
          </a:r>
          <a:endParaRPr lang="zh-CN" altLang="en-US" sz="1900" kern="1200" dirty="0"/>
        </a:p>
        <a:p>
          <a:pPr marL="171450" lvl="1" indent="-171450" algn="l" defTabSz="844550">
            <a:lnSpc>
              <a:spcPct val="150000"/>
            </a:lnSpc>
            <a:spcBef>
              <a:spcPct val="0"/>
            </a:spcBef>
            <a:spcAft>
              <a:spcPct val="15000"/>
            </a:spcAft>
            <a:buChar char="••"/>
          </a:pPr>
          <a:r>
            <a:rPr lang="zh-CN" altLang="en-US" sz="1900" kern="1200" dirty="0" smtClean="0"/>
            <a:t>培养学生团队协作能力</a:t>
          </a:r>
          <a:endParaRPr lang="zh-CN" altLang="en-US" sz="1900" kern="1200" dirty="0"/>
        </a:p>
        <a:p>
          <a:pPr marL="171450" lvl="1" indent="-171450" algn="l" defTabSz="844550">
            <a:lnSpc>
              <a:spcPct val="150000"/>
            </a:lnSpc>
            <a:spcBef>
              <a:spcPct val="0"/>
            </a:spcBef>
            <a:spcAft>
              <a:spcPct val="15000"/>
            </a:spcAft>
            <a:buChar char="••"/>
          </a:pPr>
          <a:r>
            <a:rPr lang="zh-CN" altLang="en-US" sz="1900" kern="1200" dirty="0" smtClean="0"/>
            <a:t>培养学生自学能力、发现问题并解决问题的能力</a:t>
          </a:r>
          <a:endParaRPr lang="zh-CN" altLang="en-US" sz="1900" kern="1200" dirty="0"/>
        </a:p>
      </dsp:txBody>
      <dsp:txXfrm rot="5400000">
        <a:off x="3933625" y="516428"/>
        <a:ext cx="1770299" cy="5821606"/>
      </dsp:txXfrm>
    </dsp:sp>
    <dsp:sp modelId="{A8CB36A6-FD69-46CB-88F4-533A48B0DF77}">
      <dsp:nvSpPr>
        <dsp:cNvPr id="0" name=""/>
        <dsp:cNvSpPr/>
      </dsp:nvSpPr>
      <dsp:spPr>
        <a:xfrm>
          <a:off x="362364" y="2323573"/>
          <a:ext cx="1374545" cy="2212874"/>
        </a:xfrm>
        <a:prstGeom prst="roundRect">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能力要求</a:t>
          </a:r>
          <a:endParaRPr lang="zh-CN" altLang="en-US" sz="3200" kern="1200" dirty="0"/>
        </a:p>
      </dsp:txBody>
      <dsp:txXfrm>
        <a:off x="362364" y="2323573"/>
        <a:ext cx="1374545" cy="22128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2014/11/16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2014/11/16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2014</a:t>
            </a:r>
            <a:r>
              <a:rPr lang="zh-CN" altLang="en-US" dirty="0" smtClean="0"/>
              <a:t>年</a:t>
            </a:r>
            <a:r>
              <a:rPr lang="en-US" altLang="zh-CN" dirty="0" smtClean="0"/>
              <a:t>11</a:t>
            </a:r>
            <a:r>
              <a:rPr lang="zh-CN" altLang="en-US" dirty="0" smtClean="0"/>
              <a:t>月</a:t>
            </a:r>
            <a:endParaRPr lang="zh-CN" altLang="en-US" dirty="0"/>
          </a:p>
        </p:txBody>
      </p:sp>
      <p:sp>
        <p:nvSpPr>
          <p:cNvPr id="2" name="标题 1"/>
          <p:cNvSpPr>
            <a:spLocks noGrp="1"/>
          </p:cNvSpPr>
          <p:nvPr>
            <p:ph type="ctrTitle"/>
          </p:nvPr>
        </p:nvSpPr>
        <p:spPr/>
        <p:txBody>
          <a:bodyPr/>
          <a:lstStyle/>
          <a:p>
            <a:r>
              <a:rPr lang="zh-CN" altLang="en-US" dirty="0" smtClean="0"/>
              <a:t>应用软件开发实训</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5"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None/>
            </a:pPr>
            <a:r>
              <a:rPr lang="zh-CN" altLang="en-US" sz="2400" b="1" dirty="0" smtClean="0"/>
              <a:t>实训</a:t>
            </a:r>
            <a:r>
              <a:rPr lang="zh-CN" altLang="en-US" sz="2400" b="1" dirty="0"/>
              <a:t>六：文件透明加解密</a:t>
            </a:r>
          </a:p>
        </p:txBody>
      </p:sp>
      <p:sp>
        <p:nvSpPr>
          <p:cNvPr id="6" name="矩形 5"/>
          <p:cNvSpPr/>
          <p:nvPr/>
        </p:nvSpPr>
        <p:spPr>
          <a:xfrm>
            <a:off x="467544" y="1412777"/>
            <a:ext cx="7920880" cy="46628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en-US" dirty="0"/>
              <a:t>以一种透明的操作方式，对某些</a:t>
            </a:r>
            <a:r>
              <a:rPr lang="zh-CN" altLang="en-US" dirty="0" smtClean="0"/>
              <a:t>类型（</a:t>
            </a:r>
            <a:r>
              <a:rPr lang="en-US" altLang="zh-CN" dirty="0" smtClean="0"/>
              <a:t>txt</a:t>
            </a:r>
            <a:r>
              <a:rPr lang="zh-CN" altLang="en-US" dirty="0"/>
              <a:t>、</a:t>
            </a:r>
            <a:r>
              <a:rPr lang="en-US" altLang="zh-CN" dirty="0" smtClean="0"/>
              <a:t>word</a:t>
            </a:r>
            <a:r>
              <a:rPr lang="zh-CN" altLang="en-US" dirty="0" smtClean="0"/>
              <a:t>等）的</a:t>
            </a:r>
            <a:r>
              <a:rPr lang="zh-CN" altLang="en-US" dirty="0"/>
              <a:t>文件进行有效、实时防泄漏保护。即在正常使用过程中，使用者感觉不到文档是被以密文方式存放的，通常的表现形式为：文档在使用时，操作者不需要主动的解密操作，读取到计算机内存中为明文数据，对数据的操作使用没有任何与以往不同，但实际硬盘上保存的数据却是密文状态，保存时也不需要进行主动操作，而数据是以密文方式存储</a:t>
            </a:r>
            <a:r>
              <a:rPr lang="zh-CN" altLang="en-US" dirty="0" smtClean="0"/>
              <a:t>。</a:t>
            </a:r>
            <a:endParaRPr lang="en-US" altLang="zh-CN" dirty="0" smtClean="0"/>
          </a:p>
          <a:p>
            <a:pPr marL="457200" lvl="0" indent="-457200">
              <a:lnSpc>
                <a:spcPct val="110000"/>
              </a:lnSpc>
              <a:buFont typeface="+mj-lt"/>
              <a:buAutoNum type="arabicPeriod"/>
            </a:pPr>
            <a:r>
              <a:rPr lang="zh-CN" altLang="en-US" dirty="0"/>
              <a:t>强制性加解密：根据文档密级规则，用户身份，动态地、强制性地对电子文档进行加解密（保存的时候加密存盘、打开的时候解密打开），不需要由终端用户来判断这个文档是否需要加密；不改变用户正常的工作习惯。</a:t>
            </a:r>
          </a:p>
          <a:p>
            <a:pPr marL="457200" lvl="0" indent="-457200">
              <a:lnSpc>
                <a:spcPct val="110000"/>
              </a:lnSpc>
              <a:buFont typeface="+mj-lt"/>
              <a:buAutoNum type="arabicPeriod"/>
            </a:pPr>
            <a:r>
              <a:rPr lang="zh-CN" altLang="en-US" dirty="0"/>
              <a:t>当文档流转到外部系统时，未经授权用户打开文档将以乱码文件形式展现，无法识别。</a:t>
            </a:r>
          </a:p>
          <a:p>
            <a:pPr marL="457200" lvl="0" indent="-457200">
              <a:lnSpc>
                <a:spcPct val="110000"/>
              </a:lnSpc>
              <a:buFont typeface="+mj-lt"/>
              <a:buAutoNum type="arabicPeriod"/>
            </a:pPr>
            <a:r>
              <a:rPr lang="zh-CN" altLang="en-US" dirty="0" smtClean="0"/>
              <a:t>需要</a:t>
            </a:r>
            <a:r>
              <a:rPr lang="zh-CN" altLang="en-US" dirty="0"/>
              <a:t>一种有效的身份鉴别方式，以防止不同系统部署之间的身份混乱或角色冒充。</a:t>
            </a:r>
            <a:r>
              <a:rPr lang="en-US" altLang="zh-CN" dirty="0"/>
              <a:t>(</a:t>
            </a:r>
            <a:r>
              <a:rPr lang="zh-CN" altLang="en-US" dirty="0"/>
              <a:t>通常采用数字证书</a:t>
            </a:r>
            <a:r>
              <a:rPr lang="en-US" altLang="zh-CN" dirty="0" smtClean="0"/>
              <a:t>)</a:t>
            </a:r>
            <a:endParaRPr lang="en-US" altLang="zh-CN" dirty="0"/>
          </a:p>
        </p:txBody>
      </p:sp>
    </p:spTree>
    <p:extLst>
      <p:ext uri="{BB962C8B-B14F-4D97-AF65-F5344CB8AC3E}">
        <p14:creationId xmlns:p14="http://schemas.microsoft.com/office/powerpoint/2010/main" xmlns="" val="346405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5"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None/>
            </a:pPr>
            <a:r>
              <a:rPr lang="zh-CN" altLang="en-US" sz="2400" b="1" dirty="0" smtClean="0"/>
              <a:t>实训</a:t>
            </a:r>
            <a:r>
              <a:rPr lang="zh-CN" altLang="en-US" sz="2400" b="1" dirty="0"/>
              <a:t>七：基于</a:t>
            </a:r>
            <a:r>
              <a:rPr lang="en-US" altLang="zh-CN" sz="2400" b="1" dirty="0"/>
              <a:t>Android</a:t>
            </a:r>
            <a:r>
              <a:rPr lang="zh-CN" altLang="en-US" sz="2400" b="1" dirty="0"/>
              <a:t>平台的安全通信录</a:t>
            </a:r>
          </a:p>
        </p:txBody>
      </p:sp>
      <p:sp>
        <p:nvSpPr>
          <p:cNvPr id="6" name="矩形 5"/>
          <p:cNvSpPr/>
          <p:nvPr/>
        </p:nvSpPr>
        <p:spPr>
          <a:xfrm>
            <a:off x="467544" y="1412777"/>
            <a:ext cx="7920880" cy="40534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en-US" dirty="0"/>
              <a:t>功能要求：具有通信录的基本查询功能，能够保持姓名，职位，电话，邮箱等个人基本</a:t>
            </a:r>
            <a:r>
              <a:rPr lang="zh-CN" altLang="en-US" dirty="0" smtClean="0"/>
              <a:t>信息</a:t>
            </a:r>
            <a:endParaRPr lang="en-US" altLang="zh-CN" dirty="0"/>
          </a:p>
          <a:p>
            <a:pPr marL="457200" lvl="0" indent="-457200">
              <a:lnSpc>
                <a:spcPct val="110000"/>
              </a:lnSpc>
              <a:buFont typeface="+mj-lt"/>
              <a:buAutoNum type="arabicPeriod"/>
            </a:pPr>
            <a:r>
              <a:rPr lang="zh-CN" altLang="en-US" dirty="0" smtClean="0"/>
              <a:t>通信</a:t>
            </a:r>
            <a:r>
              <a:rPr lang="zh-CN" altLang="en-US" dirty="0"/>
              <a:t>录能够对保持内容的字段进行带有密码验证功能的加密</a:t>
            </a:r>
            <a:r>
              <a:rPr lang="zh-CN" altLang="en-US" dirty="0" smtClean="0"/>
              <a:t>处理，通信</a:t>
            </a:r>
            <a:r>
              <a:rPr lang="zh-CN" altLang="en-US" dirty="0"/>
              <a:t>录可以对联系人信息的字段进行加密处理，支持带密码的加密功能，用户加密联系人字段是可以设置一个加密密码，设置加密密码的字段在解密的时候必须输入正确的密码才能完成解密功能</a:t>
            </a:r>
            <a:r>
              <a:rPr lang="zh-CN" altLang="en-US" dirty="0" smtClean="0"/>
              <a:t>。</a:t>
            </a:r>
            <a:endParaRPr lang="en-US" altLang="zh-CN" dirty="0" smtClean="0"/>
          </a:p>
          <a:p>
            <a:pPr marL="457200" lvl="0" indent="-457200">
              <a:lnSpc>
                <a:spcPct val="110000"/>
              </a:lnSpc>
              <a:buFont typeface="+mj-lt"/>
              <a:buAutoNum type="arabicPeriod"/>
            </a:pPr>
            <a:r>
              <a:rPr lang="zh-CN" altLang="en-US" dirty="0" smtClean="0"/>
              <a:t>对</a:t>
            </a:r>
            <a:r>
              <a:rPr lang="zh-CN" altLang="en-US" dirty="0"/>
              <a:t>加密的内容必须有正确的密码才能</a:t>
            </a:r>
            <a:r>
              <a:rPr lang="zh-CN" altLang="en-US" dirty="0" smtClean="0"/>
              <a:t>解密，实现</a:t>
            </a:r>
            <a:r>
              <a:rPr lang="zh-CN" altLang="en-US" dirty="0"/>
              <a:t>带密码的加密功能，对密码加密的联系人信息解密的时候，必须输入正确的密码，解密功能才能</a:t>
            </a:r>
            <a:r>
              <a:rPr lang="zh-CN" altLang="en-US" dirty="0" smtClean="0"/>
              <a:t>生效</a:t>
            </a:r>
            <a:endParaRPr lang="en-US" altLang="zh-CN" dirty="0" smtClean="0"/>
          </a:p>
          <a:p>
            <a:pPr marL="457200" lvl="0" indent="-457200">
              <a:lnSpc>
                <a:spcPct val="110000"/>
              </a:lnSpc>
              <a:buFont typeface="+mj-lt"/>
              <a:buAutoNum type="arabicPeriod"/>
            </a:pPr>
            <a:r>
              <a:rPr lang="zh-CN" altLang="en-US" dirty="0"/>
              <a:t>支持带有密文的名字搜索</a:t>
            </a:r>
            <a:r>
              <a:rPr lang="zh-CN" altLang="en-US" dirty="0" smtClean="0"/>
              <a:t>功能，可以</a:t>
            </a:r>
            <a:r>
              <a:rPr lang="zh-CN" altLang="en-US" dirty="0"/>
              <a:t>对加密的名字进行搜索和匹配，实现加密名称搜索</a:t>
            </a:r>
            <a:r>
              <a:rPr lang="zh-CN" altLang="en-US" dirty="0" smtClean="0"/>
              <a:t>功能，要求</a:t>
            </a:r>
            <a:r>
              <a:rPr lang="zh-CN" altLang="en-US" dirty="0"/>
              <a:t>输入正常的名字，应用会自动转化为密文并且在以密文保存的联系人记录中搜索到正确的联系人信息</a:t>
            </a:r>
            <a:endParaRPr lang="zh-CN" altLang="zh-CN" dirty="0" smtClean="0"/>
          </a:p>
        </p:txBody>
      </p:sp>
    </p:spTree>
    <p:extLst>
      <p:ext uri="{BB962C8B-B14F-4D97-AF65-F5344CB8AC3E}">
        <p14:creationId xmlns:p14="http://schemas.microsoft.com/office/powerpoint/2010/main" xmlns="" val="89545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5"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None/>
            </a:pPr>
            <a:r>
              <a:rPr lang="zh-CN" altLang="en-US" sz="2400" b="1" dirty="0" smtClean="0"/>
              <a:t>实训</a:t>
            </a:r>
            <a:r>
              <a:rPr lang="zh-CN" altLang="en-US" sz="2400" b="1" dirty="0"/>
              <a:t>八：图形图像敏感文字信息识别</a:t>
            </a:r>
          </a:p>
        </p:txBody>
      </p:sp>
      <p:sp>
        <p:nvSpPr>
          <p:cNvPr id="6" name="矩形 5"/>
          <p:cNvSpPr/>
          <p:nvPr/>
        </p:nvSpPr>
        <p:spPr>
          <a:xfrm>
            <a:off x="467544" y="1412777"/>
            <a:ext cx="7920880" cy="16158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en-US" dirty="0"/>
              <a:t>支持</a:t>
            </a:r>
            <a:r>
              <a:rPr lang="en-US" altLang="zh-CN" dirty="0" err="1" smtClean="0"/>
              <a:t>jpg,bmp</a:t>
            </a:r>
            <a:r>
              <a:rPr lang="zh-CN" altLang="en-US" dirty="0" smtClean="0"/>
              <a:t>等图像格式进行文字信息识别</a:t>
            </a:r>
            <a:endParaRPr lang="zh-CN" altLang="en-US" dirty="0"/>
          </a:p>
          <a:p>
            <a:pPr marL="457200" lvl="0" indent="-457200">
              <a:lnSpc>
                <a:spcPct val="110000"/>
              </a:lnSpc>
              <a:buFont typeface="+mj-lt"/>
              <a:buAutoNum type="arabicPeriod"/>
            </a:pPr>
            <a:r>
              <a:rPr lang="zh-CN" altLang="en-US" dirty="0" smtClean="0"/>
              <a:t>支持</a:t>
            </a:r>
            <a:r>
              <a:rPr lang="zh-CN" altLang="en-US" dirty="0"/>
              <a:t>按中英文关键字的文字提取与</a:t>
            </a:r>
            <a:r>
              <a:rPr lang="zh-CN" altLang="en-US" dirty="0" smtClean="0"/>
              <a:t>识别</a:t>
            </a:r>
            <a:endParaRPr lang="zh-CN" altLang="en-US" dirty="0"/>
          </a:p>
          <a:p>
            <a:pPr marL="457200" lvl="0" indent="-457200">
              <a:lnSpc>
                <a:spcPct val="110000"/>
              </a:lnSpc>
              <a:buFont typeface="+mj-lt"/>
              <a:buAutoNum type="arabicPeriod"/>
            </a:pPr>
            <a:r>
              <a:rPr lang="zh-CN" altLang="en-US" dirty="0" smtClean="0"/>
              <a:t>支持</a:t>
            </a:r>
            <a:r>
              <a:rPr lang="zh-CN" altLang="en-US" dirty="0"/>
              <a:t>身份证号码、车牌号码、银行账号等规则信息的提取和</a:t>
            </a:r>
            <a:r>
              <a:rPr lang="zh-CN" altLang="en-US" dirty="0" smtClean="0"/>
              <a:t>识别</a:t>
            </a:r>
            <a:endParaRPr lang="zh-CN" altLang="en-US" dirty="0"/>
          </a:p>
          <a:p>
            <a:pPr marL="457200" lvl="0" indent="-457200">
              <a:lnSpc>
                <a:spcPct val="110000"/>
              </a:lnSpc>
              <a:buFont typeface="+mj-lt"/>
              <a:buAutoNum type="arabicPeriod"/>
            </a:pPr>
            <a:r>
              <a:rPr lang="zh-CN" altLang="en-US" dirty="0" smtClean="0"/>
              <a:t>指定</a:t>
            </a:r>
            <a:r>
              <a:rPr lang="zh-CN" altLang="en-US" dirty="0"/>
              <a:t>一个文件目录，给定一个字典，列举出包含这些关键词的所有</a:t>
            </a:r>
            <a:r>
              <a:rPr lang="zh-CN" altLang="en-US" dirty="0" smtClean="0"/>
              <a:t>图像</a:t>
            </a:r>
            <a:endParaRPr lang="zh-CN" altLang="en-US" dirty="0"/>
          </a:p>
        </p:txBody>
      </p:sp>
    </p:spTree>
    <p:extLst>
      <p:ext uri="{BB962C8B-B14F-4D97-AF65-F5344CB8AC3E}">
        <p14:creationId xmlns:p14="http://schemas.microsoft.com/office/powerpoint/2010/main" xmlns="" val="18894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5"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buNone/>
            </a:pPr>
            <a:r>
              <a:rPr lang="zh-CN" altLang="en-US" sz="2400" b="1" dirty="0" smtClean="0"/>
              <a:t>实训</a:t>
            </a:r>
            <a:r>
              <a:rPr lang="zh-CN" altLang="en-US" sz="2400" b="1" dirty="0"/>
              <a:t>九</a:t>
            </a:r>
            <a:r>
              <a:rPr lang="zh-CN" altLang="en-US" sz="2400" b="1" dirty="0" smtClean="0"/>
              <a:t>：</a:t>
            </a:r>
            <a:r>
              <a:rPr lang="zh-CN" altLang="en-US" sz="2400" b="1" dirty="0"/>
              <a:t>基于二维码的物流业个人信息隐私保护</a:t>
            </a:r>
          </a:p>
        </p:txBody>
      </p:sp>
      <p:sp>
        <p:nvSpPr>
          <p:cNvPr id="6" name="矩形 5"/>
          <p:cNvSpPr/>
          <p:nvPr/>
        </p:nvSpPr>
        <p:spPr>
          <a:xfrm>
            <a:off x="467544" y="1412777"/>
            <a:ext cx="7920880" cy="19205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en-US" dirty="0" smtClean="0">
                <a:sym typeface="Wingdings" panose="05000000000000000000" pitchFamily="2" charset="2"/>
              </a:rPr>
              <a:t>（</a:t>
            </a:r>
            <a:r>
              <a:rPr lang="en-US" altLang="zh-CN" dirty="0">
                <a:sym typeface="Wingdings" panose="05000000000000000000" pitchFamily="2" charset="2"/>
              </a:rPr>
              <a:t>http://www.ciscn.cn/newstextInfo.action?newid=743</a:t>
            </a:r>
            <a:r>
              <a:rPr lang="zh-CN" altLang="en-US" dirty="0" smtClean="0">
                <a:sym typeface="Wingdings" panose="05000000000000000000" pitchFamily="2" charset="2"/>
              </a:rPr>
              <a:t>）</a:t>
            </a:r>
            <a:endParaRPr lang="zh-CN" altLang="zh-CN" dirty="0" smtClean="0"/>
          </a:p>
          <a:p>
            <a:pPr marL="457200" lvl="0" indent="-457200">
              <a:lnSpc>
                <a:spcPct val="110000"/>
              </a:lnSpc>
              <a:buFont typeface="+mj-lt"/>
              <a:buAutoNum type="arabicPeriod"/>
            </a:pPr>
            <a:r>
              <a:rPr lang="zh-CN" altLang="en-US" dirty="0" smtClean="0"/>
              <a:t>二维码生成与读取，完成二维码生成、识别与读取</a:t>
            </a:r>
            <a:endParaRPr lang="en-US" altLang="zh-CN" dirty="0" smtClean="0"/>
          </a:p>
          <a:p>
            <a:pPr marL="457200" lvl="0" indent="-457200">
              <a:lnSpc>
                <a:spcPct val="110000"/>
              </a:lnSpc>
              <a:buFont typeface="+mj-lt"/>
              <a:buAutoNum type="arabicPeriod"/>
            </a:pPr>
            <a:r>
              <a:rPr lang="zh-CN" altLang="en-US" dirty="0" smtClean="0"/>
              <a:t>敏感信息加密保护，包括快件信息录入、敏感信息加密和手机号码隐藏功能</a:t>
            </a:r>
            <a:endParaRPr lang="en-US" altLang="zh-CN" dirty="0" smtClean="0"/>
          </a:p>
          <a:p>
            <a:pPr marL="457200" lvl="0" indent="-457200">
              <a:lnSpc>
                <a:spcPct val="110000"/>
              </a:lnSpc>
              <a:buFont typeface="+mj-lt"/>
              <a:buAutoNum type="arabicPeriod"/>
            </a:pPr>
            <a:r>
              <a:rPr lang="zh-CN" altLang="en-US" dirty="0"/>
              <a:t>密钥</a:t>
            </a:r>
            <a:r>
              <a:rPr lang="zh-CN" altLang="en-US" dirty="0" smtClean="0"/>
              <a:t>分配与管理，包括密钥对产生、用户密钥分配、密钥数据库的更新管理功能</a:t>
            </a:r>
            <a:endParaRPr lang="en-US" altLang="zh-CN" dirty="0" smtClean="0"/>
          </a:p>
        </p:txBody>
      </p:sp>
    </p:spTree>
    <p:extLst>
      <p:ext uri="{BB962C8B-B14F-4D97-AF65-F5344CB8AC3E}">
        <p14:creationId xmlns:p14="http://schemas.microsoft.com/office/powerpoint/2010/main" xmlns="" val="367421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5"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buNone/>
            </a:pPr>
            <a:r>
              <a:rPr lang="zh-CN" altLang="en-US" sz="2400" b="1" dirty="0" smtClean="0"/>
              <a:t>实训十：</a:t>
            </a:r>
            <a:r>
              <a:rPr lang="zh-CN" altLang="en-US" sz="2400" b="1" dirty="0"/>
              <a:t>面向</a:t>
            </a:r>
            <a:r>
              <a:rPr lang="en-US" altLang="zh-CN" sz="2400" b="1" dirty="0"/>
              <a:t>Android</a:t>
            </a:r>
            <a:r>
              <a:rPr lang="zh-CN" altLang="en-US" sz="2400" b="1" dirty="0"/>
              <a:t>智能手机的可认证拍照系统</a:t>
            </a:r>
          </a:p>
        </p:txBody>
      </p:sp>
      <p:sp>
        <p:nvSpPr>
          <p:cNvPr id="6" name="矩形 5"/>
          <p:cNvSpPr/>
          <p:nvPr/>
        </p:nvSpPr>
        <p:spPr>
          <a:xfrm>
            <a:off x="467544" y="1412777"/>
            <a:ext cx="7920880" cy="22252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endParaRPr lang="zh-CN" altLang="zh-CN" dirty="0" smtClean="0"/>
          </a:p>
          <a:p>
            <a:pPr lvl="0">
              <a:lnSpc>
                <a:spcPct val="110000"/>
              </a:lnSpc>
            </a:pPr>
            <a:r>
              <a:rPr lang="zh-CN" altLang="en-US" dirty="0" smtClean="0"/>
              <a:t>实现完整的面向</a:t>
            </a:r>
            <a:r>
              <a:rPr lang="en-US" altLang="zh-CN" dirty="0" smtClean="0"/>
              <a:t>Android</a:t>
            </a:r>
            <a:r>
              <a:rPr lang="zh-CN" altLang="en-US" dirty="0" smtClean="0"/>
              <a:t>智能手机的可认证拍照系统，包括</a:t>
            </a:r>
            <a:r>
              <a:rPr lang="zh-CN" altLang="en-US" dirty="0"/>
              <a:t>相机</a:t>
            </a:r>
            <a:r>
              <a:rPr lang="zh-CN" altLang="en-US" dirty="0" smtClean="0"/>
              <a:t>应用</a:t>
            </a:r>
            <a:r>
              <a:rPr lang="en-US" altLang="zh-CN" dirty="0" smtClean="0"/>
              <a:t>APP</a:t>
            </a:r>
            <a:r>
              <a:rPr lang="zh-CN" altLang="en-US" dirty="0" smtClean="0"/>
              <a:t>、认证</a:t>
            </a:r>
            <a:r>
              <a:rPr lang="zh-CN" altLang="en-US" dirty="0"/>
              <a:t>服务</a:t>
            </a:r>
            <a:r>
              <a:rPr lang="zh-CN" altLang="en-US" dirty="0" smtClean="0"/>
              <a:t>端。在</a:t>
            </a:r>
            <a:r>
              <a:rPr lang="zh-CN" altLang="en-US" dirty="0"/>
              <a:t>拍照</a:t>
            </a:r>
            <a:r>
              <a:rPr lang="zh-CN" altLang="en-US" dirty="0" smtClean="0"/>
              <a:t>应用</a:t>
            </a:r>
            <a:r>
              <a:rPr lang="en-US" altLang="zh-CN" dirty="0" smtClean="0"/>
              <a:t>APP</a:t>
            </a:r>
            <a:r>
              <a:rPr lang="zh-CN" altLang="en-US" dirty="0" smtClean="0"/>
              <a:t>中，基于数字证书体系</a:t>
            </a:r>
            <a:r>
              <a:rPr lang="en-US" altLang="zh-CN" dirty="0" smtClean="0"/>
              <a:t>,</a:t>
            </a:r>
            <a:r>
              <a:rPr lang="zh-CN" altLang="en-US" dirty="0" smtClean="0"/>
              <a:t>通过</a:t>
            </a:r>
            <a:r>
              <a:rPr lang="zh-CN" altLang="en-US" dirty="0"/>
              <a:t>导</a:t>
            </a:r>
            <a:r>
              <a:rPr lang="zh-CN" altLang="en-US" dirty="0" smtClean="0"/>
              <a:t>入个人证书对</a:t>
            </a:r>
            <a:r>
              <a:rPr lang="zh-CN" altLang="en-US" dirty="0"/>
              <a:t>拍照图像相关属性信息</a:t>
            </a:r>
            <a:r>
              <a:rPr lang="zh-CN" altLang="en-US" dirty="0" smtClean="0"/>
              <a:t>进行数字签名，基于</a:t>
            </a:r>
            <a:r>
              <a:rPr lang="zh-CN" altLang="en-US" dirty="0"/>
              <a:t>特定的图像隐写算法实现对</a:t>
            </a:r>
            <a:r>
              <a:rPr lang="zh-CN" altLang="en-US" dirty="0" smtClean="0"/>
              <a:t>签名信息在</a:t>
            </a:r>
            <a:r>
              <a:rPr lang="zh-CN" altLang="en-US" dirty="0"/>
              <a:t>照片图像中的隐写</a:t>
            </a:r>
            <a:r>
              <a:rPr lang="zh-CN" altLang="en-US" dirty="0" smtClean="0"/>
              <a:t>嵌入，实现</a:t>
            </a:r>
            <a:r>
              <a:rPr lang="zh-CN" altLang="en-US" dirty="0"/>
              <a:t>对所拍照图像的可</a:t>
            </a:r>
            <a:r>
              <a:rPr lang="zh-CN" altLang="en-US" dirty="0" smtClean="0"/>
              <a:t>认证，并达到图像来源的不可</a:t>
            </a:r>
            <a:r>
              <a:rPr lang="zh-CN" altLang="en-US" dirty="0"/>
              <a:t>抵赖性</a:t>
            </a:r>
            <a:r>
              <a:rPr lang="zh-CN" altLang="en-US" dirty="0" smtClean="0"/>
              <a:t>和完整性认证。在认证服务务端，通过</a:t>
            </a:r>
            <a:r>
              <a:rPr lang="zh-CN" altLang="en-US" dirty="0"/>
              <a:t>提取嵌入</a:t>
            </a:r>
            <a:r>
              <a:rPr lang="zh-CN" altLang="en-US" dirty="0" smtClean="0"/>
              <a:t>的信息，使用</a:t>
            </a:r>
            <a:r>
              <a:rPr lang="zh-CN" altLang="en-US" dirty="0"/>
              <a:t>公钥</a:t>
            </a:r>
            <a:r>
              <a:rPr lang="zh-CN" altLang="en-US" dirty="0" smtClean="0"/>
              <a:t>验证签名，实现</a:t>
            </a:r>
            <a:r>
              <a:rPr lang="zh-CN" altLang="en-US" dirty="0"/>
              <a:t>了</a:t>
            </a:r>
            <a:r>
              <a:rPr lang="zh-CN" altLang="en-US" dirty="0" smtClean="0"/>
              <a:t>照片的来源认证。</a:t>
            </a:r>
            <a:endParaRPr lang="zh-CN" altLang="en-US" dirty="0"/>
          </a:p>
        </p:txBody>
      </p:sp>
    </p:spTree>
    <p:extLst>
      <p:ext uri="{BB962C8B-B14F-4D97-AF65-F5344CB8AC3E}">
        <p14:creationId xmlns:p14="http://schemas.microsoft.com/office/powerpoint/2010/main" xmlns="" val="268832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14400" y="274638"/>
            <a:ext cx="7772400" cy="562074"/>
          </a:xfrm>
        </p:spPr>
        <p:txBody>
          <a:bodyPr>
            <a:noAutofit/>
          </a:bodyPr>
          <a:lstStyle/>
          <a:p>
            <a:r>
              <a:rPr lang="zh-CN" altLang="en-US" sz="2800" b="1" dirty="0" smtClean="0"/>
              <a:t>五、实训考核办法</a:t>
            </a:r>
            <a:endParaRPr lang="zh-CN" altLang="en-US" sz="2800" b="1" dirty="0"/>
          </a:p>
        </p:txBody>
      </p:sp>
      <p:graphicFrame>
        <p:nvGraphicFramePr>
          <p:cNvPr id="5" name="表格 4"/>
          <p:cNvGraphicFramePr>
            <a:graphicFrameLocks noGrp="1"/>
          </p:cNvGraphicFramePr>
          <p:nvPr/>
        </p:nvGraphicFramePr>
        <p:xfrm>
          <a:off x="899592" y="1124744"/>
          <a:ext cx="7560841" cy="2016223"/>
        </p:xfrm>
        <a:graphic>
          <a:graphicData uri="http://schemas.openxmlformats.org/drawingml/2006/table">
            <a:tbl>
              <a:tblPr/>
              <a:tblGrid>
                <a:gridCol w="724344"/>
                <a:gridCol w="3524196"/>
                <a:gridCol w="1422978"/>
                <a:gridCol w="1889323"/>
              </a:tblGrid>
              <a:tr h="247693">
                <a:tc>
                  <a:txBody>
                    <a:bodyPr/>
                    <a:lstStyle/>
                    <a:p>
                      <a:pPr algn="ctr">
                        <a:spcAft>
                          <a:spcPts val="0"/>
                        </a:spcAft>
                      </a:pPr>
                      <a:r>
                        <a:rPr lang="zh-CN" sz="1200" kern="100" dirty="0">
                          <a:latin typeface="Calibri"/>
                          <a:ea typeface="宋体"/>
                          <a:cs typeface="Times New Roman"/>
                        </a:rPr>
                        <a:t>序号</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评分项目</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latin typeface="Calibri"/>
                          <a:ea typeface="宋体"/>
                          <a:cs typeface="Times New Roman"/>
                        </a:rPr>
                        <a:t>满分</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实得分</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93">
                <a:tc>
                  <a:txBody>
                    <a:bodyPr/>
                    <a:lstStyle/>
                    <a:p>
                      <a:pPr algn="ctr">
                        <a:spcAft>
                          <a:spcPts val="0"/>
                        </a:spcAft>
                      </a:pPr>
                      <a:r>
                        <a:rPr lang="en-US" sz="1200" kern="100">
                          <a:latin typeface="Calibri"/>
                          <a:ea typeface="宋体"/>
                          <a:cs typeface="Times New Roman"/>
                        </a:rPr>
                        <a:t>1</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学习态度认真、遵守纪律</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Calibri"/>
                          <a:ea typeface="宋体"/>
                          <a:cs typeface="Times New Roman"/>
                        </a:rPr>
                        <a:t>10</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kern="100" dirty="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247693">
                <a:tc>
                  <a:txBody>
                    <a:bodyPr/>
                    <a:lstStyle/>
                    <a:p>
                      <a:pPr algn="ctr">
                        <a:spcAft>
                          <a:spcPts val="0"/>
                        </a:spcAft>
                      </a:pPr>
                      <a:r>
                        <a:rPr lang="en-US" sz="1200" kern="100">
                          <a:latin typeface="Calibri"/>
                          <a:ea typeface="宋体"/>
                          <a:cs typeface="Times New Roman"/>
                        </a:rPr>
                        <a:t>2</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设计分析合理性</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Calibri"/>
                          <a:ea typeface="宋体"/>
                          <a:cs typeface="Times New Roman"/>
                        </a:rPr>
                        <a:t>10</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spcAft>
                          <a:spcPts val="0"/>
                        </a:spcAft>
                      </a:pPr>
                      <a:r>
                        <a:rPr lang="zh-CN" sz="1200" kern="100" dirty="0">
                          <a:latin typeface="Calibri"/>
                          <a:ea typeface="宋体"/>
                          <a:cs typeface="Times New Roman"/>
                        </a:rPr>
                        <a:t>软件项目答辩</a:t>
                      </a:r>
                    </a:p>
                    <a:p>
                      <a:pPr algn="ctr">
                        <a:spcAft>
                          <a:spcPts val="0"/>
                        </a:spcAft>
                      </a:pPr>
                      <a:r>
                        <a:rPr lang="zh-CN" sz="1200" kern="100" dirty="0">
                          <a:latin typeface="Calibri"/>
                          <a:ea typeface="宋体"/>
                          <a:cs typeface="Times New Roman"/>
                        </a:rPr>
                        <a:t>评审得分：</a:t>
                      </a:r>
                    </a:p>
                  </a:txBody>
                  <a:tcPr marL="54544" marR="54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82372">
                <a:tc>
                  <a:txBody>
                    <a:bodyPr/>
                    <a:lstStyle/>
                    <a:p>
                      <a:pPr algn="ctr">
                        <a:spcAft>
                          <a:spcPts val="0"/>
                        </a:spcAft>
                      </a:pPr>
                      <a:r>
                        <a:rPr lang="en-US" sz="1200" kern="100">
                          <a:latin typeface="Calibri"/>
                          <a:ea typeface="宋体"/>
                          <a:cs typeface="Times New Roman"/>
                        </a:rPr>
                        <a:t>3</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设计方案正确性、可行性、创造性</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Calibri"/>
                          <a:ea typeface="宋体"/>
                          <a:cs typeface="Times New Roman"/>
                        </a:rPr>
                        <a:t>20</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7693">
                <a:tc>
                  <a:txBody>
                    <a:bodyPr/>
                    <a:lstStyle/>
                    <a:p>
                      <a:pPr algn="ctr">
                        <a:spcAft>
                          <a:spcPts val="0"/>
                        </a:spcAft>
                      </a:pPr>
                      <a:r>
                        <a:rPr lang="en-US" sz="1200" kern="100">
                          <a:latin typeface="Calibri"/>
                          <a:ea typeface="宋体"/>
                          <a:cs typeface="Times New Roman"/>
                        </a:rPr>
                        <a:t>4</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设计结果正确性</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Calibri"/>
                          <a:ea typeface="宋体"/>
                          <a:cs typeface="Times New Roman"/>
                        </a:rPr>
                        <a:t>40</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7693">
                <a:tc>
                  <a:txBody>
                    <a:bodyPr/>
                    <a:lstStyle/>
                    <a:p>
                      <a:pPr algn="ctr">
                        <a:spcAft>
                          <a:spcPts val="0"/>
                        </a:spcAft>
                      </a:pPr>
                      <a:r>
                        <a:rPr lang="en-US" sz="1200" kern="100">
                          <a:latin typeface="Calibri"/>
                          <a:ea typeface="宋体"/>
                          <a:cs typeface="Times New Roman"/>
                        </a:rPr>
                        <a:t>5</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设计验收</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Calibri"/>
                          <a:ea typeface="宋体"/>
                          <a:cs typeface="Times New Roman"/>
                        </a:rPr>
                        <a:t>10</a:t>
                      </a:r>
                      <a:endParaRPr lang="zh-CN" sz="1200" kern="100" dirty="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47693">
                <a:tc>
                  <a:txBody>
                    <a:bodyPr/>
                    <a:lstStyle/>
                    <a:p>
                      <a:pPr algn="ctr">
                        <a:spcAft>
                          <a:spcPts val="0"/>
                        </a:spcAft>
                      </a:pPr>
                      <a:r>
                        <a:rPr lang="en-US" sz="1200" kern="100">
                          <a:latin typeface="Calibri"/>
                          <a:ea typeface="宋体"/>
                          <a:cs typeface="Times New Roman"/>
                        </a:rPr>
                        <a:t>6</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设计报告的规范性</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Calibri"/>
                          <a:ea typeface="宋体"/>
                          <a:cs typeface="Times New Roman"/>
                        </a:rPr>
                        <a:t>10</a:t>
                      </a:r>
                      <a:endParaRPr lang="zh-CN"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kern="100" dirty="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247693">
                <a:tc>
                  <a:txBody>
                    <a:bodyPr/>
                    <a:lstStyle/>
                    <a:p>
                      <a:pPr algn="ctr">
                        <a:spcAft>
                          <a:spcPts val="0"/>
                        </a:spcAft>
                      </a:pPr>
                      <a:endParaRPr lang="en-US" sz="1200" kern="10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kern="100" dirty="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Calibri"/>
                          <a:ea typeface="宋体"/>
                          <a:cs typeface="Times New Roman"/>
                        </a:rPr>
                        <a:t>总得分</a:t>
                      </a:r>
                      <a:r>
                        <a:rPr lang="en-US" sz="1200" kern="100">
                          <a:latin typeface="Calibri"/>
                          <a:ea typeface="宋体"/>
                          <a:cs typeface="Times New Roman"/>
                        </a:rPr>
                        <a:t>/</a:t>
                      </a:r>
                      <a:r>
                        <a:rPr lang="zh-CN" sz="1200" kern="100">
                          <a:latin typeface="Calibri"/>
                          <a:ea typeface="宋体"/>
                          <a:cs typeface="Times New Roman"/>
                        </a:rPr>
                        <a:t>等级</a:t>
                      </a: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kern="100" dirty="0">
                        <a:latin typeface="Calibri"/>
                        <a:ea typeface="宋体"/>
                        <a:cs typeface="Times New Roman"/>
                      </a:endParaRPr>
                    </a:p>
                  </a:txBody>
                  <a:tcPr marL="54544" marR="54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827584" y="3429000"/>
          <a:ext cx="7632844" cy="2715406"/>
        </p:xfrm>
        <a:graphic>
          <a:graphicData uri="http://schemas.openxmlformats.org/drawingml/2006/table">
            <a:tbl>
              <a:tblPr/>
              <a:tblGrid>
                <a:gridCol w="529786"/>
                <a:gridCol w="529786"/>
                <a:gridCol w="902599"/>
                <a:gridCol w="529786"/>
                <a:gridCol w="529786"/>
                <a:gridCol w="529786"/>
                <a:gridCol w="529786"/>
                <a:gridCol w="529786"/>
                <a:gridCol w="529786"/>
                <a:gridCol w="529786"/>
                <a:gridCol w="529786"/>
                <a:gridCol w="529786"/>
                <a:gridCol w="902599"/>
              </a:tblGrid>
              <a:tr h="273319">
                <a:tc gridSpan="13">
                  <a:txBody>
                    <a:bodyPr/>
                    <a:lstStyle/>
                    <a:p>
                      <a:pPr algn="ctr" fontAlgn="ctr"/>
                      <a:r>
                        <a:rPr lang="zh-CN" altLang="en-US" sz="1200" b="1" i="0" u="none" strike="noStrike" dirty="0">
                          <a:solidFill>
                            <a:srgbClr val="000000"/>
                          </a:solidFill>
                          <a:latin typeface="宋体"/>
                        </a:rPr>
                        <a:t>武汉理工大学应用软件实训项目答辩评审成绩表</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2148">
                <a:tc>
                  <a:txBody>
                    <a:bodyPr/>
                    <a:lstStyle/>
                    <a:p>
                      <a:pPr algn="ctr" fontAlgn="ctr"/>
                      <a:r>
                        <a:rPr lang="zh-CN" altLang="en-US" sz="1200" b="0" i="0" u="none" strike="noStrike">
                          <a:solidFill>
                            <a:srgbClr val="000000"/>
                          </a:solidFill>
                          <a:latin typeface="宋体"/>
                        </a:rPr>
                        <a:t>编号</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姓名</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项目名称</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宋体"/>
                        </a:rPr>
                        <a:t>组</a:t>
                      </a:r>
                      <a:r>
                        <a:rPr lang="zh-CN" altLang="en-US" sz="1200" b="0" i="0" u="none" strike="noStrike" dirty="0" smtClean="0">
                          <a:solidFill>
                            <a:srgbClr val="000000"/>
                          </a:solidFill>
                          <a:latin typeface="宋体"/>
                        </a:rPr>
                        <a:t>内</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角色</a:t>
                      </a:r>
                      <a:endParaRPr lang="zh-CN" altLang="en-US" sz="1200" b="0" i="0" u="none" strike="noStrike" dirty="0">
                        <a:solidFill>
                          <a:srgbClr val="000000"/>
                        </a:solidFill>
                        <a:latin typeface="宋体"/>
                      </a:endParaRP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项目</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描述</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20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技术</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描述</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工作量</a:t>
                      </a:r>
                      <a:br>
                        <a:rPr lang="zh-CN" altLang="en-US" sz="1200" b="0" i="0" u="none" strike="noStrike">
                          <a:solidFill>
                            <a:srgbClr val="000000"/>
                          </a:solidFill>
                          <a:latin typeface="宋体"/>
                        </a:rPr>
                      </a:br>
                      <a:r>
                        <a:rPr lang="en-US" altLang="zh-CN" sz="1200" b="0" i="0" u="none" strike="noStrike">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界面</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美观</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功能</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完善</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20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操作</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方便</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演示</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流畅</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smtClean="0">
                          <a:solidFill>
                            <a:srgbClr val="000000"/>
                          </a:solidFill>
                          <a:latin typeface="宋体"/>
                        </a:rPr>
                        <a:t>文档</a:t>
                      </a:r>
                      <a:endParaRPr lang="en-US" altLang="zh-CN" sz="1200" b="0" i="0" u="none" strike="noStrike" dirty="0" smtClean="0">
                        <a:solidFill>
                          <a:srgbClr val="000000"/>
                        </a:solidFill>
                        <a:latin typeface="宋体"/>
                      </a:endParaRPr>
                    </a:p>
                    <a:p>
                      <a:pPr algn="ctr" fontAlgn="ctr"/>
                      <a:r>
                        <a:rPr lang="zh-CN" altLang="en-US" sz="1200" b="0" i="0" u="none" strike="noStrike" dirty="0" smtClean="0">
                          <a:solidFill>
                            <a:srgbClr val="000000"/>
                          </a:solidFill>
                          <a:latin typeface="宋体"/>
                        </a:rPr>
                        <a:t>完整</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en-US" altLang="zh-CN" sz="1200" b="0" i="0" u="none" strike="noStrike" dirty="0">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总分</a:t>
                      </a:r>
                      <a:br>
                        <a:rPr lang="zh-CN" altLang="en-US" sz="1200" b="0" i="0" u="none" strike="noStrike">
                          <a:solidFill>
                            <a:srgbClr val="000000"/>
                          </a:solidFill>
                          <a:latin typeface="宋体"/>
                        </a:rPr>
                      </a:br>
                      <a:r>
                        <a:rPr lang="en-US" altLang="zh-CN" sz="1200" b="0" i="0" u="none" strike="noStrike">
                          <a:solidFill>
                            <a:srgbClr val="000000"/>
                          </a:solidFill>
                          <a:latin typeface="宋体"/>
                        </a:rPr>
                        <a:t>100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1</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2</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3</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4</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5</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6</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7</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8</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9</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75">
                <a:tc>
                  <a:txBody>
                    <a:bodyPr/>
                    <a:lstStyle/>
                    <a:p>
                      <a:pPr algn="ctr" fontAlgn="ctr"/>
                      <a:r>
                        <a:rPr lang="en-US" altLang="zh-CN" sz="1200" b="0" i="0" u="none" strike="noStrike">
                          <a:solidFill>
                            <a:srgbClr val="000000"/>
                          </a:solidFill>
                          <a:latin typeface="宋体"/>
                        </a:rPr>
                        <a:t>10</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宋体"/>
                        </a:rPr>
                        <a:t>　</a:t>
                      </a:r>
                    </a:p>
                  </a:txBody>
                  <a:tcPr marL="5877" marR="5877" marT="5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827584" y="1124744"/>
            <a:ext cx="7772400" cy="4572000"/>
          </a:xfrm>
        </p:spPr>
        <p:txBody>
          <a:bodyPr/>
          <a:lstStyle/>
          <a:p>
            <a:r>
              <a:rPr lang="zh-CN" altLang="en-US" dirty="0" smtClean="0"/>
              <a:t>实训目的</a:t>
            </a:r>
            <a:endParaRPr lang="en-US" altLang="zh-CN" dirty="0" smtClean="0"/>
          </a:p>
          <a:p>
            <a:r>
              <a:rPr lang="zh-CN" altLang="en-US" dirty="0" smtClean="0"/>
              <a:t>实训任务</a:t>
            </a:r>
            <a:endParaRPr lang="en-US" altLang="zh-CN" dirty="0" smtClean="0"/>
          </a:p>
          <a:p>
            <a:r>
              <a:rPr lang="zh-CN" altLang="en-US" dirty="0" smtClean="0"/>
              <a:t>实训内容</a:t>
            </a:r>
            <a:endParaRPr lang="en-US" altLang="zh-CN" dirty="0" smtClean="0"/>
          </a:p>
          <a:p>
            <a:r>
              <a:rPr lang="zh-CN" altLang="en-US" dirty="0" smtClean="0"/>
              <a:t>日常任务检查出勤情况记录</a:t>
            </a:r>
            <a:endParaRPr lang="en-US" altLang="zh-CN" dirty="0" smtClean="0"/>
          </a:p>
          <a:p>
            <a:r>
              <a:rPr lang="zh-CN" altLang="en-US" dirty="0" smtClean="0"/>
              <a:t>实训体会</a:t>
            </a:r>
            <a:endParaRPr lang="en-US" altLang="zh-CN" dirty="0" smtClean="0"/>
          </a:p>
          <a:p>
            <a:r>
              <a:rPr lang="zh-CN" altLang="en-US" dirty="0" smtClean="0"/>
              <a:t>意见或建议</a:t>
            </a:r>
            <a:endParaRPr lang="en-US" altLang="zh-CN" dirty="0" smtClean="0"/>
          </a:p>
          <a:p>
            <a:r>
              <a:rPr lang="zh-CN" altLang="en-US" dirty="0" smtClean="0"/>
              <a:t>实训指导教师意见</a:t>
            </a:r>
            <a:endParaRPr lang="en-US" altLang="zh-CN" dirty="0" smtClean="0"/>
          </a:p>
          <a:p>
            <a:r>
              <a:rPr lang="zh-CN" altLang="en-US" dirty="0" smtClean="0"/>
              <a:t>实训成绩</a:t>
            </a:r>
            <a:endParaRPr lang="zh-CN" altLang="en-US" dirty="0"/>
          </a:p>
        </p:txBody>
      </p:sp>
      <p:sp>
        <p:nvSpPr>
          <p:cNvPr id="4" name="标题 1"/>
          <p:cNvSpPr>
            <a:spLocks noGrp="1"/>
          </p:cNvSpPr>
          <p:nvPr>
            <p:ph type="title"/>
          </p:nvPr>
        </p:nvSpPr>
        <p:spPr>
          <a:xfrm>
            <a:off x="914400" y="274638"/>
            <a:ext cx="7772400" cy="562074"/>
          </a:xfrm>
        </p:spPr>
        <p:txBody>
          <a:bodyPr>
            <a:noAutofit/>
          </a:bodyPr>
          <a:lstStyle/>
          <a:p>
            <a:r>
              <a:rPr lang="zh-CN" altLang="en-US" sz="2800" b="1" dirty="0" smtClean="0"/>
              <a:t>六、实训报告格式</a:t>
            </a:r>
            <a:endParaRPr lang="zh-CN" alt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562074"/>
          </a:xfrm>
        </p:spPr>
        <p:txBody>
          <a:bodyPr>
            <a:noAutofit/>
          </a:bodyPr>
          <a:lstStyle/>
          <a:p>
            <a:r>
              <a:rPr lang="zh-CN" altLang="en-US" sz="2800" b="1" dirty="0" smtClean="0"/>
              <a:t>一、实训目的</a:t>
            </a:r>
            <a:endParaRPr lang="zh-CN" altLang="en-US" sz="2800" b="1" dirty="0"/>
          </a:p>
        </p:txBody>
      </p:sp>
      <p:sp>
        <p:nvSpPr>
          <p:cNvPr id="3" name="内容占位符 2"/>
          <p:cNvSpPr>
            <a:spLocks noGrp="1"/>
          </p:cNvSpPr>
          <p:nvPr>
            <p:ph sz="quarter" idx="1"/>
          </p:nvPr>
        </p:nvSpPr>
        <p:spPr>
          <a:xfrm>
            <a:off x="971600" y="1124744"/>
            <a:ext cx="7344816" cy="4572000"/>
          </a:xfrm>
        </p:spPr>
        <p:txBody>
          <a:bodyPr>
            <a:normAutofit lnSpcReduction="10000"/>
          </a:bodyPr>
          <a:lstStyle/>
          <a:p>
            <a:pPr>
              <a:lnSpc>
                <a:spcPct val="150000"/>
              </a:lnSpc>
            </a:pPr>
            <a:r>
              <a:rPr lang="zh-CN" altLang="en-US" sz="2200" dirty="0" smtClean="0"/>
              <a:t>通过</a:t>
            </a:r>
            <a:r>
              <a:rPr lang="en-US" altLang="zh-CN" sz="2200" dirty="0" smtClean="0"/>
              <a:t>3</a:t>
            </a:r>
            <a:r>
              <a:rPr lang="zh-CN" altLang="en-US" sz="2200" dirty="0" smtClean="0"/>
              <a:t>周的应用软件开发实训，使得学生掌握应用程序开发过程，以及设计与实现的知识、培养团队协作精神。</a:t>
            </a:r>
            <a:endParaRPr lang="en-US" altLang="zh-CN" sz="2200" dirty="0" smtClean="0"/>
          </a:p>
          <a:p>
            <a:pPr>
              <a:lnSpc>
                <a:spcPct val="150000"/>
              </a:lnSpc>
            </a:pPr>
            <a:r>
              <a:rPr lang="zh-CN" altLang="en-US" sz="2200" dirty="0" smtClean="0"/>
              <a:t>通过实训的训练，使学生掌握常用应用程序的开发技术，如</a:t>
            </a:r>
            <a:r>
              <a:rPr lang="en-US" altLang="zh-CN" sz="2200" dirty="0" err="1" smtClean="0"/>
              <a:t>.net</a:t>
            </a:r>
            <a:r>
              <a:rPr lang="en-US" altLang="zh-CN" sz="2200" dirty="0" smtClean="0"/>
              <a:t>  </a:t>
            </a:r>
            <a:r>
              <a:rPr lang="zh-CN" altLang="en-US" sz="2200" dirty="0" smtClean="0"/>
              <a:t>应用程序开发，</a:t>
            </a:r>
            <a:r>
              <a:rPr lang="en-US" altLang="zh-CN" sz="2200" dirty="0" smtClean="0"/>
              <a:t>java</a:t>
            </a:r>
            <a:r>
              <a:rPr lang="zh-CN" altLang="en-US" sz="2200" dirty="0" smtClean="0"/>
              <a:t>应用程序开发，数据库相关技术，水晶报表，加密解密，数字签名，数据结构算法的实际应用等相关技术。</a:t>
            </a:r>
            <a:endParaRPr lang="en-US" altLang="zh-CN" sz="2200" dirty="0" smtClean="0"/>
          </a:p>
          <a:p>
            <a:pPr>
              <a:lnSpc>
                <a:spcPct val="150000"/>
              </a:lnSpc>
            </a:pPr>
            <a:r>
              <a:rPr lang="zh-CN" altLang="en-US" sz="2200" dirty="0" smtClean="0"/>
              <a:t>帮助学生深入学习软件技术其他知识和职业能力，完善本专业学生的知识结构，提高学生从事实际工作的综合素质。</a:t>
            </a:r>
            <a:endParaRPr lang="en-US" altLang="zh-CN" sz="2200" dirty="0" smtClean="0"/>
          </a:p>
          <a:p>
            <a:pPr>
              <a:lnSpc>
                <a:spcPct val="150000"/>
              </a:lnSpc>
            </a:pPr>
            <a:endParaRPr lang="zh-CN"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562074"/>
          </a:xfrm>
        </p:spPr>
        <p:txBody>
          <a:bodyPr>
            <a:noAutofit/>
          </a:bodyPr>
          <a:lstStyle/>
          <a:p>
            <a:r>
              <a:rPr lang="zh-CN" altLang="en-US" sz="2800" b="1" dirty="0" smtClean="0"/>
              <a:t>二、实训要求</a:t>
            </a:r>
            <a:endParaRPr lang="zh-CN" altLang="en-US" sz="2800" b="1" dirty="0"/>
          </a:p>
        </p:txBody>
      </p:sp>
      <p:graphicFrame>
        <p:nvGraphicFramePr>
          <p:cNvPr id="5" name="内容占位符 4"/>
          <p:cNvGraphicFramePr>
            <a:graphicFrameLocks noGrp="1"/>
          </p:cNvGraphicFramePr>
          <p:nvPr>
            <p:ph sz="quarter" idx="1"/>
          </p:nvPr>
        </p:nvGraphicFramePr>
        <p:xfrm>
          <a:off x="467544" y="1412776"/>
          <a:ext cx="792088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nvPr>
        </p:nvGraphicFramePr>
        <p:xfrm>
          <a:off x="899592" y="1124744"/>
          <a:ext cx="7344816" cy="5040558"/>
        </p:xfrm>
        <a:graphic>
          <a:graphicData uri="http://schemas.openxmlformats.org/drawingml/2006/table">
            <a:tbl>
              <a:tblPr firstRow="1" bandRow="1">
                <a:tableStyleId>{5940675A-B579-460E-94D1-54222C63F5DA}</a:tableStyleId>
              </a:tblPr>
              <a:tblGrid>
                <a:gridCol w="1224136"/>
                <a:gridCol w="1224136"/>
                <a:gridCol w="1224136"/>
                <a:gridCol w="1224136"/>
                <a:gridCol w="1224136"/>
                <a:gridCol w="1224136"/>
              </a:tblGrid>
              <a:tr h="641526">
                <a:tc>
                  <a:txBody>
                    <a:bodyPr/>
                    <a:lstStyle/>
                    <a:p>
                      <a:pPr algn="ctr"/>
                      <a:r>
                        <a:rPr lang="zh-CN" altLang="en-US" dirty="0" smtClean="0"/>
                        <a:t>时间</a:t>
                      </a:r>
                      <a:endParaRPr lang="zh-CN" altLang="en-US" dirty="0"/>
                    </a:p>
                  </a:txBody>
                  <a:tcPr anchor="ctr"/>
                </a:tc>
                <a:tc>
                  <a:txBody>
                    <a:bodyPr/>
                    <a:lstStyle/>
                    <a:p>
                      <a:pPr algn="ctr"/>
                      <a:r>
                        <a:rPr lang="zh-CN" altLang="en-US" dirty="0" smtClean="0"/>
                        <a:t>周一</a:t>
                      </a:r>
                      <a:endParaRPr lang="en-US" altLang="zh-CN" dirty="0" smtClean="0"/>
                    </a:p>
                    <a:p>
                      <a:pPr algn="ctr"/>
                      <a:r>
                        <a:rPr lang="en-US" altLang="zh-CN" dirty="0" smtClean="0"/>
                        <a:t>11</a:t>
                      </a:r>
                      <a:r>
                        <a:rPr lang="zh-CN" altLang="en-US" dirty="0" smtClean="0"/>
                        <a:t>月</a:t>
                      </a:r>
                      <a:r>
                        <a:rPr lang="en-US" altLang="zh-CN" dirty="0" smtClean="0"/>
                        <a:t>17</a:t>
                      </a:r>
                      <a:r>
                        <a:rPr lang="zh-CN" altLang="en-US" dirty="0" smtClean="0"/>
                        <a:t>日</a:t>
                      </a:r>
                      <a:endParaRPr lang="zh-CN" altLang="en-US" dirty="0"/>
                    </a:p>
                  </a:txBody>
                  <a:tcPr anchor="ctr">
                    <a:solidFill>
                      <a:schemeClr val="accent4">
                        <a:lumMod val="20000"/>
                        <a:lumOff val="80000"/>
                      </a:schemeClr>
                    </a:solidFill>
                  </a:tcPr>
                </a:tc>
                <a:tc>
                  <a:txBody>
                    <a:bodyPr/>
                    <a:lstStyle/>
                    <a:p>
                      <a:pPr algn="ctr"/>
                      <a:r>
                        <a:rPr lang="zh-CN" altLang="en-US" dirty="0" smtClean="0"/>
                        <a:t>周二</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18</a:t>
                      </a:r>
                      <a:r>
                        <a:rPr lang="zh-CN" altLang="en-US" dirty="0" smtClean="0"/>
                        <a:t>日</a:t>
                      </a:r>
                    </a:p>
                  </a:txBody>
                  <a:tcPr anchor="ctr">
                    <a:solidFill>
                      <a:schemeClr val="accent4">
                        <a:lumMod val="20000"/>
                        <a:lumOff val="80000"/>
                      </a:schemeClr>
                    </a:solidFill>
                  </a:tcPr>
                </a:tc>
                <a:tc>
                  <a:txBody>
                    <a:bodyPr/>
                    <a:lstStyle/>
                    <a:p>
                      <a:pPr algn="ctr"/>
                      <a:r>
                        <a:rPr lang="zh-CN" altLang="en-US" dirty="0" smtClean="0"/>
                        <a:t>周三</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19</a:t>
                      </a:r>
                      <a:r>
                        <a:rPr lang="zh-CN" altLang="en-US" dirty="0" smtClean="0"/>
                        <a:t>日</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周四</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周五</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21</a:t>
                      </a:r>
                      <a:r>
                        <a:rPr lang="zh-CN" altLang="en-US" dirty="0" smtClean="0"/>
                        <a:t>日</a:t>
                      </a:r>
                    </a:p>
                  </a:txBody>
                  <a:tcPr anchor="ctr">
                    <a:solidFill>
                      <a:schemeClr val="accent4">
                        <a:lumMod val="20000"/>
                        <a:lumOff val="80000"/>
                      </a:schemeClr>
                    </a:solidFill>
                  </a:tcPr>
                </a:tc>
              </a:tr>
              <a:tr h="519330">
                <a:tc>
                  <a:txBody>
                    <a:bodyPr/>
                    <a:lstStyle/>
                    <a:p>
                      <a:pPr algn="ctr"/>
                      <a:r>
                        <a:rPr lang="zh-CN" altLang="en-US" dirty="0" smtClean="0"/>
                        <a:t>上午</a:t>
                      </a:r>
                      <a:endParaRPr lang="zh-CN" altLang="en-US" dirty="0"/>
                    </a:p>
                  </a:txBody>
                  <a:tcPr anchor="ctr">
                    <a:solidFill>
                      <a:schemeClr val="accent4">
                        <a:lumMod val="20000"/>
                        <a:lumOff val="80000"/>
                      </a:schemeClr>
                    </a:solidFill>
                  </a:tcPr>
                </a:tc>
                <a:tc>
                  <a:txBody>
                    <a:bodyPr/>
                    <a:lstStyle/>
                    <a:p>
                      <a:pPr algn="ctr"/>
                      <a:endParaRPr lang="zh-CN" altLang="en-US" sz="1400" dirty="0"/>
                    </a:p>
                  </a:txBody>
                  <a:tcPr anchor="ctr"/>
                </a:tc>
                <a:tc>
                  <a:txBody>
                    <a:bodyPr/>
                    <a:lstStyle/>
                    <a:p>
                      <a:pPr algn="ctr"/>
                      <a:r>
                        <a:rPr lang="zh-CN" altLang="en-US" sz="1400" dirty="0" smtClean="0"/>
                        <a:t>实训内容</a:t>
                      </a:r>
                      <a:endParaRPr lang="en-US" altLang="zh-CN" sz="1400" dirty="0" smtClean="0"/>
                    </a:p>
                    <a:p>
                      <a:pPr algn="ctr"/>
                      <a:r>
                        <a:rPr lang="zh-CN" altLang="en-US" sz="1400" dirty="0" smtClean="0"/>
                        <a:t>讲解</a:t>
                      </a:r>
                      <a:endParaRPr lang="zh-CN" altLang="en-US" sz="1400" dirty="0"/>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实训内容</a:t>
                      </a:r>
                      <a:endParaRPr lang="en-US" altLang="zh-CN" sz="14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讲解</a:t>
                      </a:r>
                    </a:p>
                  </a:txBody>
                  <a:tcPr anchor="ctr">
                    <a:solidFill>
                      <a:srgbClr val="FFFF00"/>
                    </a:solidFill>
                  </a:tcPr>
                </a:tc>
                <a:tc>
                  <a:txBody>
                    <a:bodyPr/>
                    <a:lstStyle/>
                    <a:p>
                      <a:pPr algn="ctr"/>
                      <a:endParaRPr lang="zh-CN" altLang="en-US" sz="1400" dirty="0"/>
                    </a:p>
                  </a:txBody>
                  <a:tcPr anchor="ctr"/>
                </a:tc>
                <a:tc>
                  <a:txBody>
                    <a:bodyPr/>
                    <a:lstStyle/>
                    <a:p>
                      <a:pPr algn="ctr"/>
                      <a:r>
                        <a:rPr lang="zh-CN" altLang="en-US" sz="1400" dirty="0" smtClean="0"/>
                        <a:t>实训需求</a:t>
                      </a:r>
                      <a:endParaRPr lang="en-US" altLang="zh-CN" sz="1400" dirty="0" smtClean="0"/>
                    </a:p>
                    <a:p>
                      <a:pPr algn="ctr"/>
                      <a:r>
                        <a:rPr lang="zh-CN" altLang="en-US" sz="1400" dirty="0" smtClean="0"/>
                        <a:t>确定</a:t>
                      </a:r>
                      <a:endParaRPr lang="zh-CN" altLang="en-US" sz="1400" dirty="0"/>
                    </a:p>
                  </a:txBody>
                  <a:tcPr anchor="ctr">
                    <a:solidFill>
                      <a:srgbClr val="FFFF00"/>
                    </a:solidFill>
                  </a:tcPr>
                </a:tc>
              </a:tr>
              <a:tr h="5193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下午</a:t>
                      </a:r>
                    </a:p>
                  </a:txBody>
                  <a:tcPr anchor="ctr">
                    <a:solidFill>
                      <a:schemeClr val="accent4">
                        <a:lumMod val="20000"/>
                        <a:lumOff val="80000"/>
                      </a:schemeClr>
                    </a:solidFill>
                  </a:tcPr>
                </a:tc>
                <a:tc>
                  <a:txBody>
                    <a:bodyPr/>
                    <a:lstStyle/>
                    <a:p>
                      <a:pPr algn="ctr"/>
                      <a:r>
                        <a:rPr lang="zh-CN" altLang="en-US" sz="1400" dirty="0" smtClean="0"/>
                        <a:t>实训任务</a:t>
                      </a:r>
                      <a:endParaRPr lang="en-US" altLang="zh-CN" sz="1400" dirty="0" smtClean="0"/>
                    </a:p>
                    <a:p>
                      <a:pPr algn="ctr"/>
                      <a:r>
                        <a:rPr kumimoji="0" lang="zh-CN" altLang="en-US" sz="1400" kern="1200" dirty="0" smtClean="0">
                          <a:solidFill>
                            <a:schemeClr val="tx1"/>
                          </a:solidFill>
                          <a:latin typeface="+mn-lt"/>
                          <a:ea typeface="+mn-ea"/>
                          <a:cs typeface="+mn-cs"/>
                        </a:rPr>
                        <a:t>布置</a:t>
                      </a:r>
                    </a:p>
                  </a:txBody>
                  <a:tcPr anchor="ctr">
                    <a:solidFill>
                      <a:srgbClr val="FFFF00"/>
                    </a:solidFill>
                  </a:tcP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r>
              <a:tr h="641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时间</a:t>
                      </a:r>
                    </a:p>
                  </a:txBody>
                  <a:tcPr anchor="ctr"/>
                </a:tc>
                <a:tc>
                  <a:txBody>
                    <a:bodyPr/>
                    <a:lstStyle/>
                    <a:p>
                      <a:pPr algn="ctr"/>
                      <a:r>
                        <a:rPr lang="zh-CN" altLang="en-US" dirty="0" smtClean="0"/>
                        <a:t>周一</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24</a:t>
                      </a:r>
                      <a:r>
                        <a:rPr lang="zh-CN" altLang="en-US" dirty="0" smtClean="0"/>
                        <a:t>日</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周二</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25</a:t>
                      </a:r>
                      <a:r>
                        <a:rPr lang="zh-CN" altLang="en-US" dirty="0" smtClean="0"/>
                        <a:t>日</a:t>
                      </a:r>
                      <a:endParaRPr lang="zh-CN" altLang="en-US" dirty="0"/>
                    </a:p>
                  </a:txBody>
                  <a:tcPr anchor="ctr">
                    <a:solidFill>
                      <a:schemeClr val="accent4">
                        <a:lumMod val="20000"/>
                        <a:lumOff val="80000"/>
                      </a:schemeClr>
                    </a:solidFill>
                  </a:tcPr>
                </a:tc>
                <a:tc>
                  <a:txBody>
                    <a:bodyPr/>
                    <a:lstStyle/>
                    <a:p>
                      <a:pPr algn="ctr"/>
                      <a:r>
                        <a:rPr lang="zh-CN" altLang="en-US" dirty="0" smtClean="0"/>
                        <a:t>周三</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26</a:t>
                      </a:r>
                      <a:r>
                        <a:rPr lang="zh-CN" altLang="en-US" dirty="0" smtClean="0"/>
                        <a:t>日</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周四</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周五</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a:t>
                      </a:r>
                      <a:r>
                        <a:rPr lang="zh-CN" altLang="en-US" dirty="0" smtClean="0"/>
                        <a:t>月</a:t>
                      </a:r>
                      <a:r>
                        <a:rPr lang="en-US" altLang="zh-CN" dirty="0" smtClean="0"/>
                        <a:t>28</a:t>
                      </a:r>
                      <a:r>
                        <a:rPr lang="zh-CN" altLang="en-US" dirty="0" smtClean="0"/>
                        <a:t>日</a:t>
                      </a:r>
                    </a:p>
                  </a:txBody>
                  <a:tcPr anchor="ctr">
                    <a:solidFill>
                      <a:schemeClr val="accent4">
                        <a:lumMod val="20000"/>
                        <a:lumOff val="80000"/>
                      </a:schemeClr>
                    </a:solidFill>
                  </a:tcPr>
                </a:tc>
              </a:tr>
              <a:tr h="519330">
                <a:tc>
                  <a:txBody>
                    <a:bodyPr/>
                    <a:lstStyle/>
                    <a:p>
                      <a:pPr algn="ctr"/>
                      <a:r>
                        <a:rPr lang="zh-CN" altLang="en-US" dirty="0" smtClean="0"/>
                        <a:t>上午</a:t>
                      </a:r>
                      <a:endParaRPr lang="zh-CN" altLang="en-US" dirty="0"/>
                    </a:p>
                  </a:txBody>
                  <a:tcPr anchor="ctr">
                    <a:solidFill>
                      <a:schemeClr val="accent4">
                        <a:lumMod val="20000"/>
                        <a:lumOff val="80000"/>
                      </a:schemeClr>
                    </a:solidFill>
                  </a:tcPr>
                </a:tc>
                <a:tc>
                  <a:txBody>
                    <a:bodyPr/>
                    <a:lstStyle/>
                    <a:p>
                      <a:pPr algn="ctr"/>
                      <a:endParaRPr lang="zh-CN" altLang="en-US" sz="1400" dirty="0"/>
                    </a:p>
                  </a:txBody>
                  <a:tcPr anchor="ctr"/>
                </a:tc>
                <a:tc>
                  <a:txBody>
                    <a:bodyPr/>
                    <a:lstStyle/>
                    <a:p>
                      <a:pPr algn="ctr"/>
                      <a:r>
                        <a:rPr lang="zh-CN" altLang="en-US" sz="1400" dirty="0" smtClean="0"/>
                        <a:t>上机实践</a:t>
                      </a:r>
                      <a:endParaRPr lang="en-US" altLang="zh-CN" sz="1400" dirty="0" smtClean="0"/>
                    </a:p>
                    <a:p>
                      <a:pPr algn="ctr"/>
                      <a:r>
                        <a:rPr lang="zh-CN" altLang="en-US" sz="1400" dirty="0" smtClean="0"/>
                        <a:t>系统实现</a:t>
                      </a:r>
                      <a:endParaRPr lang="zh-CN" altLang="en-US" sz="1400" dirty="0"/>
                    </a:p>
                  </a:txBody>
                  <a:tcPr anchor="ctr">
                    <a:solidFill>
                      <a:srgbClr val="FFFF00"/>
                    </a:solidFill>
                  </a:tcPr>
                </a:tc>
                <a:tc>
                  <a:txBody>
                    <a:bodyPr/>
                    <a:lstStyle/>
                    <a:p>
                      <a:pPr algn="ctr"/>
                      <a:r>
                        <a:rPr lang="zh-CN" altLang="en-US" sz="1400" dirty="0" smtClean="0"/>
                        <a:t>上机实践</a:t>
                      </a:r>
                      <a:endParaRPr lang="en-US" altLang="zh-CN" sz="1400" dirty="0" smtClean="0"/>
                    </a:p>
                    <a:p>
                      <a:pPr algn="ctr"/>
                      <a:r>
                        <a:rPr lang="zh-CN" altLang="en-US" sz="1400" dirty="0" smtClean="0"/>
                        <a:t>系统实现</a:t>
                      </a:r>
                    </a:p>
                  </a:txBody>
                  <a:tcPr anchor="ctr">
                    <a:solidFill>
                      <a:srgbClr val="FFFF00"/>
                    </a:solidFill>
                  </a:tcPr>
                </a:tc>
                <a:tc>
                  <a:txBody>
                    <a:bodyPr/>
                    <a:lstStyle/>
                    <a:p>
                      <a:pPr algn="ctr"/>
                      <a:endParaRPr lang="zh-CN" altLang="en-US" sz="1400" dirty="0"/>
                    </a:p>
                  </a:txBody>
                  <a:tcPr anchor="ctr"/>
                </a:tc>
                <a:tc>
                  <a:txBody>
                    <a:bodyPr/>
                    <a:lstStyle/>
                    <a:p>
                      <a:pPr algn="ctr"/>
                      <a:r>
                        <a:rPr lang="zh-CN" altLang="en-US" sz="1400" dirty="0" smtClean="0"/>
                        <a:t>上机实践</a:t>
                      </a:r>
                      <a:endParaRPr lang="en-US" altLang="zh-CN" sz="1400" dirty="0" smtClean="0"/>
                    </a:p>
                    <a:p>
                      <a:pPr algn="ctr"/>
                      <a:r>
                        <a:rPr lang="zh-CN" altLang="en-US" sz="1400" dirty="0" smtClean="0"/>
                        <a:t>系统实现</a:t>
                      </a:r>
                    </a:p>
                  </a:txBody>
                  <a:tcPr anchor="ctr">
                    <a:solidFill>
                      <a:srgbClr val="FFFF00"/>
                    </a:solidFill>
                  </a:tcPr>
                </a:tc>
              </a:tr>
              <a:tr h="5193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下午</a:t>
                      </a:r>
                    </a:p>
                  </a:txBody>
                  <a:tcPr anchor="ctr">
                    <a:solidFill>
                      <a:schemeClr val="accent4">
                        <a:lumMod val="20000"/>
                        <a:lumOff val="80000"/>
                      </a:schemeClr>
                    </a:solidFill>
                  </a:tcPr>
                </a:tc>
                <a:tc>
                  <a:txBody>
                    <a:bodyPr/>
                    <a:lstStyle/>
                    <a:p>
                      <a:pPr algn="ctr"/>
                      <a:r>
                        <a:rPr lang="zh-CN" altLang="en-US" sz="1400" dirty="0" smtClean="0"/>
                        <a:t>详细设计</a:t>
                      </a:r>
                      <a:endParaRPr lang="en-US" altLang="zh-CN" sz="1400" dirty="0" smtClean="0"/>
                    </a:p>
                    <a:p>
                      <a:pPr algn="ctr"/>
                      <a:r>
                        <a:rPr lang="zh-CN" altLang="en-US" sz="1400" dirty="0" smtClean="0"/>
                        <a:t>整理资料</a:t>
                      </a:r>
                    </a:p>
                  </a:txBody>
                  <a:tcPr anchor="ctr">
                    <a:solidFill>
                      <a:srgbClr val="FFFF00"/>
                    </a:solidFill>
                  </a:tcP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r>
              <a:tr h="641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时间</a:t>
                      </a:r>
                    </a:p>
                  </a:txBody>
                  <a:tcPr anchor="ctr"/>
                </a:tc>
                <a:tc>
                  <a:txBody>
                    <a:bodyPr/>
                    <a:lstStyle/>
                    <a:p>
                      <a:pPr algn="ctr"/>
                      <a:r>
                        <a:rPr lang="zh-CN" altLang="en-US" dirty="0" smtClean="0"/>
                        <a:t>周一</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a:t>
                      </a:r>
                      <a:r>
                        <a:rPr lang="zh-CN" altLang="en-US" dirty="0" smtClean="0"/>
                        <a:t>月</a:t>
                      </a:r>
                      <a:r>
                        <a:rPr lang="en-US" altLang="zh-CN" dirty="0" smtClean="0"/>
                        <a:t>1</a:t>
                      </a:r>
                      <a:r>
                        <a:rPr lang="zh-CN" altLang="en-US" dirty="0" smtClean="0"/>
                        <a:t>日</a:t>
                      </a:r>
                    </a:p>
                  </a:txBody>
                  <a:tcPr anchor="ctr">
                    <a:solidFill>
                      <a:schemeClr val="accent4">
                        <a:lumMod val="20000"/>
                        <a:lumOff val="80000"/>
                      </a:schemeClr>
                    </a:solidFill>
                  </a:tcPr>
                </a:tc>
                <a:tc>
                  <a:txBody>
                    <a:bodyPr/>
                    <a:lstStyle/>
                    <a:p>
                      <a:pPr algn="ctr"/>
                      <a:r>
                        <a:rPr lang="zh-CN" altLang="en-US" dirty="0" smtClean="0"/>
                        <a:t>周二</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a:t>
                      </a:r>
                      <a:r>
                        <a:rPr lang="zh-CN" altLang="en-US" dirty="0" smtClean="0"/>
                        <a:t>月</a:t>
                      </a:r>
                      <a:r>
                        <a:rPr lang="en-US" altLang="zh-CN" dirty="0" smtClean="0"/>
                        <a:t>2</a:t>
                      </a:r>
                      <a:r>
                        <a:rPr lang="zh-CN" altLang="en-US" dirty="0" smtClean="0"/>
                        <a:t>日</a:t>
                      </a:r>
                    </a:p>
                  </a:txBody>
                  <a:tcPr anchor="ctr">
                    <a:solidFill>
                      <a:schemeClr val="accent4">
                        <a:lumMod val="20000"/>
                        <a:lumOff val="80000"/>
                      </a:schemeClr>
                    </a:solidFill>
                  </a:tcPr>
                </a:tc>
                <a:tc>
                  <a:txBody>
                    <a:bodyPr/>
                    <a:lstStyle/>
                    <a:p>
                      <a:pPr algn="ctr"/>
                      <a:r>
                        <a:rPr lang="zh-CN" altLang="en-US" dirty="0" smtClean="0"/>
                        <a:t>周三</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a:t>
                      </a:r>
                      <a:r>
                        <a:rPr lang="zh-CN" altLang="en-US" dirty="0" smtClean="0"/>
                        <a:t>月</a:t>
                      </a:r>
                      <a:r>
                        <a:rPr lang="en-US" altLang="zh-CN" dirty="0" smtClean="0"/>
                        <a:t>3</a:t>
                      </a:r>
                      <a:r>
                        <a:rPr lang="zh-CN" altLang="en-US" dirty="0" smtClean="0"/>
                        <a:t>日</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周四</a:t>
                      </a: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周五</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a:t>
                      </a:r>
                      <a:r>
                        <a:rPr lang="zh-CN" altLang="en-US" dirty="0" smtClean="0"/>
                        <a:t>月</a:t>
                      </a:r>
                      <a:r>
                        <a:rPr lang="en-US" altLang="zh-CN" dirty="0" smtClean="0"/>
                        <a:t>5</a:t>
                      </a:r>
                      <a:r>
                        <a:rPr lang="zh-CN" altLang="en-US" dirty="0" smtClean="0"/>
                        <a:t>日</a:t>
                      </a:r>
                    </a:p>
                  </a:txBody>
                  <a:tcPr anchor="ctr">
                    <a:solidFill>
                      <a:schemeClr val="accent4">
                        <a:lumMod val="20000"/>
                        <a:lumOff val="80000"/>
                      </a:schemeClr>
                    </a:solidFill>
                  </a:tcPr>
                </a:tc>
              </a:tr>
              <a:tr h="519330">
                <a:tc>
                  <a:txBody>
                    <a:bodyPr/>
                    <a:lstStyle/>
                    <a:p>
                      <a:pPr algn="ctr"/>
                      <a:r>
                        <a:rPr lang="zh-CN" altLang="en-US" dirty="0" smtClean="0"/>
                        <a:t>上午</a:t>
                      </a:r>
                      <a:endParaRPr lang="zh-CN" altLang="en-US" dirty="0"/>
                    </a:p>
                  </a:txBody>
                  <a:tcPr anchor="ctr">
                    <a:solidFill>
                      <a:schemeClr val="accent4">
                        <a:lumMod val="20000"/>
                        <a:lumOff val="80000"/>
                      </a:schemeClr>
                    </a:solidFill>
                  </a:tcPr>
                </a:tc>
                <a:tc>
                  <a:txBody>
                    <a:bodyPr/>
                    <a:lstStyle/>
                    <a:p>
                      <a:pPr algn="ctr"/>
                      <a:endParaRPr lang="zh-CN" altLang="en-US" sz="1400" dirty="0"/>
                    </a:p>
                  </a:txBody>
                  <a:tcPr anchor="ctr"/>
                </a:tc>
                <a:tc>
                  <a:txBody>
                    <a:bodyPr/>
                    <a:lstStyle/>
                    <a:p>
                      <a:pPr algn="ctr"/>
                      <a:r>
                        <a:rPr lang="zh-CN" altLang="en-US" sz="1400" dirty="0" smtClean="0"/>
                        <a:t>上机实践</a:t>
                      </a:r>
                      <a:endParaRPr lang="en-US" altLang="zh-CN" sz="1400" dirty="0" smtClean="0"/>
                    </a:p>
                    <a:p>
                      <a:pPr algn="ctr"/>
                      <a:r>
                        <a:rPr lang="zh-CN" altLang="en-US" sz="1400" dirty="0" smtClean="0"/>
                        <a:t>系统测试</a:t>
                      </a:r>
                    </a:p>
                  </a:txBody>
                  <a:tcPr anchor="ctr">
                    <a:solidFill>
                      <a:srgbClr val="FFFF00"/>
                    </a:solidFill>
                  </a:tcPr>
                </a:tc>
                <a:tc>
                  <a:txBody>
                    <a:bodyPr/>
                    <a:lstStyle/>
                    <a:p>
                      <a:pPr algn="ctr"/>
                      <a:r>
                        <a:rPr lang="zh-CN" altLang="en-US" sz="1400" dirty="0" smtClean="0"/>
                        <a:t>小组答辩</a:t>
                      </a:r>
                      <a:endParaRPr lang="zh-CN" altLang="en-US" sz="1400" dirty="0"/>
                    </a:p>
                  </a:txBody>
                  <a:tcPr anchor="ctr">
                    <a:solidFill>
                      <a:srgbClr val="FFFF00"/>
                    </a:solidFill>
                  </a:tcPr>
                </a:tc>
                <a:tc>
                  <a:txBody>
                    <a:bodyPr/>
                    <a:lstStyle/>
                    <a:p>
                      <a:pPr algn="ctr"/>
                      <a:endParaRPr lang="zh-CN" alt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小组答辩</a:t>
                      </a:r>
                    </a:p>
                    <a:p>
                      <a:pPr algn="ctr"/>
                      <a:endParaRPr lang="zh-CN" altLang="en-US" sz="1400" dirty="0"/>
                    </a:p>
                  </a:txBody>
                  <a:tcPr anchor="ctr">
                    <a:solidFill>
                      <a:srgbClr val="FFFF00"/>
                    </a:solidFill>
                  </a:tcPr>
                </a:tc>
              </a:tr>
              <a:tr h="5193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下午</a:t>
                      </a:r>
                    </a:p>
                  </a:txBody>
                  <a:tcPr anchor="ctr">
                    <a:solidFill>
                      <a:schemeClr val="accent4">
                        <a:lumMod val="20000"/>
                        <a:lumOff val="80000"/>
                      </a:schemeClr>
                    </a:solidFill>
                  </a:tcPr>
                </a:tc>
                <a:tc>
                  <a:txBody>
                    <a:bodyPr/>
                    <a:lstStyle/>
                    <a:p>
                      <a:pPr algn="ctr"/>
                      <a:r>
                        <a:rPr lang="zh-CN" altLang="en-US" sz="1400" dirty="0" smtClean="0"/>
                        <a:t>上机实践</a:t>
                      </a:r>
                      <a:endParaRPr lang="en-US" altLang="zh-CN" sz="1400" dirty="0" smtClean="0"/>
                    </a:p>
                    <a:p>
                      <a:pPr algn="ctr"/>
                      <a:r>
                        <a:rPr lang="zh-CN" altLang="en-US" sz="1400" dirty="0" smtClean="0"/>
                        <a:t>系统集成</a:t>
                      </a:r>
                    </a:p>
                  </a:txBody>
                  <a:tcPr anchor="ctr">
                    <a:solidFill>
                      <a:srgbClr val="FFFF00"/>
                    </a:solidFill>
                  </a:tcP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r>
            </a:tbl>
          </a:graphicData>
        </a:graphic>
      </p:graphicFrame>
      <p:sp>
        <p:nvSpPr>
          <p:cNvPr id="6" name="标题 1"/>
          <p:cNvSpPr>
            <a:spLocks noGrp="1"/>
          </p:cNvSpPr>
          <p:nvPr>
            <p:ph type="title"/>
          </p:nvPr>
        </p:nvSpPr>
        <p:spPr>
          <a:xfrm>
            <a:off x="914400" y="274638"/>
            <a:ext cx="7772400" cy="562074"/>
          </a:xfrm>
        </p:spPr>
        <p:txBody>
          <a:bodyPr>
            <a:noAutofit/>
          </a:bodyPr>
          <a:lstStyle/>
          <a:p>
            <a:r>
              <a:rPr lang="zh-CN" altLang="en-US" sz="2800" b="1" dirty="0" smtClean="0"/>
              <a:t>三、实训时间安排</a:t>
            </a:r>
            <a:endParaRPr lang="zh-CN" alt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23528" y="908720"/>
            <a:ext cx="7772400" cy="432048"/>
          </a:xfrm>
        </p:spPr>
        <p:txBody>
          <a:bodyPr>
            <a:normAutofit lnSpcReduction="10000"/>
          </a:bodyPr>
          <a:lstStyle/>
          <a:p>
            <a:pPr>
              <a:buNone/>
            </a:pPr>
            <a:r>
              <a:rPr lang="zh-CN" altLang="en-US" sz="2400" b="1" dirty="0" smtClean="0"/>
              <a:t>实训一：</a:t>
            </a:r>
            <a:r>
              <a:rPr lang="en-US" altLang="zh-CN" sz="2400" b="1" dirty="0" smtClean="0"/>
              <a:t>windows </a:t>
            </a:r>
            <a:r>
              <a:rPr lang="zh-CN" altLang="en-US" sz="2400" b="1" dirty="0" smtClean="0"/>
              <a:t>科学型计算器（</a:t>
            </a:r>
            <a:r>
              <a:rPr lang="en-US" altLang="zh-CN" sz="2400" b="1" dirty="0" smtClean="0"/>
              <a:t>win7</a:t>
            </a:r>
            <a:r>
              <a:rPr lang="zh-CN" altLang="en-US" sz="2400" b="1" dirty="0" smtClean="0"/>
              <a:t>）的制作</a:t>
            </a:r>
            <a:endParaRPr lang="zh-CN" altLang="en-US" sz="2400" b="1" dirty="0"/>
          </a:p>
        </p:txBody>
      </p:sp>
      <p:sp>
        <p:nvSpPr>
          <p:cNvPr id="6" name="标题 1"/>
          <p:cNvSpPr>
            <a:spLocks noGrp="1"/>
          </p:cNvSpPr>
          <p:nvPr>
            <p:ph type="title"/>
          </p:nvPr>
        </p:nvSpPr>
        <p:spPr>
          <a:xfrm>
            <a:off x="914400" y="274638"/>
            <a:ext cx="7772400" cy="562074"/>
          </a:xfrm>
        </p:spPr>
        <p:txBody>
          <a:bodyPr>
            <a:noAutofit/>
          </a:bodyPr>
          <a:lstStyle/>
          <a:p>
            <a:r>
              <a:rPr lang="zh-CN" altLang="en-US" sz="2800" b="1" dirty="0" smtClean="0"/>
              <a:t>四、实训题目</a:t>
            </a:r>
            <a:endParaRPr lang="zh-CN" altLang="en-US" sz="2800" b="1" dirty="0"/>
          </a:p>
        </p:txBody>
      </p:sp>
      <p:sp>
        <p:nvSpPr>
          <p:cNvPr id="7" name="内容占位符 2"/>
          <p:cNvSpPr txBox="1">
            <a:spLocks/>
          </p:cNvSpPr>
          <p:nvPr/>
        </p:nvSpPr>
        <p:spPr>
          <a:xfrm>
            <a:off x="755576" y="1412776"/>
            <a:ext cx="7704856" cy="3672408"/>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p>
            <a:pPr marL="274320" marR="0" lvl="0" indent="-274320" algn="l" defTabSz="914400" rtl="0" eaLnBrk="1" fontAlgn="auto" latinLnBrk="0" hangingPunct="1">
              <a:spcBef>
                <a:spcPts val="580"/>
              </a:spcBef>
              <a:spcAft>
                <a:spcPts val="0"/>
              </a:spcAft>
              <a:buClr>
                <a:schemeClr val="accent1"/>
              </a:buClr>
              <a:buSzPct val="85000"/>
              <a:buFont typeface="Wingdings 2"/>
              <a:buNone/>
              <a:tabLst/>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要求：</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spcBef>
                <a:spcPts val="580"/>
              </a:spcBef>
              <a:spcAft>
                <a:spcPts val="0"/>
              </a:spcAft>
              <a:buClr>
                <a:schemeClr val="accent1"/>
              </a:buClr>
              <a:buSzPct val="85000"/>
              <a:buFont typeface="+mj-lt"/>
              <a:buAutoNum type="arabicPeriod"/>
              <a:tabLst/>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利用面向对象的方法来完成系统的设计和实现。</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spcBef>
                <a:spcPts val="580"/>
              </a:spcBef>
              <a:spcAft>
                <a:spcPts val="0"/>
              </a:spcAft>
              <a:buClr>
                <a:schemeClr val="accent1"/>
              </a:buClr>
              <a:buSzPct val="85000"/>
              <a:buFont typeface="+mj-lt"/>
              <a:buAutoNum type="arabicPeriod"/>
              <a:tabLst/>
              <a:defRPr/>
            </a:pPr>
            <a:r>
              <a:rPr lang="zh-CN" altLang="en-US" sz="2200" dirty="0" smtClean="0"/>
              <a:t>开发语言不限制，推荐使用</a:t>
            </a:r>
            <a:r>
              <a:rPr lang="en-US" altLang="zh-CN" sz="2200" dirty="0" smtClean="0"/>
              <a:t>C#</a:t>
            </a:r>
            <a:r>
              <a:rPr lang="zh-CN" altLang="en-US" sz="2200" dirty="0" smtClean="0"/>
              <a:t>，</a:t>
            </a:r>
            <a:r>
              <a:rPr lang="en-US" altLang="zh-CN" sz="2200" dirty="0" smtClean="0"/>
              <a:t>C++</a:t>
            </a:r>
            <a:r>
              <a:rPr lang="zh-CN" altLang="en-US" sz="2200" dirty="0" smtClean="0"/>
              <a:t>，</a:t>
            </a:r>
            <a:r>
              <a:rPr lang="en-US" altLang="zh-CN" sz="2200" dirty="0" smtClean="0"/>
              <a:t>java</a:t>
            </a:r>
            <a:r>
              <a:rPr lang="zh-CN" altLang="en-US" sz="2200" dirty="0" smtClean="0"/>
              <a:t>等面向对象设计语言。</a:t>
            </a:r>
            <a:endParaRPr lang="en-US" altLang="zh-CN" sz="2200" dirty="0" smtClean="0"/>
          </a:p>
          <a:p>
            <a:pPr marL="457200" marR="0" lvl="0" indent="-457200" algn="l" defTabSz="914400" rtl="0" eaLnBrk="1" fontAlgn="auto" latinLnBrk="0" hangingPunct="1">
              <a:spcBef>
                <a:spcPts val="580"/>
              </a:spcBef>
              <a:spcAft>
                <a:spcPts val="0"/>
              </a:spcAft>
              <a:buClr>
                <a:schemeClr val="accent1"/>
              </a:buClr>
              <a:buSzPct val="85000"/>
              <a:buFont typeface="+mj-lt"/>
              <a:buAutoNum type="arabicPeriod"/>
              <a:tabLst/>
              <a:defRPr/>
            </a:pPr>
            <a:r>
              <a:rPr lang="zh-CN" altLang="en-US" sz="2200" dirty="0" smtClean="0"/>
              <a:t>界面要求，如图所示，能够完成基本加减乘除运算，并且完成存储功能</a:t>
            </a:r>
            <a:r>
              <a:rPr lang="en-US" altLang="zh-CN" sz="2200" dirty="0" smtClean="0"/>
              <a:t>(MC,MR,M+,M-)</a:t>
            </a:r>
          </a:p>
          <a:p>
            <a:pPr marL="457200" marR="0" lvl="0" indent="-457200" algn="l" defTabSz="914400" rtl="0" eaLnBrk="1" fontAlgn="auto" latinLnBrk="0" hangingPunct="1">
              <a:spcBef>
                <a:spcPts val="580"/>
              </a:spcBef>
              <a:spcAft>
                <a:spcPts val="0"/>
              </a:spcAft>
              <a:buClr>
                <a:schemeClr val="accent1"/>
              </a:buClr>
              <a:buSzPct val="85000"/>
              <a:buFont typeface="+mj-lt"/>
              <a:buAutoNum type="arabicPeriod"/>
              <a:tabLst/>
              <a:defRPr/>
            </a:pPr>
            <a:r>
              <a:rPr lang="zh-CN" altLang="en-US" sz="2200" dirty="0" smtClean="0"/>
              <a:t>创新要求，在基本要求达到的基础上，增加计算器的函数功能，如三角函数等。</a:t>
            </a:r>
            <a:endParaRPr lang="en-US" altLang="zh-CN" sz="2200" dirty="0" smtClean="0"/>
          </a:p>
          <a:p>
            <a:pPr marL="457200" marR="0" lvl="0" indent="-457200" algn="l" defTabSz="914400" rtl="0" eaLnBrk="1" fontAlgn="auto" latinLnBrk="0" hangingPunct="1">
              <a:spcBef>
                <a:spcPts val="580"/>
              </a:spcBef>
              <a:spcAft>
                <a:spcPts val="0"/>
              </a:spcAft>
              <a:buClr>
                <a:schemeClr val="accent1"/>
              </a:buClr>
              <a:buSzPct val="85000"/>
              <a:buFont typeface="+mj-lt"/>
              <a:buAutoNum type="arabicPeriod"/>
              <a:tabLst/>
              <a:defRPr/>
            </a:pPr>
            <a:endParaRPr lang="en-US" altLang="zh-CN" sz="2200" dirty="0" smtClean="0"/>
          </a:p>
          <a:p>
            <a:pPr marL="274320" marR="0" lvl="0" indent="-274320" algn="l" defTabSz="914400" rtl="0" eaLnBrk="1" fontAlgn="auto" latinLnBrk="0" hangingPunct="1">
              <a:spcBef>
                <a:spcPts val="580"/>
              </a:spcBef>
              <a:spcAft>
                <a:spcPts val="0"/>
              </a:spcAft>
              <a:buClr>
                <a:schemeClr val="accent1"/>
              </a:buClr>
              <a:buSzPct val="85000"/>
              <a:buFont typeface="Wingdings 2"/>
              <a:buNone/>
              <a:tabLst/>
              <a:defRPr/>
            </a:pPr>
            <a:endParaRPr lang="en-US" altLang="zh-CN" sz="2200" dirty="0" smtClean="0"/>
          </a:p>
          <a:p>
            <a:pPr marL="274320" marR="0" lvl="0" indent="-274320" algn="l" defTabSz="914400" rtl="0" eaLnBrk="1" fontAlgn="auto" latinLnBrk="0" hangingPunct="1">
              <a:spcBef>
                <a:spcPts val="580"/>
              </a:spcBef>
              <a:spcAft>
                <a:spcPts val="0"/>
              </a:spcAft>
              <a:buClr>
                <a:schemeClr val="accent1"/>
              </a:buClr>
              <a:buSzPct val="85000"/>
              <a:buFont typeface="Wingdings 2"/>
              <a:buNone/>
              <a:tabLst/>
              <a:defRPr/>
            </a:pPr>
            <a:endParaRPr kumimoji="0" lang="zh-CN" alt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2" cstate="print"/>
          <a:srcRect/>
          <a:stretch>
            <a:fillRect/>
          </a:stretch>
        </p:blipFill>
        <p:spPr bwMode="auto">
          <a:xfrm>
            <a:off x="4410521" y="3551659"/>
            <a:ext cx="4029075" cy="3067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4400" y="274638"/>
            <a:ext cx="7772400" cy="562074"/>
          </a:xfrm>
        </p:spPr>
        <p:txBody>
          <a:bodyPr>
            <a:noAutofit/>
          </a:bodyPr>
          <a:lstStyle/>
          <a:p>
            <a:r>
              <a:rPr lang="zh-CN" altLang="en-US" sz="2800" b="1" dirty="0" smtClean="0"/>
              <a:t>四、实训题目</a:t>
            </a:r>
            <a:endParaRPr lang="zh-CN" altLang="en-US" sz="2800" b="1" dirty="0"/>
          </a:p>
        </p:txBody>
      </p:sp>
      <p:sp>
        <p:nvSpPr>
          <p:cNvPr id="5" name="内容占位符 2"/>
          <p:cNvSpPr>
            <a:spLocks noGrp="1"/>
          </p:cNvSpPr>
          <p:nvPr>
            <p:ph sz="quarter" idx="1"/>
          </p:nvPr>
        </p:nvSpPr>
        <p:spPr>
          <a:xfrm>
            <a:off x="323528" y="908720"/>
            <a:ext cx="7772400" cy="432048"/>
          </a:xfrm>
        </p:spPr>
        <p:txBody>
          <a:bodyPr>
            <a:normAutofit lnSpcReduction="10000"/>
          </a:bodyPr>
          <a:lstStyle/>
          <a:p>
            <a:pPr>
              <a:buNone/>
            </a:pPr>
            <a:r>
              <a:rPr lang="zh-CN" altLang="en-US" sz="2400" b="1" dirty="0" smtClean="0"/>
              <a:t>实训二：余家头校区校园地图制作</a:t>
            </a:r>
            <a:endParaRPr lang="zh-CN" altLang="en-US" sz="2400" b="1" dirty="0"/>
          </a:p>
        </p:txBody>
      </p:sp>
      <p:sp>
        <p:nvSpPr>
          <p:cNvPr id="6" name="内容占位符 2"/>
          <p:cNvSpPr txBox="1">
            <a:spLocks/>
          </p:cNvSpPr>
          <p:nvPr/>
        </p:nvSpPr>
        <p:spPr>
          <a:xfrm>
            <a:off x="467544" y="1412776"/>
            <a:ext cx="8208912" cy="4032448"/>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p>
            <a:pPr marL="274320" marR="0" lvl="0" indent="-274320" algn="l" defTabSz="914400" rtl="0" eaLnBrk="1" fontAlgn="auto" latinLnBrk="0" hangingPunct="1">
              <a:spcBef>
                <a:spcPts val="580"/>
              </a:spcBef>
              <a:spcAft>
                <a:spcPts val="0"/>
              </a:spcAft>
              <a:buClr>
                <a:schemeClr val="accent1"/>
              </a:buClr>
              <a:buSzPct val="85000"/>
              <a:buFont typeface="Wingdings 2"/>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要求：</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57200" lvl="0" indent="-457200">
              <a:spcBef>
                <a:spcPts val="580"/>
              </a:spcBef>
              <a:buClr>
                <a:schemeClr val="accent1"/>
              </a:buClr>
              <a:buSzPct val="85000"/>
              <a:buFont typeface="+mj-lt"/>
              <a:buAutoNum type="arabicPeriod"/>
            </a:pPr>
            <a:r>
              <a:rPr lang="zh-CN" altLang="en-US" sz="2000" dirty="0" smtClean="0"/>
              <a:t>设计余家头的校园平面图，所含景点不少于</a:t>
            </a:r>
            <a:r>
              <a:rPr lang="en-US" altLang="zh-CN" sz="2000" dirty="0" smtClean="0"/>
              <a:t>10</a:t>
            </a:r>
            <a:r>
              <a:rPr lang="zh-CN" altLang="en-US" sz="2000" dirty="0" smtClean="0"/>
              <a:t>个。以图中顶点表示校内各景点，存放景点名称、代号、简介等信息；以边表示路径，存放路径长度等相关信息。 </a:t>
            </a:r>
            <a:endParaRPr lang="en-US" altLang="zh-CN" sz="2000" dirty="0" smtClean="0"/>
          </a:p>
          <a:p>
            <a:pPr marL="457200" lvl="0" indent="-457200">
              <a:spcBef>
                <a:spcPts val="580"/>
              </a:spcBef>
              <a:buClr>
                <a:schemeClr val="accent1"/>
              </a:buClr>
              <a:buSzPct val="85000"/>
              <a:buFont typeface="+mj-lt"/>
              <a:buAutoNum type="arabicPeriod"/>
            </a:pPr>
            <a:r>
              <a:rPr lang="zh-CN" altLang="en-US" sz="2000" dirty="0" smtClean="0"/>
              <a:t>程序界面可参考百度地图，网页形式展示。实现语言不限。</a:t>
            </a:r>
            <a:endParaRPr lang="en-US" altLang="zh-CN" sz="2000" dirty="0" smtClean="0"/>
          </a:p>
          <a:p>
            <a:pPr marL="457200" indent="-457200">
              <a:spcBef>
                <a:spcPts val="580"/>
              </a:spcBef>
              <a:buClr>
                <a:schemeClr val="accent1"/>
              </a:buClr>
              <a:buSzPct val="85000"/>
              <a:buFont typeface="+mj-lt"/>
              <a:buAutoNum type="arabicPeriod"/>
            </a:pPr>
            <a:r>
              <a:rPr lang="zh-CN" altLang="en-US" sz="2000" dirty="0" smtClean="0"/>
              <a:t>为来访客人提供图中任意景点相关信息的查询。点击“景点”名称，弹出景点信息介绍。</a:t>
            </a:r>
            <a:endParaRPr lang="en-US" altLang="zh-CN" sz="2000" dirty="0" smtClean="0"/>
          </a:p>
          <a:p>
            <a:pPr marL="457200" lvl="0" indent="-457200">
              <a:spcBef>
                <a:spcPts val="580"/>
              </a:spcBef>
              <a:buClr>
                <a:schemeClr val="accent1"/>
              </a:buClr>
              <a:buSzPct val="85000"/>
              <a:buFont typeface="+mj-lt"/>
              <a:buAutoNum type="arabicPeriod"/>
            </a:pPr>
            <a:r>
              <a:rPr lang="zh-CN" altLang="en-US" sz="2000" dirty="0" smtClean="0"/>
              <a:t>为来访客人提供图中任意景点的问路查询，提供交互窗口，输入两个景点，在图上显示最短路径。</a:t>
            </a:r>
            <a:endParaRPr lang="en-US" altLang="zh-CN" sz="2200" dirty="0" smtClean="0"/>
          </a:p>
          <a:p>
            <a:pPr marL="274320" marR="0" lvl="0" indent="-274320" algn="l" defTabSz="914400" rtl="0" eaLnBrk="1" fontAlgn="auto" latinLnBrk="0" hangingPunct="1">
              <a:spcBef>
                <a:spcPts val="580"/>
              </a:spcBef>
              <a:spcAft>
                <a:spcPts val="0"/>
              </a:spcAft>
              <a:buClr>
                <a:schemeClr val="accent1"/>
              </a:buClr>
              <a:buSzPct val="85000"/>
              <a:buFont typeface="Wingdings 2"/>
              <a:buNone/>
              <a:tabLst/>
              <a:defRPr/>
            </a:pPr>
            <a:endParaRPr kumimoji="0" lang="zh-CN" alt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4716016" y="2568356"/>
            <a:ext cx="3520391" cy="3528392"/>
          </a:xfrm>
          <a:prstGeom prst="rect">
            <a:avLst/>
          </a:prstGeom>
          <a:ln w="88900" cap="sq" cmpd="thickThin">
            <a:solidFill>
              <a:srgbClr val="000000"/>
            </a:solidFill>
            <a:prstDash val="solid"/>
            <a:miter lim="800000"/>
          </a:ln>
          <a:effectLst>
            <a:innerShdw blurRad="76200">
              <a:srgbClr val="000000"/>
            </a:innerShdw>
          </a:effectLst>
        </p:spPr>
      </p:pic>
      <p:pic>
        <p:nvPicPr>
          <p:cNvPr id="2051" name="Picture 3"/>
          <p:cNvPicPr>
            <a:picLocks noChangeAspect="1" noChangeArrowheads="1"/>
          </p:cNvPicPr>
          <p:nvPr/>
        </p:nvPicPr>
        <p:blipFill>
          <a:blip r:embed="rId3" cstate="print"/>
          <a:srcRect/>
          <a:stretch>
            <a:fillRect/>
          </a:stretch>
        </p:blipFill>
        <p:spPr bwMode="auto">
          <a:xfrm>
            <a:off x="683568" y="2564904"/>
            <a:ext cx="3460733" cy="353184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4400" y="274638"/>
            <a:ext cx="7772400" cy="562074"/>
          </a:xfrm>
        </p:spPr>
        <p:txBody>
          <a:bodyPr>
            <a:noAutofit/>
          </a:bodyPr>
          <a:lstStyle/>
          <a:p>
            <a:r>
              <a:rPr lang="zh-CN" altLang="en-US" sz="2800" b="1" dirty="0" smtClean="0"/>
              <a:t>四、实训题目</a:t>
            </a:r>
            <a:endParaRPr lang="zh-CN" altLang="en-US" sz="2800" b="1" dirty="0"/>
          </a:p>
        </p:txBody>
      </p:sp>
      <p:sp>
        <p:nvSpPr>
          <p:cNvPr id="5" name="内容占位符 2"/>
          <p:cNvSpPr>
            <a:spLocks noGrp="1"/>
          </p:cNvSpPr>
          <p:nvPr>
            <p:ph sz="quarter" idx="1"/>
          </p:nvPr>
        </p:nvSpPr>
        <p:spPr>
          <a:xfrm>
            <a:off x="323528" y="908720"/>
            <a:ext cx="7772400" cy="432048"/>
          </a:xfrm>
        </p:spPr>
        <p:txBody>
          <a:bodyPr>
            <a:normAutofit lnSpcReduction="10000"/>
          </a:bodyPr>
          <a:lstStyle/>
          <a:p>
            <a:pPr>
              <a:buNone/>
            </a:pPr>
            <a:r>
              <a:rPr lang="zh-CN" altLang="en-US" sz="2400" b="1" dirty="0" smtClean="0"/>
              <a:t>实训三：航运公司管理系统</a:t>
            </a:r>
            <a:endParaRPr lang="zh-CN" altLang="en-US" sz="2400" b="1" dirty="0"/>
          </a:p>
        </p:txBody>
      </p:sp>
      <p:sp>
        <p:nvSpPr>
          <p:cNvPr id="6" name="矩形 5"/>
          <p:cNvSpPr/>
          <p:nvPr/>
        </p:nvSpPr>
        <p:spPr>
          <a:xfrm>
            <a:off x="467544" y="1412777"/>
            <a:ext cx="7920880" cy="22179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en-US" dirty="0" smtClean="0"/>
              <a:t>对</a:t>
            </a:r>
            <a:r>
              <a:rPr lang="zh-CN" altLang="zh-CN" dirty="0" smtClean="0"/>
              <a:t>航运公司及其船舶管理</a:t>
            </a:r>
            <a:r>
              <a:rPr lang="zh-CN" altLang="en-US" dirty="0" smtClean="0"/>
              <a:t>、</a:t>
            </a:r>
            <a:r>
              <a:rPr lang="zh-CN" altLang="zh-CN" dirty="0" smtClean="0"/>
              <a:t>审核员</a:t>
            </a:r>
            <a:r>
              <a:rPr lang="zh-CN" altLang="en-US" dirty="0" smtClean="0"/>
              <a:t>信息进行管理和维护</a:t>
            </a:r>
            <a:r>
              <a:rPr lang="zh-CN" altLang="zh-CN" dirty="0" smtClean="0"/>
              <a:t>、</a:t>
            </a:r>
            <a:r>
              <a:rPr lang="zh-CN" altLang="en-US" dirty="0" smtClean="0"/>
              <a:t>并且对相关</a:t>
            </a:r>
            <a:r>
              <a:rPr lang="zh-CN" altLang="zh-CN" dirty="0" smtClean="0"/>
              <a:t>审核业务</a:t>
            </a:r>
            <a:r>
              <a:rPr lang="zh-CN" altLang="en-US" dirty="0" smtClean="0"/>
              <a:t>进行</a:t>
            </a:r>
            <a:r>
              <a:rPr lang="zh-CN" altLang="zh-CN" dirty="0" smtClean="0"/>
              <a:t>统计</a:t>
            </a:r>
            <a:r>
              <a:rPr lang="zh-CN" altLang="en-US" dirty="0" smtClean="0"/>
              <a:t>。</a:t>
            </a:r>
            <a:endParaRPr lang="en-US" altLang="zh-CN" dirty="0" smtClean="0"/>
          </a:p>
          <a:p>
            <a:pPr marL="457200" indent="-457200">
              <a:lnSpc>
                <a:spcPct val="110000"/>
              </a:lnSpc>
              <a:buFont typeface="+mj-lt"/>
              <a:buAutoNum type="arabicPeriod"/>
            </a:pPr>
            <a:r>
              <a:rPr lang="zh-CN" altLang="zh-CN" dirty="0" smtClean="0"/>
              <a:t>系统设计为网络版</a:t>
            </a:r>
            <a:r>
              <a:rPr lang="zh-CN" altLang="en-US" dirty="0" smtClean="0"/>
              <a:t>，实现方式不限。</a:t>
            </a:r>
            <a:endParaRPr lang="en-US" altLang="zh-CN" dirty="0" smtClean="0"/>
          </a:p>
          <a:p>
            <a:pPr marL="457200" lvl="0" indent="-457200">
              <a:lnSpc>
                <a:spcPct val="110000"/>
              </a:lnSpc>
              <a:buFont typeface="+mj-lt"/>
              <a:buAutoNum type="arabicPeriod"/>
            </a:pPr>
            <a:r>
              <a:rPr lang="zh-CN" altLang="zh-CN" dirty="0" smtClean="0"/>
              <a:t>用户设置：分长江海事局和分支海事局二个级别，长江海事局具有系统所有功能，分支海事局只具有所属本分局的基本信息管理和日常管理信息以及所属本分支局的统计和报表功能。</a:t>
            </a:r>
          </a:p>
        </p:txBody>
      </p:sp>
      <p:sp>
        <p:nvSpPr>
          <p:cNvPr id="7" name="矩形 6"/>
          <p:cNvSpPr/>
          <p:nvPr/>
        </p:nvSpPr>
        <p:spPr>
          <a:xfrm>
            <a:off x="467544" y="3624348"/>
            <a:ext cx="7920880" cy="22252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lvl="0" indent="-457200">
              <a:lnSpc>
                <a:spcPct val="110000"/>
              </a:lnSpc>
            </a:pPr>
            <a:r>
              <a:rPr lang="zh-CN" altLang="en-US" dirty="0" smtClean="0"/>
              <a:t>具体要求：</a:t>
            </a:r>
            <a:endParaRPr lang="en-US" altLang="zh-CN" dirty="0" smtClean="0"/>
          </a:p>
          <a:p>
            <a:pPr marL="457200" indent="-457200">
              <a:lnSpc>
                <a:spcPct val="110000"/>
              </a:lnSpc>
              <a:buFont typeface="+mj-lt"/>
              <a:buAutoNum type="arabicPeriod"/>
            </a:pPr>
            <a:r>
              <a:rPr lang="zh-CN" altLang="en-US" dirty="0" smtClean="0"/>
              <a:t>数据库中涉及到机密信息，不能出现明文。</a:t>
            </a:r>
            <a:endParaRPr lang="en-US" altLang="zh-CN" dirty="0" smtClean="0"/>
          </a:p>
          <a:p>
            <a:pPr marL="457200" indent="-457200">
              <a:lnSpc>
                <a:spcPct val="110000"/>
              </a:lnSpc>
              <a:buFont typeface="+mj-lt"/>
              <a:buAutoNum type="arabicPeriod"/>
            </a:pPr>
            <a:r>
              <a:rPr lang="zh-CN" altLang="en-US" dirty="0" smtClean="0"/>
              <a:t>软件具有数据库备份功能。</a:t>
            </a:r>
            <a:endParaRPr lang="en-US" altLang="zh-CN" dirty="0" smtClean="0"/>
          </a:p>
          <a:p>
            <a:pPr marL="457200" indent="-457200">
              <a:lnSpc>
                <a:spcPct val="110000"/>
              </a:lnSpc>
              <a:buFont typeface="+mj-lt"/>
              <a:buAutoNum type="arabicPeriod"/>
            </a:pPr>
            <a:r>
              <a:rPr lang="zh-CN" altLang="en-US" dirty="0" smtClean="0"/>
              <a:t>软件具有报表功能，能根据要求打印相应报表。</a:t>
            </a:r>
            <a:endParaRPr lang="en-US" altLang="zh-CN" dirty="0" smtClean="0"/>
          </a:p>
          <a:p>
            <a:pPr marL="457200" indent="-457200">
              <a:lnSpc>
                <a:spcPct val="110000"/>
              </a:lnSpc>
              <a:buFont typeface="+mj-lt"/>
              <a:buAutoNum type="arabicPeriod"/>
            </a:pPr>
            <a:r>
              <a:rPr lang="zh-CN" altLang="en-US" dirty="0" smtClean="0"/>
              <a:t>具有自动生成</a:t>
            </a:r>
            <a:r>
              <a:rPr lang="en-US" altLang="zh-CN" dirty="0" smtClean="0"/>
              <a:t>word</a:t>
            </a:r>
            <a:r>
              <a:rPr lang="zh-CN" altLang="en-US" dirty="0" smtClean="0"/>
              <a:t>文件功能，能够自动生成模版文件。</a:t>
            </a:r>
            <a:endParaRPr lang="en-US" altLang="zh-CN" dirty="0" smtClean="0"/>
          </a:p>
          <a:p>
            <a:pPr marL="457200" indent="-457200">
              <a:lnSpc>
                <a:spcPct val="110000"/>
              </a:lnSpc>
              <a:buFont typeface="+mj-lt"/>
              <a:buAutoNum type="arabicPeriod"/>
            </a:pPr>
            <a:r>
              <a:rPr lang="zh-CN" altLang="en-US" dirty="0" smtClean="0"/>
              <a:t>参见</a:t>
            </a:r>
            <a:r>
              <a:rPr lang="en-US" altLang="zh-CN" dirty="0" smtClean="0"/>
              <a:t>《</a:t>
            </a:r>
            <a:r>
              <a:rPr lang="zh-CN" altLang="en-US" dirty="0" smtClean="0"/>
              <a:t>实训三：航运公司管理系统需求</a:t>
            </a:r>
            <a:r>
              <a:rPr lang="en-US" altLang="zh-CN" dirty="0" smtClean="0"/>
              <a:t>》</a:t>
            </a:r>
          </a:p>
          <a:p>
            <a:pPr marL="457200" indent="-457200">
              <a:lnSpc>
                <a:spcPct val="110000"/>
              </a:lnSpc>
              <a:buFont typeface="+mj-lt"/>
              <a:buAutoNum type="arabicPeriod"/>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4400" y="274638"/>
            <a:ext cx="7772400" cy="562074"/>
          </a:xfrm>
        </p:spPr>
        <p:txBody>
          <a:bodyPr>
            <a:noAutofit/>
          </a:bodyPr>
          <a:lstStyle/>
          <a:p>
            <a:r>
              <a:rPr lang="zh-CN" altLang="en-US" sz="2800" b="1" dirty="0" smtClean="0"/>
              <a:t>四、实训题目</a:t>
            </a:r>
            <a:endParaRPr lang="zh-CN" altLang="en-US" sz="2800" b="1" dirty="0"/>
          </a:p>
        </p:txBody>
      </p:sp>
      <p:sp>
        <p:nvSpPr>
          <p:cNvPr id="5" name="内容占位符 2"/>
          <p:cNvSpPr>
            <a:spLocks noGrp="1"/>
          </p:cNvSpPr>
          <p:nvPr>
            <p:ph sz="quarter" idx="1"/>
          </p:nvPr>
        </p:nvSpPr>
        <p:spPr>
          <a:xfrm>
            <a:off x="323528" y="908720"/>
            <a:ext cx="7772400" cy="432048"/>
          </a:xfrm>
        </p:spPr>
        <p:txBody>
          <a:bodyPr>
            <a:normAutofit lnSpcReduction="10000"/>
          </a:bodyPr>
          <a:lstStyle/>
          <a:p>
            <a:pPr>
              <a:buNone/>
            </a:pPr>
            <a:r>
              <a:rPr lang="zh-CN" altLang="en-US" sz="2400" b="1" dirty="0" smtClean="0"/>
              <a:t>实训四：在线考试系统</a:t>
            </a:r>
            <a:endParaRPr lang="zh-CN" altLang="en-US" sz="2400" b="1" dirty="0"/>
          </a:p>
        </p:txBody>
      </p:sp>
      <p:sp>
        <p:nvSpPr>
          <p:cNvPr id="6" name="矩形 5"/>
          <p:cNvSpPr/>
          <p:nvPr/>
        </p:nvSpPr>
        <p:spPr>
          <a:xfrm>
            <a:off x="467544" y="1412777"/>
            <a:ext cx="7920880" cy="34440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zh-CN" dirty="0" smtClean="0"/>
              <a:t>功能：主要用来完成生成试卷、批改试卷、录入成绩以及对各种类型的试题库进行管理，它包含</a:t>
            </a:r>
            <a:r>
              <a:rPr lang="en-GB" altLang="zh-CN" dirty="0" smtClean="0"/>
              <a:t>3</a:t>
            </a:r>
            <a:r>
              <a:rPr lang="zh-CN" altLang="zh-CN" dirty="0" smtClean="0"/>
              <a:t>个子模块：自动组卷，成绩管理和题库管理。</a:t>
            </a:r>
            <a:endParaRPr lang="en-US" altLang="zh-CN" dirty="0" smtClean="0"/>
          </a:p>
          <a:p>
            <a:pPr marL="457200" indent="-457200">
              <a:lnSpc>
                <a:spcPct val="110000"/>
              </a:lnSpc>
              <a:buFont typeface="+mj-lt"/>
              <a:buAutoNum type="arabicPeriod"/>
            </a:pPr>
            <a:r>
              <a:rPr lang="zh-CN" altLang="en-US" dirty="0" smtClean="0"/>
              <a:t>自动组卷：</a:t>
            </a:r>
            <a:r>
              <a:rPr lang="zh-CN" altLang="zh-CN" dirty="0" smtClean="0"/>
              <a:t>分别针对两种不同类型的考试（机考和非机考）（所谓机考指考生直接在计算机上答题，题型包含选择题和判断题；非机考即传统的考试方式，考生在纸质版试卷上答题，题型除了选择题和判断题外，还有问答题）进行自动组卷操作，并且提供打印试卷和打印标答的功能。</a:t>
            </a:r>
            <a:endParaRPr lang="en-US" altLang="zh-CN" dirty="0" smtClean="0"/>
          </a:p>
          <a:p>
            <a:pPr marL="457200" indent="-457200">
              <a:lnSpc>
                <a:spcPct val="110000"/>
              </a:lnSpc>
              <a:buFont typeface="+mj-lt"/>
              <a:buAutoNum type="arabicPeriod"/>
            </a:pPr>
            <a:r>
              <a:rPr lang="zh-CN" altLang="zh-CN" dirty="0" smtClean="0"/>
              <a:t>成绩管理：针对机考试卷进行自动阅卷，保存考试成绩，以及提交成绩等。</a:t>
            </a:r>
          </a:p>
          <a:p>
            <a:pPr marL="457200" indent="-457200">
              <a:lnSpc>
                <a:spcPct val="110000"/>
              </a:lnSpc>
              <a:buFont typeface="+mj-lt"/>
              <a:buAutoNum type="arabicPeriod"/>
            </a:pPr>
            <a:r>
              <a:rPr lang="zh-CN" altLang="zh-CN" dirty="0" smtClean="0"/>
              <a:t>对考试的题库进行管理和维护，这里可以对选择题，判断题和问答题三种题型进行管理。</a:t>
            </a:r>
          </a:p>
        </p:txBody>
      </p:sp>
      <p:sp>
        <p:nvSpPr>
          <p:cNvPr id="7" name="矩形 6"/>
          <p:cNvSpPr/>
          <p:nvPr/>
        </p:nvSpPr>
        <p:spPr>
          <a:xfrm>
            <a:off x="467544" y="4869160"/>
            <a:ext cx="7920880" cy="7017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lvl="0" indent="-457200">
              <a:lnSpc>
                <a:spcPct val="110000"/>
              </a:lnSpc>
            </a:pPr>
            <a:r>
              <a:rPr lang="zh-CN" altLang="en-US" dirty="0" smtClean="0"/>
              <a:t>具体要求：</a:t>
            </a:r>
            <a:endParaRPr lang="en-US" altLang="zh-CN" dirty="0" smtClean="0"/>
          </a:p>
          <a:p>
            <a:pPr marL="457200" indent="-457200">
              <a:lnSpc>
                <a:spcPct val="110000"/>
              </a:lnSpc>
            </a:pPr>
            <a:r>
              <a:rPr lang="zh-CN" altLang="en-US" dirty="0" smtClean="0"/>
              <a:t>参见</a:t>
            </a:r>
            <a:r>
              <a:rPr lang="en-US" altLang="zh-CN" dirty="0" smtClean="0"/>
              <a:t>《</a:t>
            </a:r>
            <a:r>
              <a:rPr lang="zh-CN" altLang="en-US" dirty="0" smtClean="0"/>
              <a:t>实训四：在线考试系统后台需求</a:t>
            </a:r>
            <a:r>
              <a:rPr lang="en-US" altLang="zh-CN"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14400" y="274638"/>
            <a:ext cx="7772400" cy="56207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2800" b="1" smtClean="0"/>
              <a:t>四、实训题目</a:t>
            </a:r>
            <a:endParaRPr lang="zh-CN" altLang="en-US" sz="2800" b="1" dirty="0"/>
          </a:p>
        </p:txBody>
      </p:sp>
      <p:sp>
        <p:nvSpPr>
          <p:cNvPr id="6" name="内容占位符 2"/>
          <p:cNvSpPr txBox="1">
            <a:spLocks/>
          </p:cNvSpPr>
          <p:nvPr/>
        </p:nvSpPr>
        <p:spPr>
          <a:xfrm>
            <a:off x="323528" y="908720"/>
            <a:ext cx="7772400" cy="4320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2"/>
              <a:buNone/>
            </a:pPr>
            <a:r>
              <a:rPr lang="zh-CN" altLang="en-US" sz="2400" b="1" dirty="0" smtClean="0"/>
              <a:t>实训</a:t>
            </a:r>
            <a:r>
              <a:rPr lang="zh-CN" altLang="en-US" sz="2400" b="1" dirty="0"/>
              <a:t>五</a:t>
            </a:r>
            <a:r>
              <a:rPr lang="zh-CN" altLang="en-US" sz="2400" b="1" dirty="0" smtClean="0"/>
              <a:t>：安全公文传输系统</a:t>
            </a:r>
            <a:endParaRPr lang="zh-CN" altLang="en-US" sz="2400" b="1" dirty="0"/>
          </a:p>
        </p:txBody>
      </p:sp>
      <p:sp>
        <p:nvSpPr>
          <p:cNvPr id="7" name="矩形 6"/>
          <p:cNvSpPr/>
          <p:nvPr/>
        </p:nvSpPr>
        <p:spPr>
          <a:xfrm>
            <a:off x="467544" y="1412777"/>
            <a:ext cx="7920880" cy="19205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10000"/>
              </a:lnSpc>
            </a:pPr>
            <a:r>
              <a:rPr lang="zh-CN" altLang="en-US" dirty="0" smtClean="0"/>
              <a:t>要求</a:t>
            </a:r>
            <a:r>
              <a:rPr lang="zh-CN" altLang="zh-CN" dirty="0" smtClean="0"/>
              <a:t>：</a:t>
            </a:r>
          </a:p>
          <a:p>
            <a:pPr marL="457200" lvl="0" indent="-457200">
              <a:lnSpc>
                <a:spcPct val="110000"/>
              </a:lnSpc>
              <a:buFont typeface="+mj-lt"/>
              <a:buAutoNum type="arabicPeriod"/>
            </a:pPr>
            <a:r>
              <a:rPr lang="zh-CN" altLang="en-US" dirty="0" smtClean="0"/>
              <a:t>通过</a:t>
            </a:r>
            <a:r>
              <a:rPr lang="en-US" altLang="zh-CN" dirty="0" smtClean="0"/>
              <a:t>CA</a:t>
            </a:r>
            <a:r>
              <a:rPr lang="zh-CN" altLang="en-US" dirty="0" smtClean="0"/>
              <a:t>给通讯双方颁发数字证书，从而使得通讯各方可以验证彼此的身份。</a:t>
            </a:r>
            <a:endParaRPr lang="en-US" altLang="zh-CN" dirty="0" smtClean="0"/>
          </a:p>
          <a:p>
            <a:pPr marL="457200" indent="-457200">
              <a:lnSpc>
                <a:spcPct val="110000"/>
              </a:lnSpc>
              <a:buFont typeface="+mj-lt"/>
              <a:buAutoNum type="arabicPeriod"/>
            </a:pPr>
            <a:r>
              <a:rPr lang="zh-CN" altLang="en-US" dirty="0" smtClean="0"/>
              <a:t>采用公开密钥加密会话密钥，使用会话密钥加密所传输的文件，从而使得文件可以在公开链路上安全传输</a:t>
            </a:r>
            <a:r>
              <a:rPr lang="zh-CN" altLang="zh-CN" dirty="0" smtClean="0"/>
              <a:t>。</a:t>
            </a:r>
            <a:endParaRPr lang="en-US" altLang="zh-CN" dirty="0" smtClean="0"/>
          </a:p>
          <a:p>
            <a:pPr marL="457200" indent="-457200">
              <a:lnSpc>
                <a:spcPct val="110000"/>
              </a:lnSpc>
              <a:buFont typeface="+mj-lt"/>
              <a:buAutoNum type="arabicPeriod"/>
            </a:pPr>
            <a:r>
              <a:rPr lang="zh-CN" altLang="en-US" dirty="0" smtClean="0"/>
              <a:t>设计通讯握手协议，使通讯双方可以协商所采用的密码算法。</a:t>
            </a:r>
            <a:endParaRPr lang="zh-CN" altLang="zh-CN" dirty="0" smtClean="0"/>
          </a:p>
        </p:txBody>
      </p:sp>
    </p:spTree>
    <p:extLst>
      <p:ext uri="{BB962C8B-B14F-4D97-AF65-F5344CB8AC3E}">
        <p14:creationId xmlns:p14="http://schemas.microsoft.com/office/powerpoint/2010/main" xmlns="" val="2687475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663</TotalTime>
  <Words>1790</Words>
  <Application>Microsoft Office PowerPoint</Application>
  <PresentationFormat>全屏显示(4:3)</PresentationFormat>
  <Paragraphs>325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平衡</vt:lpstr>
      <vt:lpstr>应用软件开发实训</vt:lpstr>
      <vt:lpstr>一、实训目的</vt:lpstr>
      <vt:lpstr>二、实训要求</vt:lpstr>
      <vt:lpstr>三、实训时间安排</vt:lpstr>
      <vt:lpstr>四、实训题目</vt:lpstr>
      <vt:lpstr>四、实训题目</vt:lpstr>
      <vt:lpstr>四、实训题目</vt:lpstr>
      <vt:lpstr>四、实训题目</vt:lpstr>
      <vt:lpstr>幻灯片 9</vt:lpstr>
      <vt:lpstr>幻灯片 10</vt:lpstr>
      <vt:lpstr>幻灯片 11</vt:lpstr>
      <vt:lpstr>幻灯片 12</vt:lpstr>
      <vt:lpstr>幻灯片 13</vt:lpstr>
      <vt:lpstr>幻灯片 14</vt:lpstr>
      <vt:lpstr>五、实训考核办法</vt:lpstr>
      <vt:lpstr>六、实训报告格式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应用软件开发实训</dc:title>
  <dc:creator>shirley</dc:creator>
  <cp:lastModifiedBy>shirley</cp:lastModifiedBy>
  <cp:revision>121</cp:revision>
  <dcterms:created xsi:type="dcterms:W3CDTF">2014-10-22T07:41:45Z</dcterms:created>
  <dcterms:modified xsi:type="dcterms:W3CDTF">2014-11-16T00:38:47Z</dcterms:modified>
</cp:coreProperties>
</file>