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6" r:id="rId4"/>
    <p:sldId id="267" r:id="rId5"/>
    <p:sldId id="270" r:id="rId6"/>
    <p:sldId id="275" r:id="rId7"/>
    <p:sldId id="272" r:id="rId8"/>
    <p:sldId id="263" r:id="rId9"/>
    <p:sldId id="264" r:id="rId10"/>
    <p:sldId id="273" r:id="rId11"/>
    <p:sldId id="274" r:id="rId12"/>
    <p:sldId id="259" r:id="rId13"/>
    <p:sldId id="269" r:id="rId14"/>
    <p:sldId id="260" r:id="rId15"/>
    <p:sldId id="261" r:id="rId16"/>
    <p:sldId id="26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71" autoAdjust="0"/>
  </p:normalViewPr>
  <p:slideViewPr>
    <p:cSldViewPr>
      <p:cViewPr>
        <p:scale>
          <a:sx n="80" d="100"/>
          <a:sy n="80" d="100"/>
        </p:scale>
        <p:origin x="300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38"/>
    </p:cViewPr>
  </p:notesTextViewPr>
  <p:notesViewPr>
    <p:cSldViewPr>
      <p:cViewPr varScale="1">
        <p:scale>
          <a:sx n="64" d="100"/>
          <a:sy n="64" d="100"/>
        </p:scale>
        <p:origin x="-286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CB3AA-AC68-49CC-B768-B06BF2C74CFD}" type="doc">
      <dgm:prSet loTypeId="urn:microsoft.com/office/officeart/2005/8/layout/vList4#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CF28A704-026C-4D2E-A1A1-1C075B52AD46}">
      <dgm:prSet phldrT="[文本]" custT="1"/>
      <dgm:spPr/>
      <dgm:t>
        <a:bodyPr/>
        <a:lstStyle/>
        <a:p>
          <a:r>
            <a:rPr lang="en-US" altLang="zh-CN" sz="2400" b="1" dirty="0" smtClean="0"/>
            <a:t>Device Monitor acting as artificial </a:t>
          </a:r>
          <a:r>
            <a:rPr lang="en-US" altLang="zh-CN" sz="2400" b="1" dirty="0" smtClean="0"/>
            <a:t>intelligence </a:t>
          </a:r>
          <a:endParaRPr lang="zh-CN" altLang="en-US" sz="2400" b="1" dirty="0" smtClean="0"/>
        </a:p>
      </dgm:t>
    </dgm:pt>
    <dgm:pt modelId="{B2F36688-48F0-470E-9A74-F6E9089160A5}" type="parTrans" cxnId="{CF627C0D-AB88-43CE-B37C-641320D1859E}">
      <dgm:prSet/>
      <dgm:spPr/>
      <dgm:t>
        <a:bodyPr/>
        <a:lstStyle/>
        <a:p>
          <a:endParaRPr lang="zh-CN" altLang="en-US"/>
        </a:p>
      </dgm:t>
    </dgm:pt>
    <dgm:pt modelId="{7E7C08D5-4C82-4FC7-846B-08076001FA34}" type="sibTrans" cxnId="{CF627C0D-AB88-43CE-B37C-641320D1859E}">
      <dgm:prSet/>
      <dgm:spPr/>
      <dgm:t>
        <a:bodyPr/>
        <a:lstStyle/>
        <a:p>
          <a:endParaRPr lang="zh-CN" altLang="en-US"/>
        </a:p>
      </dgm:t>
    </dgm:pt>
    <dgm:pt modelId="{6D8B3B94-E868-474C-94BC-10E280E0A7D9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tx1"/>
              </a:solidFill>
            </a:rPr>
            <a:t>Service </a:t>
          </a:r>
          <a:r>
            <a:rPr lang="en-US" altLang="zh-CN" sz="2000" dirty="0" smtClean="0"/>
            <a:t>including information provided</a:t>
          </a:r>
          <a:endParaRPr lang="zh-CN" altLang="en-US" sz="2000" dirty="0"/>
        </a:p>
      </dgm:t>
    </dgm:pt>
    <dgm:pt modelId="{12F1D061-40AD-4608-943A-86FF2AE6EE34}" type="parTrans" cxnId="{CF6EC446-6B6C-4812-8FAF-D4DA6897B07B}">
      <dgm:prSet/>
      <dgm:spPr/>
      <dgm:t>
        <a:bodyPr/>
        <a:lstStyle/>
        <a:p>
          <a:endParaRPr lang="zh-CN" altLang="en-US"/>
        </a:p>
      </dgm:t>
    </dgm:pt>
    <dgm:pt modelId="{32DE41B7-4CFC-445B-85B1-15D064CD7A52}" type="sibTrans" cxnId="{CF6EC446-6B6C-4812-8FAF-D4DA6897B07B}">
      <dgm:prSet/>
      <dgm:spPr/>
      <dgm:t>
        <a:bodyPr/>
        <a:lstStyle/>
        <a:p>
          <a:endParaRPr lang="zh-CN" altLang="en-US"/>
        </a:p>
      </dgm:t>
    </dgm:pt>
    <dgm:pt modelId="{831628AC-79CE-424B-AADA-CF44645FE262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tx1"/>
              </a:solidFill>
            </a:rPr>
            <a:t>Admin service </a:t>
          </a:r>
          <a:r>
            <a:rPr lang="en-US" altLang="zh-CN" sz="2000" dirty="0" smtClean="0"/>
            <a:t>including several configurations</a:t>
          </a:r>
          <a:endParaRPr lang="zh-CN" altLang="en-US" sz="2000" dirty="0"/>
        </a:p>
      </dgm:t>
    </dgm:pt>
    <dgm:pt modelId="{5A7736C9-7BD4-4278-B520-D07F3FAB5798}" type="parTrans" cxnId="{5BC7319C-5C68-4D63-B35B-EED5E385046C}">
      <dgm:prSet/>
      <dgm:spPr/>
      <dgm:t>
        <a:bodyPr/>
        <a:lstStyle/>
        <a:p>
          <a:endParaRPr lang="zh-CN" altLang="en-US"/>
        </a:p>
      </dgm:t>
    </dgm:pt>
    <dgm:pt modelId="{8967497C-DDA9-48C8-9E52-7F39207E8F71}" type="sibTrans" cxnId="{5BC7319C-5C68-4D63-B35B-EED5E385046C}">
      <dgm:prSet/>
      <dgm:spPr/>
      <dgm:t>
        <a:bodyPr/>
        <a:lstStyle/>
        <a:p>
          <a:endParaRPr lang="zh-CN" altLang="en-US"/>
        </a:p>
      </dgm:t>
    </dgm:pt>
    <dgm:pt modelId="{E13546D1-CE6A-4A7D-9F51-D0432558545F}">
      <dgm:prSet phldrT="[文本]" custT="1"/>
      <dgm:spPr/>
      <dgm:t>
        <a:bodyPr/>
        <a:lstStyle/>
        <a:p>
          <a:r>
            <a:rPr lang="en-US" altLang="zh-CN" sz="2400" b="1" dirty="0" smtClean="0"/>
            <a:t>CLI/GUI User </a:t>
          </a:r>
          <a:r>
            <a:rPr lang="en-US" altLang="zh-CN" sz="2400" b="1" dirty="0" smtClean="0"/>
            <a:t>interface facing the manager</a:t>
          </a:r>
          <a:endParaRPr lang="zh-CN" altLang="en-US" sz="2400" b="1" dirty="0"/>
        </a:p>
      </dgm:t>
    </dgm:pt>
    <dgm:pt modelId="{1570B463-D3B4-4708-9A99-C203DF49BD3A}" type="parTrans" cxnId="{DD5EE7FE-6B09-4DF6-A3FF-0283057F7646}">
      <dgm:prSet/>
      <dgm:spPr/>
      <dgm:t>
        <a:bodyPr/>
        <a:lstStyle/>
        <a:p>
          <a:endParaRPr lang="zh-CN" altLang="en-US"/>
        </a:p>
      </dgm:t>
    </dgm:pt>
    <dgm:pt modelId="{1A135234-B3BA-4CE0-BA03-DE5BCBB6A893}" type="sibTrans" cxnId="{DD5EE7FE-6B09-4DF6-A3FF-0283057F7646}">
      <dgm:prSet/>
      <dgm:spPr/>
      <dgm:t>
        <a:bodyPr/>
        <a:lstStyle/>
        <a:p>
          <a:endParaRPr lang="zh-CN" altLang="en-US"/>
        </a:p>
      </dgm:t>
    </dgm:pt>
    <dgm:pt modelId="{11BD3A1F-2A77-41F1-841F-AD8E222CF4F6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tx1"/>
              </a:solidFill>
            </a:rPr>
            <a:t>Set configuration </a:t>
          </a:r>
          <a:r>
            <a:rPr lang="en-US" altLang="zh-CN" sz="2000" dirty="0" smtClean="0"/>
            <a:t>by CLI simply</a:t>
          </a:r>
          <a:endParaRPr lang="zh-CN" altLang="en-US" sz="2000" dirty="0"/>
        </a:p>
      </dgm:t>
    </dgm:pt>
    <dgm:pt modelId="{53C030C6-710F-41BF-A3BF-FF8BBEFAF28C}" type="parTrans" cxnId="{94933983-8776-4718-BFAD-639528CAE474}">
      <dgm:prSet/>
      <dgm:spPr/>
      <dgm:t>
        <a:bodyPr/>
        <a:lstStyle/>
        <a:p>
          <a:endParaRPr lang="zh-CN" altLang="en-US"/>
        </a:p>
      </dgm:t>
    </dgm:pt>
    <dgm:pt modelId="{03388212-A968-46F2-B05F-922C2E927224}" type="sibTrans" cxnId="{94933983-8776-4718-BFAD-639528CAE474}">
      <dgm:prSet/>
      <dgm:spPr/>
      <dgm:t>
        <a:bodyPr/>
        <a:lstStyle/>
        <a:p>
          <a:endParaRPr lang="zh-CN" altLang="en-US"/>
        </a:p>
      </dgm:t>
    </dgm:pt>
    <dgm:pt modelId="{1D9F3205-8B61-4211-B670-102647A38C3B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tx1"/>
              </a:solidFill>
            </a:rPr>
            <a:t>Show information </a:t>
          </a:r>
          <a:r>
            <a:rPr lang="en-US" altLang="zh-CN" sz="2000" dirty="0" smtClean="0"/>
            <a:t>by </a:t>
          </a:r>
          <a:r>
            <a:rPr lang="en-US" altLang="zh-CN" sz="2000" dirty="0" smtClean="0"/>
            <a:t>GUI/CLI </a:t>
          </a:r>
          <a:r>
            <a:rPr lang="en-US" altLang="zh-CN" sz="2000" dirty="0" smtClean="0"/>
            <a:t>simply</a:t>
          </a:r>
          <a:endParaRPr lang="zh-CN" altLang="en-US" sz="2000" dirty="0"/>
        </a:p>
      </dgm:t>
    </dgm:pt>
    <dgm:pt modelId="{725ECF0D-072A-4C25-AE45-B741BB2312A7}" type="parTrans" cxnId="{F39196A4-86A5-41AB-ABB6-27235B2E80D3}">
      <dgm:prSet/>
      <dgm:spPr/>
      <dgm:t>
        <a:bodyPr/>
        <a:lstStyle/>
        <a:p>
          <a:endParaRPr lang="zh-CN" altLang="en-US"/>
        </a:p>
      </dgm:t>
    </dgm:pt>
    <dgm:pt modelId="{A5A88244-A6D5-4471-88D9-8DE66213B3D5}" type="sibTrans" cxnId="{F39196A4-86A5-41AB-ABB6-27235B2E80D3}">
      <dgm:prSet/>
      <dgm:spPr/>
      <dgm:t>
        <a:bodyPr/>
        <a:lstStyle/>
        <a:p>
          <a:endParaRPr lang="zh-CN" altLang="en-US"/>
        </a:p>
      </dgm:t>
    </dgm:pt>
    <dgm:pt modelId="{DC528BA2-93A5-4873-83B4-8544CF43B7F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tx1"/>
              </a:solidFill>
            </a:rPr>
            <a:t> Additional features</a:t>
          </a:r>
          <a:r>
            <a:rPr lang="en-US" altLang="zh-CN" sz="2000" dirty="0" smtClean="0">
              <a:solidFill>
                <a:schemeClr val="bg1"/>
              </a:solidFill>
            </a:rPr>
            <a:t>: </a:t>
          </a:r>
          <a:r>
            <a:rPr lang="en-US" altLang="zh-CN" sz="2000" dirty="0" smtClean="0"/>
            <a:t>dynamic configuration, open to other app module</a:t>
          </a:r>
          <a:endParaRPr lang="zh-CN" altLang="en-US" sz="2000" dirty="0"/>
        </a:p>
      </dgm:t>
    </dgm:pt>
    <dgm:pt modelId="{24752027-AB44-4266-B1E7-F404AC019664}" type="parTrans" cxnId="{96F1C9ED-F1B9-4D51-A0FE-18F1AB2BFD47}">
      <dgm:prSet/>
      <dgm:spPr/>
      <dgm:t>
        <a:bodyPr/>
        <a:lstStyle/>
        <a:p>
          <a:endParaRPr lang="zh-CN" altLang="en-US"/>
        </a:p>
      </dgm:t>
    </dgm:pt>
    <dgm:pt modelId="{1ABDF85A-5FFC-4B50-AD82-20CF67E31280}" type="sibTrans" cxnId="{96F1C9ED-F1B9-4D51-A0FE-18F1AB2BFD47}">
      <dgm:prSet/>
      <dgm:spPr/>
      <dgm:t>
        <a:bodyPr/>
        <a:lstStyle/>
        <a:p>
          <a:endParaRPr lang="zh-CN" altLang="en-US"/>
        </a:p>
      </dgm:t>
    </dgm:pt>
    <dgm:pt modelId="{E0408001-0547-4CD7-B0FE-D802F4B0B32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tx1"/>
              </a:solidFill>
            </a:rPr>
            <a:t> Additional features </a:t>
          </a:r>
          <a:r>
            <a:rPr lang="en-US" altLang="zh-CN" sz="2000" dirty="0" smtClean="0"/>
            <a:t>GLI provide </a:t>
          </a:r>
          <a:r>
            <a:rPr lang="en-US" altLang="zh-CN" sz="2000" dirty="0" smtClean="0"/>
            <a:t>a friendly user </a:t>
          </a:r>
          <a:r>
            <a:rPr lang="en-US" altLang="zh-CN" sz="2000" dirty="0" smtClean="0"/>
            <a:t>interface in the future</a:t>
          </a:r>
          <a:endParaRPr lang="zh-CN" altLang="en-US" sz="2000" dirty="0"/>
        </a:p>
      </dgm:t>
    </dgm:pt>
    <dgm:pt modelId="{009602A3-0380-4BFB-BB1A-51CE2468C15C}" type="parTrans" cxnId="{20C2C0A7-0907-46D5-A254-A535F7666FE2}">
      <dgm:prSet/>
      <dgm:spPr/>
      <dgm:t>
        <a:bodyPr/>
        <a:lstStyle/>
        <a:p>
          <a:endParaRPr lang="zh-CN" altLang="en-US"/>
        </a:p>
      </dgm:t>
    </dgm:pt>
    <dgm:pt modelId="{731BC3F0-5B07-4496-849A-A704AC0F28A2}" type="sibTrans" cxnId="{20C2C0A7-0907-46D5-A254-A535F7666FE2}">
      <dgm:prSet/>
      <dgm:spPr/>
      <dgm:t>
        <a:bodyPr/>
        <a:lstStyle/>
        <a:p>
          <a:endParaRPr lang="zh-CN" altLang="en-US"/>
        </a:p>
      </dgm:t>
    </dgm:pt>
    <dgm:pt modelId="{769AFF9B-6D0D-44E9-9A8E-EBAE22D99110}" type="pres">
      <dgm:prSet presAssocID="{3E9CB3AA-AC68-49CC-B768-B06BF2C74CFD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FE7BC6A-228C-4AF1-9B0A-54D9E6A0E981}" type="pres">
      <dgm:prSet presAssocID="{CF28A704-026C-4D2E-A1A1-1C075B52AD46}" presName="comp" presStyleCnt="0"/>
      <dgm:spPr/>
    </dgm:pt>
    <dgm:pt modelId="{97BAFE63-4327-4961-ADFA-FC5254808588}" type="pres">
      <dgm:prSet presAssocID="{CF28A704-026C-4D2E-A1A1-1C075B52AD46}" presName="box" presStyleLbl="node1" presStyleIdx="0" presStyleCnt="2"/>
      <dgm:spPr/>
      <dgm:t>
        <a:bodyPr/>
        <a:lstStyle/>
        <a:p>
          <a:endParaRPr lang="zh-CN" altLang="en-US"/>
        </a:p>
      </dgm:t>
    </dgm:pt>
    <dgm:pt modelId="{F5C296CB-6423-4401-A303-5D9F91F6AA90}" type="pres">
      <dgm:prSet presAssocID="{CF28A704-026C-4D2E-A1A1-1C075B52AD46}" presName="img" presStyleLbl="fgImgPlace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85EF726E-2138-470F-B6D2-1850403D9988}" type="pres">
      <dgm:prSet presAssocID="{CF28A704-026C-4D2E-A1A1-1C075B52AD46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CE391A-A034-433E-897F-B49E245496B7}" type="pres">
      <dgm:prSet presAssocID="{7E7C08D5-4C82-4FC7-846B-08076001FA34}" presName="spacer" presStyleCnt="0"/>
      <dgm:spPr/>
    </dgm:pt>
    <dgm:pt modelId="{FD3090A6-65ED-4315-B21C-E6D77375502C}" type="pres">
      <dgm:prSet presAssocID="{E13546D1-CE6A-4A7D-9F51-D0432558545F}" presName="comp" presStyleCnt="0"/>
      <dgm:spPr/>
    </dgm:pt>
    <dgm:pt modelId="{4BC80925-59A3-466C-95A5-62EB6BBBFD47}" type="pres">
      <dgm:prSet presAssocID="{E13546D1-CE6A-4A7D-9F51-D0432558545F}" presName="box" presStyleLbl="node1" presStyleIdx="1" presStyleCnt="2"/>
      <dgm:spPr/>
      <dgm:t>
        <a:bodyPr/>
        <a:lstStyle/>
        <a:p>
          <a:endParaRPr lang="zh-CN" altLang="en-US"/>
        </a:p>
      </dgm:t>
    </dgm:pt>
    <dgm:pt modelId="{36C8BAED-421F-43C5-8F2E-E7B6ACBD3B12}" type="pres">
      <dgm:prSet presAssocID="{E13546D1-CE6A-4A7D-9F51-D0432558545F}" presName="img" presStyleLbl="fgImgPlace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0B25C913-17EE-49F7-93B2-3B084066B2E1}" type="pres">
      <dgm:prSet presAssocID="{E13546D1-CE6A-4A7D-9F51-D0432558545F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A1F88B-C652-4AE8-AD93-17B563FFE489}" type="presOf" srcId="{CF28A704-026C-4D2E-A1A1-1C075B52AD46}" destId="{97BAFE63-4327-4961-ADFA-FC5254808588}" srcOrd="0" destOrd="0" presId="urn:microsoft.com/office/officeart/2005/8/layout/vList4#1"/>
    <dgm:cxn modelId="{06ED0095-C2F7-4085-86B3-806A91531384}" type="presOf" srcId="{E0408001-0547-4CD7-B0FE-D802F4B0B321}" destId="{4BC80925-59A3-466C-95A5-62EB6BBBFD47}" srcOrd="0" destOrd="3" presId="urn:microsoft.com/office/officeart/2005/8/layout/vList4#1"/>
    <dgm:cxn modelId="{24887002-ADC4-4CB8-91ED-8D7D5D75FB6B}" type="presOf" srcId="{6D8B3B94-E868-474C-94BC-10E280E0A7D9}" destId="{97BAFE63-4327-4961-ADFA-FC5254808588}" srcOrd="0" destOrd="1" presId="urn:microsoft.com/office/officeart/2005/8/layout/vList4#1"/>
    <dgm:cxn modelId="{0E8B6457-E3BD-490A-BBB0-57922EE912D9}" type="presOf" srcId="{1D9F3205-8B61-4211-B670-102647A38C3B}" destId="{0B25C913-17EE-49F7-93B2-3B084066B2E1}" srcOrd="1" destOrd="2" presId="urn:microsoft.com/office/officeart/2005/8/layout/vList4#1"/>
    <dgm:cxn modelId="{9E457131-265E-46A9-B515-FBC1EEA82234}" type="presOf" srcId="{E0408001-0547-4CD7-B0FE-D802F4B0B321}" destId="{0B25C913-17EE-49F7-93B2-3B084066B2E1}" srcOrd="1" destOrd="3" presId="urn:microsoft.com/office/officeart/2005/8/layout/vList4#1"/>
    <dgm:cxn modelId="{9FB48D17-C75A-421F-8398-3E72B37DA618}" type="presOf" srcId="{3E9CB3AA-AC68-49CC-B768-B06BF2C74CFD}" destId="{769AFF9B-6D0D-44E9-9A8E-EBAE22D99110}" srcOrd="0" destOrd="0" presId="urn:microsoft.com/office/officeart/2005/8/layout/vList4#1"/>
    <dgm:cxn modelId="{4C4DF5B6-78B2-41A1-9CE4-BFB06022054A}" type="presOf" srcId="{11BD3A1F-2A77-41F1-841F-AD8E222CF4F6}" destId="{0B25C913-17EE-49F7-93B2-3B084066B2E1}" srcOrd="1" destOrd="1" presId="urn:microsoft.com/office/officeart/2005/8/layout/vList4#1"/>
    <dgm:cxn modelId="{CC60184F-993D-419F-AA1E-D404B4083F2F}" type="presOf" srcId="{831628AC-79CE-424B-AADA-CF44645FE262}" destId="{97BAFE63-4327-4961-ADFA-FC5254808588}" srcOrd="0" destOrd="2" presId="urn:microsoft.com/office/officeart/2005/8/layout/vList4#1"/>
    <dgm:cxn modelId="{CF6EC446-6B6C-4812-8FAF-D4DA6897B07B}" srcId="{CF28A704-026C-4D2E-A1A1-1C075B52AD46}" destId="{6D8B3B94-E868-474C-94BC-10E280E0A7D9}" srcOrd="0" destOrd="0" parTransId="{12F1D061-40AD-4608-943A-86FF2AE6EE34}" sibTransId="{32DE41B7-4CFC-445B-85B1-15D064CD7A52}"/>
    <dgm:cxn modelId="{94933983-8776-4718-BFAD-639528CAE474}" srcId="{E13546D1-CE6A-4A7D-9F51-D0432558545F}" destId="{11BD3A1F-2A77-41F1-841F-AD8E222CF4F6}" srcOrd="0" destOrd="0" parTransId="{53C030C6-710F-41BF-A3BF-FF8BBEFAF28C}" sibTransId="{03388212-A968-46F2-B05F-922C2E927224}"/>
    <dgm:cxn modelId="{CF627C0D-AB88-43CE-B37C-641320D1859E}" srcId="{3E9CB3AA-AC68-49CC-B768-B06BF2C74CFD}" destId="{CF28A704-026C-4D2E-A1A1-1C075B52AD46}" srcOrd="0" destOrd="0" parTransId="{B2F36688-48F0-470E-9A74-F6E9089160A5}" sibTransId="{7E7C08D5-4C82-4FC7-846B-08076001FA34}"/>
    <dgm:cxn modelId="{EC0531CC-AA0B-4B81-9073-73F5DFC8CA4D}" type="presOf" srcId="{DC528BA2-93A5-4873-83B4-8544CF43B7F1}" destId="{85EF726E-2138-470F-B6D2-1850403D9988}" srcOrd="1" destOrd="3" presId="urn:microsoft.com/office/officeart/2005/8/layout/vList4#1"/>
    <dgm:cxn modelId="{6C546CF1-6660-4D8A-BB58-DA016A508DC5}" type="presOf" srcId="{831628AC-79CE-424B-AADA-CF44645FE262}" destId="{85EF726E-2138-470F-B6D2-1850403D9988}" srcOrd="1" destOrd="2" presId="urn:microsoft.com/office/officeart/2005/8/layout/vList4#1"/>
    <dgm:cxn modelId="{7ED2BF95-B56E-4C38-9C9C-24B1D9199F91}" type="presOf" srcId="{1D9F3205-8B61-4211-B670-102647A38C3B}" destId="{4BC80925-59A3-466C-95A5-62EB6BBBFD47}" srcOrd="0" destOrd="2" presId="urn:microsoft.com/office/officeart/2005/8/layout/vList4#1"/>
    <dgm:cxn modelId="{24CDEEAA-DB6E-4002-8B37-A9EC6EF031C6}" type="presOf" srcId="{DC528BA2-93A5-4873-83B4-8544CF43B7F1}" destId="{97BAFE63-4327-4961-ADFA-FC5254808588}" srcOrd="0" destOrd="3" presId="urn:microsoft.com/office/officeart/2005/8/layout/vList4#1"/>
    <dgm:cxn modelId="{5BC7319C-5C68-4D63-B35B-EED5E385046C}" srcId="{CF28A704-026C-4D2E-A1A1-1C075B52AD46}" destId="{831628AC-79CE-424B-AADA-CF44645FE262}" srcOrd="1" destOrd="0" parTransId="{5A7736C9-7BD4-4278-B520-D07F3FAB5798}" sibTransId="{8967497C-DDA9-48C8-9E52-7F39207E8F71}"/>
    <dgm:cxn modelId="{31A496CF-A5EE-40E9-8BA2-70262C6939D1}" type="presOf" srcId="{11BD3A1F-2A77-41F1-841F-AD8E222CF4F6}" destId="{4BC80925-59A3-466C-95A5-62EB6BBBFD47}" srcOrd="0" destOrd="1" presId="urn:microsoft.com/office/officeart/2005/8/layout/vList4#1"/>
    <dgm:cxn modelId="{F39196A4-86A5-41AB-ABB6-27235B2E80D3}" srcId="{E13546D1-CE6A-4A7D-9F51-D0432558545F}" destId="{1D9F3205-8B61-4211-B670-102647A38C3B}" srcOrd="1" destOrd="0" parTransId="{725ECF0D-072A-4C25-AE45-B741BB2312A7}" sibTransId="{A5A88244-A6D5-4471-88D9-8DE66213B3D5}"/>
    <dgm:cxn modelId="{869E2A56-058A-4296-ADEC-65E9DA2AE79F}" type="presOf" srcId="{E13546D1-CE6A-4A7D-9F51-D0432558545F}" destId="{0B25C913-17EE-49F7-93B2-3B084066B2E1}" srcOrd="1" destOrd="0" presId="urn:microsoft.com/office/officeart/2005/8/layout/vList4#1"/>
    <dgm:cxn modelId="{96F1C9ED-F1B9-4D51-A0FE-18F1AB2BFD47}" srcId="{CF28A704-026C-4D2E-A1A1-1C075B52AD46}" destId="{DC528BA2-93A5-4873-83B4-8544CF43B7F1}" srcOrd="2" destOrd="0" parTransId="{24752027-AB44-4266-B1E7-F404AC019664}" sibTransId="{1ABDF85A-5FFC-4B50-AD82-20CF67E31280}"/>
    <dgm:cxn modelId="{3DE23564-4CBC-4F81-8FA0-863B629282E2}" type="presOf" srcId="{E13546D1-CE6A-4A7D-9F51-D0432558545F}" destId="{4BC80925-59A3-466C-95A5-62EB6BBBFD47}" srcOrd="0" destOrd="0" presId="urn:microsoft.com/office/officeart/2005/8/layout/vList4#1"/>
    <dgm:cxn modelId="{E423A8F3-0A3D-4E3D-8A0A-5FE2B742A1CB}" type="presOf" srcId="{6D8B3B94-E868-474C-94BC-10E280E0A7D9}" destId="{85EF726E-2138-470F-B6D2-1850403D9988}" srcOrd="1" destOrd="1" presId="urn:microsoft.com/office/officeart/2005/8/layout/vList4#1"/>
    <dgm:cxn modelId="{042A02C0-9242-466A-A063-28C29B1B0DDA}" type="presOf" srcId="{CF28A704-026C-4D2E-A1A1-1C075B52AD46}" destId="{85EF726E-2138-470F-B6D2-1850403D9988}" srcOrd="1" destOrd="0" presId="urn:microsoft.com/office/officeart/2005/8/layout/vList4#1"/>
    <dgm:cxn modelId="{20C2C0A7-0907-46D5-A254-A535F7666FE2}" srcId="{E13546D1-CE6A-4A7D-9F51-D0432558545F}" destId="{E0408001-0547-4CD7-B0FE-D802F4B0B321}" srcOrd="2" destOrd="0" parTransId="{009602A3-0380-4BFB-BB1A-51CE2468C15C}" sibTransId="{731BC3F0-5B07-4496-849A-A704AC0F28A2}"/>
    <dgm:cxn modelId="{DD5EE7FE-6B09-4DF6-A3FF-0283057F7646}" srcId="{3E9CB3AA-AC68-49CC-B768-B06BF2C74CFD}" destId="{E13546D1-CE6A-4A7D-9F51-D0432558545F}" srcOrd="1" destOrd="0" parTransId="{1570B463-D3B4-4708-9A99-C203DF49BD3A}" sibTransId="{1A135234-B3BA-4CE0-BA03-DE5BCBB6A893}"/>
    <dgm:cxn modelId="{B796D10D-DAE7-4312-9FCF-3357113FE420}" type="presParOf" srcId="{769AFF9B-6D0D-44E9-9A8E-EBAE22D99110}" destId="{4FE7BC6A-228C-4AF1-9B0A-54D9E6A0E981}" srcOrd="0" destOrd="0" presId="urn:microsoft.com/office/officeart/2005/8/layout/vList4#1"/>
    <dgm:cxn modelId="{CE888774-AE65-4CD8-8B80-7BF7CF2F19A0}" type="presParOf" srcId="{4FE7BC6A-228C-4AF1-9B0A-54D9E6A0E981}" destId="{97BAFE63-4327-4961-ADFA-FC5254808588}" srcOrd="0" destOrd="0" presId="urn:microsoft.com/office/officeart/2005/8/layout/vList4#1"/>
    <dgm:cxn modelId="{7F2E6573-9834-46AC-97FA-9136C7065DBB}" type="presParOf" srcId="{4FE7BC6A-228C-4AF1-9B0A-54D9E6A0E981}" destId="{F5C296CB-6423-4401-A303-5D9F91F6AA90}" srcOrd="1" destOrd="0" presId="urn:microsoft.com/office/officeart/2005/8/layout/vList4#1"/>
    <dgm:cxn modelId="{5CEB60BD-277B-4D86-8314-C0A9F5063F91}" type="presParOf" srcId="{4FE7BC6A-228C-4AF1-9B0A-54D9E6A0E981}" destId="{85EF726E-2138-470F-B6D2-1850403D9988}" srcOrd="2" destOrd="0" presId="urn:microsoft.com/office/officeart/2005/8/layout/vList4#1"/>
    <dgm:cxn modelId="{0141A474-8780-49EE-9E50-202751B1138E}" type="presParOf" srcId="{769AFF9B-6D0D-44E9-9A8E-EBAE22D99110}" destId="{85CE391A-A034-433E-897F-B49E245496B7}" srcOrd="1" destOrd="0" presId="urn:microsoft.com/office/officeart/2005/8/layout/vList4#1"/>
    <dgm:cxn modelId="{74B7E120-145C-4EE0-BECF-F9F5C0642595}" type="presParOf" srcId="{769AFF9B-6D0D-44E9-9A8E-EBAE22D99110}" destId="{FD3090A6-65ED-4315-B21C-E6D77375502C}" srcOrd="2" destOrd="0" presId="urn:microsoft.com/office/officeart/2005/8/layout/vList4#1"/>
    <dgm:cxn modelId="{3A91E0E0-4DB2-4D9A-9916-D79EA7E14B1A}" type="presParOf" srcId="{FD3090A6-65ED-4315-B21C-E6D77375502C}" destId="{4BC80925-59A3-466C-95A5-62EB6BBBFD47}" srcOrd="0" destOrd="0" presId="urn:microsoft.com/office/officeart/2005/8/layout/vList4#1"/>
    <dgm:cxn modelId="{62050205-3A5B-44FC-BD28-DFC67B512E16}" type="presParOf" srcId="{FD3090A6-65ED-4315-B21C-E6D77375502C}" destId="{36C8BAED-421F-43C5-8F2E-E7B6ACBD3B12}" srcOrd="1" destOrd="0" presId="urn:microsoft.com/office/officeart/2005/8/layout/vList4#1"/>
    <dgm:cxn modelId="{384144F6-63F4-4D5E-98E3-5287E714172F}" type="presParOf" srcId="{FD3090A6-65ED-4315-B21C-E6D77375502C}" destId="{0B25C913-17EE-49F7-93B2-3B084066B2E1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AFE63-4327-4961-ADFA-FC5254808588}">
      <dsp:nvSpPr>
        <dsp:cNvPr id="0" name=""/>
        <dsp:cNvSpPr/>
      </dsp:nvSpPr>
      <dsp:spPr>
        <a:xfrm>
          <a:off x="0" y="0"/>
          <a:ext cx="8229600" cy="222849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Device Monitor acting as artificial </a:t>
          </a:r>
          <a:r>
            <a:rPr lang="en-US" altLang="zh-CN" sz="2400" b="1" kern="1200" dirty="0" smtClean="0"/>
            <a:t>intelligence </a:t>
          </a:r>
          <a:endParaRPr lang="zh-CN" altLang="en-US" sz="2400" b="1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tx1"/>
              </a:solidFill>
            </a:rPr>
            <a:t>Service </a:t>
          </a:r>
          <a:r>
            <a:rPr lang="en-US" altLang="zh-CN" sz="2000" kern="1200" dirty="0" smtClean="0"/>
            <a:t>including information provided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tx1"/>
              </a:solidFill>
            </a:rPr>
            <a:t>Admin service </a:t>
          </a:r>
          <a:r>
            <a:rPr lang="en-US" altLang="zh-CN" sz="2000" kern="1200" dirty="0" smtClean="0"/>
            <a:t>including several configurations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tx1"/>
              </a:solidFill>
            </a:rPr>
            <a:t> Additional features</a:t>
          </a:r>
          <a:r>
            <a:rPr lang="en-US" altLang="zh-CN" sz="2000" kern="1200" dirty="0" smtClean="0">
              <a:solidFill>
                <a:schemeClr val="bg1"/>
              </a:solidFill>
            </a:rPr>
            <a:t>: </a:t>
          </a:r>
          <a:r>
            <a:rPr lang="en-US" altLang="zh-CN" sz="2000" kern="1200" dirty="0" smtClean="0"/>
            <a:t>dynamic configuration, open to other app module</a:t>
          </a:r>
          <a:endParaRPr lang="zh-CN" altLang="en-US" sz="2000" kern="1200" dirty="0"/>
        </a:p>
      </dsp:txBody>
      <dsp:txXfrm>
        <a:off x="1868769" y="0"/>
        <a:ext cx="6360830" cy="2228499"/>
      </dsp:txXfrm>
    </dsp:sp>
    <dsp:sp modelId="{F5C296CB-6423-4401-A303-5D9F91F6AA90}">
      <dsp:nvSpPr>
        <dsp:cNvPr id="0" name=""/>
        <dsp:cNvSpPr/>
      </dsp:nvSpPr>
      <dsp:spPr>
        <a:xfrm>
          <a:off x="222849" y="222849"/>
          <a:ext cx="1645920" cy="17827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80925-59A3-466C-95A5-62EB6BBBFD47}">
      <dsp:nvSpPr>
        <dsp:cNvPr id="0" name=""/>
        <dsp:cNvSpPr/>
      </dsp:nvSpPr>
      <dsp:spPr>
        <a:xfrm>
          <a:off x="0" y="2451349"/>
          <a:ext cx="8229600" cy="222849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CLI/GUI User </a:t>
          </a:r>
          <a:r>
            <a:rPr lang="en-US" altLang="zh-CN" sz="2400" b="1" kern="1200" dirty="0" smtClean="0"/>
            <a:t>interface facing the manager</a:t>
          </a:r>
          <a:endParaRPr lang="zh-CN" altLang="en-US" sz="24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tx1"/>
              </a:solidFill>
            </a:rPr>
            <a:t>Set configuration </a:t>
          </a:r>
          <a:r>
            <a:rPr lang="en-US" altLang="zh-CN" sz="2000" kern="1200" dirty="0" smtClean="0"/>
            <a:t>by CLI simply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tx1"/>
              </a:solidFill>
            </a:rPr>
            <a:t>Show information </a:t>
          </a:r>
          <a:r>
            <a:rPr lang="en-US" altLang="zh-CN" sz="2000" kern="1200" dirty="0" smtClean="0"/>
            <a:t>by </a:t>
          </a:r>
          <a:r>
            <a:rPr lang="en-US" altLang="zh-CN" sz="2000" kern="1200" dirty="0" smtClean="0"/>
            <a:t>GUI/CLI </a:t>
          </a:r>
          <a:r>
            <a:rPr lang="en-US" altLang="zh-CN" sz="2000" kern="1200" dirty="0" smtClean="0"/>
            <a:t>simply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tx1"/>
              </a:solidFill>
            </a:rPr>
            <a:t> Additional features </a:t>
          </a:r>
          <a:r>
            <a:rPr lang="en-US" altLang="zh-CN" sz="2000" kern="1200" dirty="0" smtClean="0"/>
            <a:t>GLI provide </a:t>
          </a:r>
          <a:r>
            <a:rPr lang="en-US" altLang="zh-CN" sz="2000" kern="1200" dirty="0" smtClean="0"/>
            <a:t>a friendly user </a:t>
          </a:r>
          <a:r>
            <a:rPr lang="en-US" altLang="zh-CN" sz="2000" kern="1200" dirty="0" smtClean="0"/>
            <a:t>interface in the future</a:t>
          </a:r>
          <a:endParaRPr lang="zh-CN" altLang="en-US" sz="2000" kern="1200" dirty="0"/>
        </a:p>
      </dsp:txBody>
      <dsp:txXfrm>
        <a:off x="1868769" y="2451349"/>
        <a:ext cx="6360830" cy="2228499"/>
      </dsp:txXfrm>
    </dsp:sp>
    <dsp:sp modelId="{36C8BAED-421F-43C5-8F2E-E7B6ACBD3B12}">
      <dsp:nvSpPr>
        <dsp:cNvPr id="0" name=""/>
        <dsp:cNvSpPr/>
      </dsp:nvSpPr>
      <dsp:spPr>
        <a:xfrm>
          <a:off x="222849" y="2674198"/>
          <a:ext cx="1645920" cy="17827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EB90-1B71-41FE-A022-E70317E4836E}" type="datetimeFigureOut">
              <a:rPr lang="zh-CN" altLang="en-US" smtClean="0"/>
              <a:pPr/>
              <a:t>2016/4/15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080DB-BC63-4A6A-8211-03BC280092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16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A014F-CE28-4858-A488-515D1C13FEC5}" type="datetimeFigureOut">
              <a:rPr lang="zh-CN" altLang="en-US" smtClean="0"/>
              <a:pPr/>
              <a:t>2016/4/15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B76E7-BC6C-4D71-A71E-AB4525AD2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80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将问题分解为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部分：设备上下线次数，</a:t>
            </a:r>
            <a:r>
              <a:rPr lang="en-US" altLang="zh-CN" dirty="0" smtClean="0"/>
              <a:t>CLI</a:t>
            </a:r>
            <a:r>
              <a:rPr lang="zh-CN" altLang="en-US" dirty="0" smtClean="0"/>
              <a:t>查看次数，阈值，达到阈值后的操作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B76E7-BC6C-4D71-A71E-AB4525AD2B4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93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总结和致谢。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B76E7-BC6C-4D71-A71E-AB4525AD2B4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71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监视底层设备的连接，通过开发</a:t>
            </a:r>
            <a:r>
              <a:rPr lang="en-US" altLang="zh-CN" dirty="0" smtClean="0"/>
              <a:t>Listener</a:t>
            </a:r>
            <a:r>
              <a:rPr lang="zh-CN" altLang="en-US" dirty="0" smtClean="0"/>
              <a:t>注册到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层实现，监控</a:t>
            </a:r>
            <a:r>
              <a:rPr lang="en-US" altLang="zh-CN" dirty="0" smtClean="0"/>
              <a:t>Device Service</a:t>
            </a:r>
          </a:p>
          <a:p>
            <a:r>
              <a:rPr lang="zh-CN" altLang="en-US" dirty="0" smtClean="0"/>
              <a:t>监视结果（获得的设备变化</a:t>
            </a:r>
            <a:r>
              <a:rPr lang="en-US" altLang="zh-CN" dirty="0" smtClean="0"/>
              <a:t>up and down</a:t>
            </a:r>
            <a:r>
              <a:rPr lang="zh-CN" altLang="en-US" dirty="0" smtClean="0"/>
              <a:t>）储存在分布式的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里，</a:t>
            </a:r>
            <a:endParaRPr lang="en-US" altLang="zh-CN" dirty="0" smtClean="0"/>
          </a:p>
          <a:p>
            <a:r>
              <a:rPr lang="zh-CN" altLang="en-US" dirty="0" smtClean="0"/>
              <a:t>超过阀值标记为</a:t>
            </a:r>
            <a:r>
              <a:rPr lang="en-US" altLang="zh-CN" dirty="0" smtClean="0"/>
              <a:t>forbidden</a:t>
            </a:r>
            <a:r>
              <a:rPr lang="en-US" altLang="zh-CN" baseline="0" dirty="0" smtClean="0"/>
              <a:t> auto disable</a:t>
            </a:r>
            <a:r>
              <a:rPr lang="zh-CN" altLang="en-US" baseline="0" dirty="0" smtClean="0"/>
              <a:t>，提供 </a:t>
            </a:r>
            <a:r>
              <a:rPr lang="en-US" altLang="zh-CN" baseline="0" dirty="0" smtClean="0"/>
              <a:t>service </a:t>
            </a:r>
            <a:r>
              <a:rPr lang="zh-CN" altLang="en-US" baseline="0" dirty="0" smtClean="0"/>
              <a:t>接口，向其他模块提供服务。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阀值可以动态配置，提供</a:t>
            </a:r>
            <a:r>
              <a:rPr lang="en-US" altLang="zh-CN" baseline="0" dirty="0" smtClean="0"/>
              <a:t>Admin service</a:t>
            </a:r>
            <a:r>
              <a:rPr lang="zh-CN" altLang="en-US" baseline="0" dirty="0" smtClean="0"/>
              <a:t>，我们还是需要良好的用户体验，所以</a:t>
            </a:r>
            <a:r>
              <a:rPr lang="en-US" altLang="zh-CN" baseline="0" dirty="0" smtClean="0"/>
              <a:t>GUI CLI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B76E7-BC6C-4D71-A71E-AB4525AD2B4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4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监视 分布式存储！！！</a:t>
            </a:r>
            <a:r>
              <a:rPr lang="zh-CN" altLang="en-US" baseline="0" dirty="0" smtClean="0">
                <a:solidFill>
                  <a:srgbClr val="FF0000"/>
                </a:solidFill>
              </a:rPr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device/mastership/admin service</a:t>
            </a:r>
            <a:r>
              <a:rPr lang="zh-CN" altLang="en-US" dirty="0" smtClean="0"/>
              <a:t>，</a:t>
            </a:r>
            <a:r>
              <a:rPr lang="zh-CN" altLang="en-US" baseline="0" dirty="0" smtClean="0"/>
              <a:t> 监视、选择、删除设备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B76E7-BC6C-4D71-A71E-AB4525AD2B4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8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具体实现，二个组件，分别是设备监控</a:t>
            </a:r>
            <a:r>
              <a:rPr lang="en-US" altLang="zh-CN" dirty="0" smtClean="0"/>
              <a:t>+Interface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设备监控分为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内容）和</a:t>
            </a:r>
            <a:r>
              <a:rPr lang="en-US" altLang="zh-CN" dirty="0" smtClean="0"/>
              <a:t>admin</a:t>
            </a:r>
            <a:r>
              <a:rPr lang="en-US" altLang="zh-CN" baseline="0" dirty="0" smtClean="0"/>
              <a:t> service</a:t>
            </a:r>
            <a:r>
              <a:rPr lang="zh-CN" altLang="en-US" baseline="0" dirty="0" smtClean="0"/>
              <a:t>（配置内容）；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CLI</a:t>
            </a:r>
            <a:r>
              <a:rPr lang="zh-CN" altLang="en-US" baseline="0" dirty="0" smtClean="0"/>
              <a:t>分为配置和</a:t>
            </a:r>
            <a:r>
              <a:rPr lang="en-US" altLang="zh-CN" baseline="0" dirty="0" smtClean="0"/>
              <a:t>show;</a:t>
            </a:r>
          </a:p>
          <a:p>
            <a:r>
              <a:rPr lang="en-US" altLang="zh-CN" baseline="0" dirty="0" smtClean="0"/>
              <a:t>Test case</a:t>
            </a:r>
            <a:r>
              <a:rPr lang="zh-CN" altLang="en-US" baseline="0" dirty="0" smtClean="0"/>
              <a:t>的设计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B76E7-BC6C-4D71-A71E-AB4525AD2B4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9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None/>
            </a:pPr>
            <a:r>
              <a:rPr lang="zh-CN" altLang="en-US" dirty="0" smtClean="0"/>
              <a:t>此页胶片需要修改。</a:t>
            </a:r>
            <a:endParaRPr lang="en-US" altLang="zh-CN" dirty="0" smtClean="0"/>
          </a:p>
          <a:p>
            <a:pPr algn="just">
              <a:buFont typeface="Arial" pitchFamily="34" charset="0"/>
              <a:buChar char="•"/>
            </a:pPr>
            <a:r>
              <a:rPr lang="en-US" altLang="zh-CN" dirty="0" smtClean="0"/>
              <a:t>1. New added a switch , APP gets informed and count+1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zh-CN" dirty="0" smtClean="0"/>
              <a:t>2. Show the count by CLI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zh-CN" dirty="0" smtClean="0"/>
              <a:t>3. If the count equals to the X (threshold) , mark the device in the forbidden list and disable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zh-CN" dirty="0" smtClean="0"/>
              <a:t>4. Show the threshold value and the forbidden list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B76E7-BC6C-4D71-A71E-AB4525AD2B4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159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设计模块可以操作的内容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B76E7-BC6C-4D71-A71E-AB4525AD2B4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85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需要确认：</a:t>
            </a:r>
            <a:r>
              <a:rPr lang="en-US" altLang="zh-CN" dirty="0" smtClean="0"/>
              <a:t>Forbidden list==black</a:t>
            </a:r>
            <a:r>
              <a:rPr lang="en-US" altLang="zh-CN" baseline="0" dirty="0" smtClean="0"/>
              <a:t> list</a:t>
            </a:r>
          </a:p>
          <a:p>
            <a:r>
              <a:rPr lang="en-US" altLang="zh-CN" baseline="0" dirty="0" smtClean="0"/>
              <a:t>Demo</a:t>
            </a:r>
            <a:r>
              <a:rPr lang="zh-CN" altLang="en-US" baseline="0" dirty="0" smtClean="0"/>
              <a:t>演示和测试例。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B76E7-BC6C-4D71-A71E-AB4525AD2B4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67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B76E7-BC6C-4D71-A71E-AB4525AD2B4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875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未来还需要完成的工作</a:t>
            </a:r>
            <a:endParaRPr lang="en-US" altLang="zh-CN" dirty="0" smtClean="0"/>
          </a:p>
          <a:p>
            <a:r>
              <a:rPr lang="en-US" altLang="zh-CN" dirty="0" smtClean="0"/>
              <a:t>(1)Black</a:t>
            </a:r>
            <a:r>
              <a:rPr lang="en-US" altLang="zh-CN" baseline="0" dirty="0" smtClean="0"/>
              <a:t> list</a:t>
            </a:r>
          </a:p>
          <a:p>
            <a:r>
              <a:rPr lang="en-US" altLang="zh-CN" baseline="0" dirty="0" smtClean="0"/>
              <a:t>(2)</a:t>
            </a:r>
            <a:r>
              <a:rPr lang="en-US" altLang="zh-CN" baseline="0" dirty="0" err="1" smtClean="0"/>
              <a:t>Whhite</a:t>
            </a:r>
            <a:r>
              <a:rPr lang="en-US" altLang="zh-CN" baseline="0" dirty="0" smtClean="0"/>
              <a:t> list</a:t>
            </a:r>
          </a:p>
          <a:p>
            <a:r>
              <a:rPr lang="en-US" altLang="zh-CN" baseline="0" dirty="0" smtClean="0"/>
              <a:t>(3)Disability policy</a:t>
            </a:r>
          </a:p>
          <a:p>
            <a:r>
              <a:rPr lang="en-US" altLang="zh-CN" baseline="0" dirty="0" smtClean="0"/>
              <a:t>(4)Storage type: Strong or eventual consistency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B76E7-BC6C-4D71-A71E-AB4525AD2B4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3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79512" y="6309320"/>
            <a:ext cx="8712968" cy="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401416" y="269776"/>
            <a:ext cx="62750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732903" y="6372036"/>
            <a:ext cx="156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ONOS, we can 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8618" y="6372036"/>
            <a:ext cx="14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Apr16</a:t>
            </a:r>
            <a:r>
              <a:rPr lang="en-US" altLang="zh-CN" sz="18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CN" sz="1800" baseline="0" dirty="0" smtClean="0">
                <a:solidFill>
                  <a:schemeClr val="bg1">
                    <a:lumMod val="50000"/>
                  </a:schemeClr>
                </a:solidFill>
              </a:rPr>
              <a:t> 2016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79512" y="6309320"/>
            <a:ext cx="8712968" cy="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://static.oschina.net/uploads/img/201504/17214743_J0UI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7544" y="188640"/>
            <a:ext cx="1625606" cy="1078811"/>
          </a:xfrm>
          <a:prstGeom prst="rect">
            <a:avLst/>
          </a:prstGeom>
          <a:noFill/>
        </p:spPr>
      </p:pic>
      <p:sp>
        <p:nvSpPr>
          <p:cNvPr id="11" name="矩形 10"/>
          <p:cNvSpPr/>
          <p:nvPr userDrawn="1"/>
        </p:nvSpPr>
        <p:spPr>
          <a:xfrm>
            <a:off x="107504" y="6372036"/>
            <a:ext cx="3775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ONOS</a:t>
            </a:r>
            <a:r>
              <a:rPr lang="en-US" altLang="zh-CN" sz="1800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800" baseline="0" dirty="0" err="1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</a:rPr>
              <a:t>ackathon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:  Q6 Device Monitor 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3.jpeg"/><Relationship Id="rId7" Type="http://schemas.openxmlformats.org/officeDocument/2006/relationships/image" Target="../media/image1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image" Target="../media/image14.png"/><Relationship Id="rId9" Type="http://schemas.openxmlformats.org/officeDocument/2006/relationships/image" Target="../media/image19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247007"/>
            <a:ext cx="8820472" cy="1470025"/>
          </a:xfrm>
        </p:spPr>
        <p:txBody>
          <a:bodyPr/>
          <a:lstStyle/>
          <a:p>
            <a:r>
              <a:rPr lang="en-US" altLang="zh-CN" b="1" dirty="0" smtClean="0"/>
              <a:t>Q6 Advanced </a:t>
            </a:r>
            <a:br>
              <a:rPr lang="en-US" altLang="zh-CN" b="1" dirty="0" smtClean="0"/>
            </a:br>
            <a:r>
              <a:rPr lang="en-US" altLang="zh-CN" b="1" dirty="0" smtClean="0"/>
              <a:t>       </a:t>
            </a:r>
            <a:br>
              <a:rPr lang="en-US" altLang="zh-CN" b="1" dirty="0" smtClean="0"/>
            </a:br>
            <a:r>
              <a:rPr lang="en-US" altLang="zh-CN" b="1" dirty="0" smtClean="0"/>
              <a:t>DEMON: </a:t>
            </a:r>
            <a:r>
              <a:rPr lang="en-US" altLang="zh-CN" b="1" u="sng" dirty="0" smtClean="0"/>
              <a:t>De</a:t>
            </a:r>
            <a:r>
              <a:rPr lang="en-US" altLang="zh-CN" b="1" dirty="0" smtClean="0"/>
              <a:t>vice </a:t>
            </a:r>
            <a:r>
              <a:rPr lang="en-US" altLang="zh-CN" b="1" u="sng" dirty="0" smtClean="0"/>
              <a:t>Mon</a:t>
            </a:r>
            <a:r>
              <a:rPr lang="en-US" altLang="zh-CN" b="1" dirty="0" smtClean="0"/>
              <a:t>itor based on ONOS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4005064"/>
            <a:ext cx="6400800" cy="1800200"/>
          </a:xfr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 7: The Matrix</a:t>
            </a:r>
          </a:p>
          <a:p>
            <a:pPr algn="r"/>
            <a:endParaRPr lang="en-US" altLang="zh-CN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zh-CN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zh-CN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zh-CN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altLang="zh-C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2016-04-16</a:t>
            </a:r>
          </a:p>
        </p:txBody>
      </p:sp>
      <p:sp>
        <p:nvSpPr>
          <p:cNvPr id="4" name="矩形 3"/>
          <p:cNvSpPr/>
          <p:nvPr/>
        </p:nvSpPr>
        <p:spPr>
          <a:xfrm>
            <a:off x="1979712" y="4653136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Leader: Cao Rui</a:t>
            </a:r>
          </a:p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 Member: Chen Yan, Wang Xiang, Gu Rong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 Interface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34363" y="1556792"/>
            <a:ext cx="3910450" cy="47525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chemeClr val="tx1"/>
                </a:solidFill>
              </a:rPr>
              <a:t>Show</a:t>
            </a:r>
          </a:p>
          <a:p>
            <a:r>
              <a:rPr lang="en-US" altLang="zh-CN" sz="2400" dirty="0" err="1" smtClean="0">
                <a:solidFill>
                  <a:schemeClr val="tx1"/>
                </a:solidFill>
              </a:rPr>
              <a:t>onos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Dm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err="1" smtClean="0">
                <a:solidFill>
                  <a:schemeClr val="tx1"/>
                </a:solidFill>
              </a:rPr>
              <a:t>onos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Dm</a:t>
            </a:r>
            <a:r>
              <a:rPr lang="en-US" altLang="zh-CN" sz="2400" dirty="0" smtClean="0">
                <a:solidFill>
                  <a:schemeClr val="tx1"/>
                </a:solidFill>
              </a:rPr>
              <a:t> forbidden</a:t>
            </a:r>
          </a:p>
          <a:p>
            <a:r>
              <a:rPr lang="en-US" altLang="zh-CN" sz="2400" dirty="0" err="1" smtClean="0">
                <a:solidFill>
                  <a:schemeClr val="tx1"/>
                </a:solidFill>
              </a:rPr>
              <a:t>onos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Dm</a:t>
            </a:r>
            <a:r>
              <a:rPr lang="en-US" altLang="zh-CN" sz="2400" dirty="0" smtClean="0">
                <a:solidFill>
                  <a:schemeClr val="tx1"/>
                </a:solidFill>
              </a:rPr>
              <a:t> Max</a:t>
            </a:r>
          </a:p>
          <a:p>
            <a:r>
              <a:rPr lang="en-US" altLang="zh-CN" sz="2400" dirty="0" err="1">
                <a:solidFill>
                  <a:schemeClr val="tx1"/>
                </a:solidFill>
              </a:rPr>
              <a:t>o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nos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Dm</a:t>
            </a:r>
            <a:r>
              <a:rPr lang="en-US" altLang="zh-CN" sz="2400" dirty="0" smtClean="0">
                <a:solidFill>
                  <a:schemeClr val="tx1"/>
                </a:solidFill>
              </a:rPr>
              <a:t> device [device id]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chemeClr val="tx1"/>
                </a:solidFill>
              </a:rPr>
              <a:t>Configuration</a:t>
            </a:r>
          </a:p>
          <a:p>
            <a:r>
              <a:rPr lang="en-US" altLang="zh-CN" sz="2400" dirty="0" err="1" smtClean="0">
                <a:solidFill>
                  <a:schemeClr val="tx1"/>
                </a:solidFill>
              </a:rPr>
              <a:t>onos</a:t>
            </a:r>
            <a:r>
              <a:rPr lang="en-US" altLang="zh-CN" sz="2400" dirty="0" smtClean="0">
                <a:solidFill>
                  <a:schemeClr val="tx1"/>
                </a:solidFill>
              </a:rPr>
              <a:t>&gt;Set max</a:t>
            </a: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518702"/>
            <a:ext cx="2798866" cy="4790618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813" y="1533416"/>
            <a:ext cx="2363691" cy="477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9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 Interface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2880"/>
            <a:ext cx="9144000" cy="25962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9527"/>
            <a:ext cx="9144000" cy="212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6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 and test case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556792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Test case1: </a:t>
            </a:r>
            <a:r>
              <a:rPr lang="en-US" altLang="zh-CN" sz="2400" dirty="0" smtClean="0"/>
              <a:t>Show </a:t>
            </a:r>
            <a:r>
              <a:rPr lang="en-US" altLang="zh-CN" sz="2400" u="sng" dirty="0" smtClean="0"/>
              <a:t>the information of all the </a:t>
            </a:r>
            <a:r>
              <a:rPr lang="en-US" altLang="zh-CN" sz="2400" b="1" u="sng" dirty="0" smtClean="0"/>
              <a:t>devices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Test case2: </a:t>
            </a:r>
            <a:r>
              <a:rPr lang="en-US" altLang="zh-CN" sz="2400" dirty="0" smtClean="0"/>
              <a:t>Show </a:t>
            </a:r>
            <a:r>
              <a:rPr lang="en-US" altLang="zh-CN" sz="2400" u="sng" dirty="0" smtClean="0"/>
              <a:t>the information of the </a:t>
            </a:r>
            <a:r>
              <a:rPr lang="en-US" altLang="zh-CN" sz="2400" b="1" u="sng" dirty="0" smtClean="0"/>
              <a:t>connection count </a:t>
            </a:r>
            <a:r>
              <a:rPr lang="en-US" altLang="zh-CN" sz="2400" dirty="0" smtClean="0"/>
              <a:t>of the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            specific device and check the accuracy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Test case 3: </a:t>
            </a:r>
            <a:r>
              <a:rPr lang="en-US" altLang="zh-CN" sz="2400" u="sng" dirty="0" smtClean="0"/>
              <a:t>Check </a:t>
            </a:r>
            <a:r>
              <a:rPr lang="en-US" altLang="zh-CN" sz="2400" b="1" u="sng" dirty="0" smtClean="0"/>
              <a:t>the status of the device </a:t>
            </a:r>
            <a:r>
              <a:rPr lang="en-US" altLang="zh-CN" sz="2400" dirty="0" smtClean="0"/>
              <a:t>getting up and down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            several times reaching the default threshold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Test case 4: </a:t>
            </a:r>
            <a:r>
              <a:rPr lang="en-US" altLang="zh-CN" sz="2400" dirty="0" smtClean="0"/>
              <a:t>Go through </a:t>
            </a:r>
            <a:r>
              <a:rPr lang="en-US" altLang="zh-CN" sz="2400" b="1" u="sng" dirty="0" smtClean="0"/>
              <a:t>test case 3 </a:t>
            </a:r>
            <a:r>
              <a:rPr lang="en-US" altLang="zh-CN" sz="2400" dirty="0" smtClean="0"/>
              <a:t>after configuring the threshold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Test case 5: </a:t>
            </a:r>
            <a:r>
              <a:rPr lang="en-US" altLang="zh-CN" sz="2400" dirty="0" smtClean="0"/>
              <a:t>Show </a:t>
            </a:r>
            <a:r>
              <a:rPr lang="en-US" altLang="zh-CN" sz="2400" b="1" u="sng" dirty="0" smtClean="0"/>
              <a:t>the forbidden list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Test case 6: </a:t>
            </a:r>
            <a:r>
              <a:rPr lang="en-US" altLang="zh-CN" sz="2400" dirty="0" smtClean="0"/>
              <a:t>Other </a:t>
            </a:r>
            <a:r>
              <a:rPr lang="en-US" altLang="zh-CN" sz="2400" b="1" u="sng" dirty="0" smtClean="0"/>
              <a:t>additional features</a:t>
            </a:r>
            <a:endParaRPr lang="zh-CN" altLang="en-US" sz="24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308946" y="2132856"/>
            <a:ext cx="1447165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08169" y="2132856"/>
            <a:ext cx="2984311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308946" y="4653136"/>
            <a:ext cx="1447165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308946" y="3429000"/>
            <a:ext cx="1447165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08169" y="3429000"/>
            <a:ext cx="2984311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908169" y="4653136"/>
            <a:ext cx="2984311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01416" y="269776"/>
            <a:ext cx="6275040" cy="1143000"/>
          </a:xfrm>
        </p:spPr>
        <p:txBody>
          <a:bodyPr/>
          <a:lstStyle/>
          <a:p>
            <a:r>
              <a:rPr lang="en-US" altLang="zh-CN" dirty="0" smtClean="0"/>
              <a:t>Advantages</a:t>
            </a:r>
            <a:endParaRPr lang="zh-CN" altLang="en-US" dirty="0"/>
          </a:p>
        </p:txBody>
      </p:sp>
      <p:pic>
        <p:nvPicPr>
          <p:cNvPr id="5" name="Picture 11" descr="G:\Selection_001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772816"/>
            <a:ext cx="3833300" cy="430405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73"/>
          <p:cNvSpPr txBox="1">
            <a:spLocks noChangeArrowheads="1"/>
          </p:cNvSpPr>
          <p:nvPr/>
        </p:nvSpPr>
        <p:spPr bwMode="auto">
          <a:xfrm>
            <a:off x="4386930" y="3645024"/>
            <a:ext cx="130935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b="1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Open</a:t>
            </a:r>
            <a:endParaRPr lang="zh-CN" altLang="en-US" sz="2100" b="1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4" name="文本框 75"/>
          <p:cNvSpPr txBox="1">
            <a:spLocks noChangeArrowheads="1"/>
          </p:cNvSpPr>
          <p:nvPr/>
        </p:nvSpPr>
        <p:spPr bwMode="auto">
          <a:xfrm>
            <a:off x="4409915" y="4869160"/>
            <a:ext cx="1309350" cy="41549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b="1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Friendly</a:t>
            </a:r>
            <a:endParaRPr lang="zh-CN" altLang="en-US" sz="2100" b="1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5915174" y="2204864"/>
            <a:ext cx="31213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Provide HA, scalability and performance</a:t>
            </a:r>
            <a:endParaRPr lang="zh-CN" alt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文本框 78"/>
          <p:cNvSpPr txBox="1">
            <a:spLocks noChangeArrowheads="1"/>
          </p:cNvSpPr>
          <p:nvPr/>
        </p:nvSpPr>
        <p:spPr bwMode="auto">
          <a:xfrm>
            <a:off x="5941312" y="4737338"/>
            <a:ext cx="30951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rovide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friendly interface, 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CLI/GUI</a:t>
            </a:r>
            <a:endParaRPr lang="zh-CN" alt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文本框 14"/>
          <p:cNvSpPr txBox="1">
            <a:spLocks noChangeArrowheads="1"/>
          </p:cNvSpPr>
          <p:nvPr/>
        </p:nvSpPr>
        <p:spPr bwMode="auto">
          <a:xfrm>
            <a:off x="5940152" y="3645024"/>
            <a:ext cx="38180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Open to 3</a:t>
            </a:r>
            <a:r>
              <a:rPr lang="en-US" altLang="zh-CN" sz="2000" b="1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party</a:t>
            </a:r>
          </a:p>
        </p:txBody>
      </p:sp>
      <p:sp>
        <p:nvSpPr>
          <p:cNvPr id="27" name="文本框 13"/>
          <p:cNvSpPr txBox="1">
            <a:spLocks noChangeArrowheads="1"/>
          </p:cNvSpPr>
          <p:nvPr/>
        </p:nvSpPr>
        <p:spPr bwMode="auto">
          <a:xfrm>
            <a:off x="4283968" y="2348880"/>
            <a:ext cx="156218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b="1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Distributed</a:t>
            </a:r>
            <a:endParaRPr lang="zh-CN" altLang="en-US" sz="2100" b="1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2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ic13.nipic.com/20110414/2531170_130822090375_2.jpg"/>
          <p:cNvPicPr>
            <a:picLocks noChangeAspect="1" noChangeArrowheads="1"/>
          </p:cNvPicPr>
          <p:nvPr/>
        </p:nvPicPr>
        <p:blipFill>
          <a:blip r:embed="rId3" cstate="print"/>
          <a:srcRect l="40230" t="11518" r="708" b="9951"/>
          <a:stretch>
            <a:fillRect/>
          </a:stretch>
        </p:blipFill>
        <p:spPr bwMode="auto">
          <a:xfrm>
            <a:off x="1158820" y="1412776"/>
            <a:ext cx="2765108" cy="259228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095134" y="5138256"/>
            <a:ext cx="6725338" cy="811024"/>
          </a:xfrm>
          <a:prstGeom prst="rect">
            <a:avLst/>
          </a:prstGeom>
          <a:gradFill rotWithShape="1">
            <a:gsLst>
              <a:gs pos="0">
                <a:srgbClr val="5EAA12">
                  <a:alpha val="39998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4283968" y="1700808"/>
            <a:ext cx="4327661" cy="864046"/>
          </a:xfrm>
          <a:prstGeom prst="rect">
            <a:avLst/>
          </a:prstGeom>
          <a:gradFill rotWithShape="1">
            <a:gsLst>
              <a:gs pos="0">
                <a:srgbClr val="5EAA12">
                  <a:alpha val="39998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708524" y="2799814"/>
            <a:ext cx="5259839" cy="1061185"/>
          </a:xfrm>
          <a:prstGeom prst="rect">
            <a:avLst/>
          </a:prstGeom>
          <a:gradFill rotWithShape="1">
            <a:gsLst>
              <a:gs pos="0">
                <a:srgbClr val="9EA517">
                  <a:alpha val="39998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844477" y="4005014"/>
            <a:ext cx="6192019" cy="883032"/>
          </a:xfrm>
          <a:prstGeom prst="rect">
            <a:avLst/>
          </a:prstGeom>
          <a:gradFill rotWithShape="1">
            <a:gsLst>
              <a:gs pos="0">
                <a:srgbClr val="BF740F">
                  <a:alpha val="39998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" name="Freeform 16"/>
          <p:cNvSpPr>
            <a:spLocks/>
          </p:cNvSpPr>
          <p:nvPr/>
        </p:nvSpPr>
        <p:spPr bwMode="auto">
          <a:xfrm>
            <a:off x="1547664" y="1052736"/>
            <a:ext cx="3168352" cy="5112568"/>
          </a:xfrm>
          <a:custGeom>
            <a:avLst/>
            <a:gdLst>
              <a:gd name="T0" fmla="*/ 0 w 2794"/>
              <a:gd name="T1" fmla="*/ 2147483647 h 2470"/>
              <a:gd name="T2" fmla="*/ 2147483647 w 2794"/>
              <a:gd name="T3" fmla="*/ 2147483647 h 2470"/>
              <a:gd name="T4" fmla="*/ 2147483647 w 2794"/>
              <a:gd name="T5" fmla="*/ 2147483647 h 2470"/>
              <a:gd name="T6" fmla="*/ 2147483647 w 2794"/>
              <a:gd name="T7" fmla="*/ 2147483647 h 2470"/>
              <a:gd name="T8" fmla="*/ 2147483647 w 2794"/>
              <a:gd name="T9" fmla="*/ 0 h 2470"/>
              <a:gd name="T10" fmla="*/ 2147483647 w 2794"/>
              <a:gd name="T11" fmla="*/ 2147483647 h 2470"/>
              <a:gd name="T12" fmla="*/ 2147483647 w 2794"/>
              <a:gd name="T13" fmla="*/ 2147483647 h 2470"/>
              <a:gd name="T14" fmla="*/ 2147483647 w 2794"/>
              <a:gd name="T15" fmla="*/ 2147483647 h 2470"/>
              <a:gd name="T16" fmla="*/ 2147483647 w 2794"/>
              <a:gd name="T17" fmla="*/ 2147483647 h 2470"/>
              <a:gd name="T18" fmla="*/ 0 w 2794"/>
              <a:gd name="T19" fmla="*/ 2147483647 h 24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94"/>
              <a:gd name="T31" fmla="*/ 0 h 2470"/>
              <a:gd name="T32" fmla="*/ 2794 w 2794"/>
              <a:gd name="T33" fmla="*/ 2470 h 2470"/>
              <a:gd name="connsiteX0" fmla="*/ 0 w 9649"/>
              <a:gd name="connsiteY0" fmla="*/ 8243 h 10000"/>
              <a:gd name="connsiteX1" fmla="*/ 4316 w 9649"/>
              <a:gd name="connsiteY1" fmla="*/ 5328 h 10000"/>
              <a:gd name="connsiteX2" fmla="*/ 7727 w 9649"/>
              <a:gd name="connsiteY2" fmla="*/ 1656 h 10000"/>
              <a:gd name="connsiteX3" fmla="*/ 6754 w 9649"/>
              <a:gd name="connsiteY3" fmla="*/ 1470 h 10000"/>
              <a:gd name="connsiteX4" fmla="*/ 9188 w 9649"/>
              <a:gd name="connsiteY4" fmla="*/ 0 h 10000"/>
              <a:gd name="connsiteX5" fmla="*/ 9649 w 9649"/>
              <a:gd name="connsiteY5" fmla="*/ 2329 h 10000"/>
              <a:gd name="connsiteX6" fmla="*/ 9026 w 9649"/>
              <a:gd name="connsiteY6" fmla="*/ 2020 h 10000"/>
              <a:gd name="connsiteX7" fmla="*/ 5916 w 9649"/>
              <a:gd name="connsiteY7" fmla="*/ 6486 h 10000"/>
              <a:gd name="connsiteX8" fmla="*/ 2276 w 9649"/>
              <a:gd name="connsiteY8" fmla="*/ 10000 h 10000"/>
              <a:gd name="connsiteX9" fmla="*/ 0 w 9649"/>
              <a:gd name="connsiteY9" fmla="*/ 8243 h 10000"/>
              <a:gd name="connsiteX0" fmla="*/ 0 w 10182"/>
              <a:gd name="connsiteY0" fmla="*/ 8243 h 10000"/>
              <a:gd name="connsiteX1" fmla="*/ 4473 w 10182"/>
              <a:gd name="connsiteY1" fmla="*/ 5328 h 10000"/>
              <a:gd name="connsiteX2" fmla="*/ 8008 w 10182"/>
              <a:gd name="connsiteY2" fmla="*/ 1656 h 10000"/>
              <a:gd name="connsiteX3" fmla="*/ 7000 w 10182"/>
              <a:gd name="connsiteY3" fmla="*/ 1470 h 10000"/>
              <a:gd name="connsiteX4" fmla="*/ 9522 w 10182"/>
              <a:gd name="connsiteY4" fmla="*/ 0 h 10000"/>
              <a:gd name="connsiteX5" fmla="*/ 10182 w 10182"/>
              <a:gd name="connsiteY5" fmla="*/ 2192 h 10000"/>
              <a:gd name="connsiteX6" fmla="*/ 9354 w 10182"/>
              <a:gd name="connsiteY6" fmla="*/ 2020 h 10000"/>
              <a:gd name="connsiteX7" fmla="*/ 6131 w 10182"/>
              <a:gd name="connsiteY7" fmla="*/ 6486 h 10000"/>
              <a:gd name="connsiteX8" fmla="*/ 2359 w 10182"/>
              <a:gd name="connsiteY8" fmla="*/ 10000 h 10000"/>
              <a:gd name="connsiteX9" fmla="*/ 0 w 10182"/>
              <a:gd name="connsiteY9" fmla="*/ 824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2" h="10000">
                <a:moveTo>
                  <a:pt x="0" y="8243"/>
                </a:moveTo>
                <a:cubicBezTo>
                  <a:pt x="1264" y="7676"/>
                  <a:pt x="3071" y="6397"/>
                  <a:pt x="4473" y="5328"/>
                </a:cubicBezTo>
                <a:cubicBezTo>
                  <a:pt x="5875" y="4259"/>
                  <a:pt x="7589" y="2300"/>
                  <a:pt x="8008" y="1656"/>
                </a:cubicBezTo>
                <a:lnTo>
                  <a:pt x="7000" y="1470"/>
                </a:lnTo>
                <a:lnTo>
                  <a:pt x="9522" y="0"/>
                </a:lnTo>
                <a:cubicBezTo>
                  <a:pt x="9682" y="776"/>
                  <a:pt x="10022" y="1416"/>
                  <a:pt x="10182" y="2192"/>
                </a:cubicBezTo>
                <a:lnTo>
                  <a:pt x="9354" y="2020"/>
                </a:lnTo>
                <a:cubicBezTo>
                  <a:pt x="8650" y="2704"/>
                  <a:pt x="7296" y="5158"/>
                  <a:pt x="6131" y="6486"/>
                </a:cubicBezTo>
                <a:cubicBezTo>
                  <a:pt x="5382" y="7364"/>
                  <a:pt x="3958" y="8842"/>
                  <a:pt x="2359" y="10000"/>
                </a:cubicBezTo>
                <a:cubicBezTo>
                  <a:pt x="1473" y="9421"/>
                  <a:pt x="860" y="8846"/>
                  <a:pt x="0" y="8243"/>
                </a:cubicBezTo>
                <a:close/>
              </a:path>
            </a:pathLst>
          </a:custGeom>
          <a:gradFill rotWithShape="1">
            <a:gsLst>
              <a:gs pos="0">
                <a:srgbClr val="BC9800"/>
              </a:gs>
              <a:gs pos="100000">
                <a:srgbClr val="FFFFCC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>
              <a:rot lat="20699988" lon="0" rev="0"/>
            </a:camera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BC9800"/>
            </a:extrusionClr>
          </a:sp3d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4644009" y="3037458"/>
            <a:ext cx="2210806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HY헤드라인M"/>
              </a:rPr>
              <a:t> Disable Policy</a:t>
            </a: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3635896" y="4221286"/>
            <a:ext cx="386377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 eaLnBrk="0" hangingPunct="0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n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HY헤드라인M"/>
              </a:rPr>
              <a:t> Storage type: </a:t>
            </a:r>
          </a:p>
          <a:p>
            <a:pPr lvl="0" eaLnBrk="0" hangingPunct="0">
              <a:lnSpc>
                <a:spcPct val="150000"/>
              </a:lnSpc>
              <a:buClr>
                <a:srgbClr val="00B050"/>
              </a:buClr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HY헤드라인M"/>
              </a:rPr>
              <a:t>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HY헤드라인M"/>
              </a:rPr>
              <a:t>strong/eventually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HY헤드라인M"/>
              </a:rPr>
              <a:t>consistency</a:t>
            </a: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5076056" y="1935718"/>
            <a:ext cx="3063025" cy="3831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 indent="-285750" eaLnBrk="0" hangingPunct="0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n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  <a:cs typeface="HY헤드라인M"/>
              </a:rPr>
              <a:t>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HY헤드라인M"/>
              </a:rPr>
              <a:t>Improved GUI</a:t>
            </a:r>
            <a:endParaRPr lang="en-US" altLang="zh-CN" sz="2800" dirty="0">
              <a:latin typeface="微软雅黑" pitchFamily="34" charset="-122"/>
              <a:ea typeface="微软雅黑" pitchFamily="34" charset="-122"/>
              <a:cs typeface="HY헤드라인M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24336" y="508518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hangingPunct="0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Black list</a:t>
            </a:r>
          </a:p>
          <a:p>
            <a:pPr lvl="0" eaLnBrk="0" hangingPunct="0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White list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323528" y="3726160"/>
            <a:ext cx="2123728" cy="8549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DEMON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0032" y="269776"/>
            <a:ext cx="3816424" cy="1143000"/>
          </a:xfrm>
        </p:spPr>
        <p:txBody>
          <a:bodyPr/>
          <a:lstStyle/>
          <a:p>
            <a:pPr algn="r"/>
            <a:r>
              <a:rPr lang="en-US" altLang="zh-CN" dirty="0" smtClean="0"/>
              <a:t>Acknowledge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89040"/>
            <a:ext cx="3960440" cy="2376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467544" y="1580599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>
                <a:solidFill>
                  <a:srgbClr val="002060"/>
                </a:solidFill>
              </a:rPr>
              <a:t>We have realized the device monitor in ONOS cluster with its basic function. </a:t>
            </a:r>
          </a:p>
        </p:txBody>
      </p:sp>
      <p:pic>
        <p:nvPicPr>
          <p:cNvPr id="8" name="Picture 2" descr="http://sdnia.org/images/logo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r="50830"/>
          <a:stretch>
            <a:fillRect/>
          </a:stretch>
        </p:blipFill>
        <p:spPr bwMode="auto">
          <a:xfrm>
            <a:off x="2699792" y="200299"/>
            <a:ext cx="3024336" cy="1428501"/>
          </a:xfrm>
          <a:prstGeom prst="rect">
            <a:avLst/>
          </a:prstGeom>
          <a:noFill/>
        </p:spPr>
      </p:pic>
      <p:cxnSp>
        <p:nvCxnSpPr>
          <p:cNvPr id="9" name="直接连接符 8"/>
          <p:cNvCxnSpPr/>
          <p:nvPr/>
        </p:nvCxnSpPr>
        <p:spPr>
          <a:xfrm>
            <a:off x="2411760" y="368760"/>
            <a:ext cx="0" cy="90000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4355976" y="3747974"/>
            <a:ext cx="4536504" cy="2345322"/>
            <a:chOff x="4644008" y="1460391"/>
            <a:chExt cx="4536504" cy="234532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1460391"/>
              <a:ext cx="4536504" cy="2345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n"/>
              </a:pPr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 Get an </a:t>
              </a:r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</a:rPr>
                <a:t>overall knowledge </a:t>
              </a:r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of ONOS </a:t>
              </a:r>
            </a:p>
            <a:p>
              <a:pPr>
                <a:lnSpc>
                  <a:spcPct val="150000"/>
                </a:lnSpc>
                <a:buFont typeface="Wingdings" pitchFamily="2" charset="2"/>
                <a:buChar char="n"/>
              </a:pPr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 Get </a:t>
              </a:r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</a:rPr>
                <a:t>familiar</a:t>
              </a:r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 with ONOS</a:t>
              </a:r>
            </a:p>
            <a:p>
              <a:pPr>
                <a:lnSpc>
                  <a:spcPct val="150000"/>
                </a:lnSpc>
                <a:buFont typeface="Wingdings" pitchFamily="2" charset="2"/>
                <a:buChar char="n"/>
              </a:pPr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 Get </a:t>
              </a:r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</a:rPr>
                <a:t>stuck</a:t>
              </a:r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 in ONOS</a:t>
              </a:r>
            </a:p>
            <a:p>
              <a:pPr>
                <a:lnSpc>
                  <a:spcPct val="150000"/>
                </a:lnSpc>
                <a:buFont typeface="Wingdings" pitchFamily="2" charset="2"/>
                <a:buChar char="n"/>
              </a:pPr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 Be </a:t>
              </a:r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</a:rPr>
                <a:t>pride</a:t>
              </a:r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 with ONOS and DEMON</a:t>
              </a:r>
            </a:p>
            <a:p>
              <a:pPr>
                <a:lnSpc>
                  <a:spcPct val="150000"/>
                </a:lnSpc>
                <a:buFont typeface="Wingdings" pitchFamily="2" charset="2"/>
                <a:buChar char="n"/>
              </a:pPr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</a:rPr>
                <a:t>Grow up </a:t>
              </a:r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with ONOS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099" name="Picture 3" descr="C:\Users\cmri\AppData\Local\Temp\_A~_C_F`%IP6P74Q9KE%$%5.gif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735888" y="1532399"/>
              <a:ext cx="337120" cy="337120"/>
            </a:xfrm>
            <a:prstGeom prst="rect">
              <a:avLst/>
            </a:prstGeom>
            <a:noFill/>
          </p:spPr>
        </p:pic>
        <p:pic>
          <p:nvPicPr>
            <p:cNvPr id="4100" name="Picture 4" descr="C:\Users\cmri\AppData\Local\Temp\X1`E@`R9LLX~6VHSWO`NXY0.gif"/>
            <p:cNvPicPr>
              <a:picLocks noChangeAspect="1" noChangeArrowheads="1" noCrop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32848" y="2036455"/>
              <a:ext cx="338400" cy="338400"/>
            </a:xfrm>
            <a:prstGeom prst="rect">
              <a:avLst/>
            </a:prstGeom>
            <a:noFill/>
          </p:spPr>
        </p:pic>
        <p:pic>
          <p:nvPicPr>
            <p:cNvPr id="4101" name="Picture 5" descr="C:\Users\cmri\AppData\Local\Temp\WZ{83]Z~ZZ~`NP18]4ZUKBE.gif"/>
            <p:cNvPicPr>
              <a:picLocks noChangeAspect="1" noChangeArrowheads="1" noCrop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056784" y="2468503"/>
              <a:ext cx="338400" cy="338400"/>
            </a:xfrm>
            <a:prstGeom prst="rect">
              <a:avLst/>
            </a:prstGeom>
            <a:noFill/>
          </p:spPr>
        </p:pic>
        <p:pic>
          <p:nvPicPr>
            <p:cNvPr id="4102" name="Picture 6" descr="C:\Users\cmri\AppData\Local\Temp\X@8}U9MLE}EBUE273)]9PGF.gif"/>
            <p:cNvPicPr>
              <a:picLocks noChangeAspect="1" noChangeArrowheads="1" noCrop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640960" y="2900551"/>
              <a:ext cx="338400" cy="338400"/>
            </a:xfrm>
            <a:prstGeom prst="rect">
              <a:avLst/>
            </a:prstGeom>
            <a:noFill/>
          </p:spPr>
        </p:pic>
        <p:pic>
          <p:nvPicPr>
            <p:cNvPr id="4103" name="Picture 7" descr="C:\Users\cmri\AppData\Local\Temp\U(T)~N%P9@AN}`JK~)EL961.gif"/>
            <p:cNvPicPr>
              <a:picLocks noChangeAspect="1" noChangeArrowheads="1" noCrop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272808" y="3404607"/>
              <a:ext cx="338400" cy="338400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467544" y="242088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MANY THANKS TO masters, tutors, and all of you.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Madan, David, Satish,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Hongtao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Cas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, Henry…</a:t>
            </a:r>
            <a:endParaRPr lang="en-US" altLang="zh-CN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dnia.org/images/logo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r="50830"/>
          <a:stretch>
            <a:fillRect/>
          </a:stretch>
        </p:blipFill>
        <p:spPr bwMode="auto">
          <a:xfrm>
            <a:off x="2699792" y="200299"/>
            <a:ext cx="3024336" cy="1428501"/>
          </a:xfrm>
          <a:prstGeom prst="rect">
            <a:avLst/>
          </a:prstGeom>
          <a:noFill/>
        </p:spPr>
      </p:pic>
      <p:cxnSp>
        <p:nvCxnSpPr>
          <p:cNvPr id="6" name="直接连接符 5"/>
          <p:cNvCxnSpPr/>
          <p:nvPr/>
        </p:nvCxnSpPr>
        <p:spPr>
          <a:xfrm>
            <a:off x="2411760" y="368760"/>
            <a:ext cx="0" cy="90000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u=1433103866,2557595194&amp;fm=21&amp;gp=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2420888"/>
            <a:ext cx="2088232" cy="20882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23928" y="2636912"/>
            <a:ext cx="3816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 smtClean="0"/>
              <a:t>Q&amp;A</a:t>
            </a:r>
            <a:endParaRPr lang="zh-CN" altLang="en-US" sz="1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en-US" altLang="zh-CN" sz="3600" dirty="0" smtClean="0"/>
              <a:t>Requirements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Question 6: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2060848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 smtClean="0"/>
              <a:t>Create </a:t>
            </a:r>
            <a:r>
              <a:rPr lang="en-US" altLang="zh-CN" sz="2400" dirty="0" smtClean="0"/>
              <a:t>an app to </a:t>
            </a:r>
            <a:r>
              <a:rPr lang="en-US" altLang="zh-CN" sz="2400" b="1" u="sng" dirty="0" smtClean="0"/>
              <a:t>count the times of devices up and down</a:t>
            </a:r>
            <a:r>
              <a:rPr lang="en-US" altLang="zh-CN" sz="2400" dirty="0" smtClean="0"/>
              <a:t>. The app should run on every ONOS instance of a cluster, and we could </a:t>
            </a:r>
            <a:r>
              <a:rPr lang="en-US" altLang="zh-CN" sz="2400" b="1" u="sng" dirty="0" smtClean="0"/>
              <a:t>use </a:t>
            </a:r>
            <a:r>
              <a:rPr lang="en-US" altLang="zh-CN" sz="2400" b="1" u="sng" dirty="0" smtClean="0"/>
              <a:t>CLI to check the results </a:t>
            </a:r>
            <a:r>
              <a:rPr lang="en-US" altLang="zh-CN" sz="2400" dirty="0" smtClean="0"/>
              <a:t>on any ONOS instance. When some device gets up and down for </a:t>
            </a:r>
            <a:r>
              <a:rPr lang="en-US" altLang="zh-CN" sz="2400" b="1" u="sng" dirty="0" smtClean="0"/>
              <a:t>X ( X can be configured by CLI) times</a:t>
            </a:r>
            <a:r>
              <a:rPr lang="en-US" altLang="zh-CN" sz="2400" dirty="0" smtClean="0"/>
              <a:t> or more, the app should </a:t>
            </a:r>
            <a:r>
              <a:rPr lang="en-US" altLang="zh-CN" sz="2400" b="1" u="sng" dirty="0" smtClean="0"/>
              <a:t>disable the device automatically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491880" y="198884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1910" y="316245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②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58414" y="371703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③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20272" y="424257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④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199266" y="1844823"/>
            <a:ext cx="5452854" cy="3648601"/>
            <a:chOff x="323528" y="1484784"/>
            <a:chExt cx="7056784" cy="3953380"/>
          </a:xfrm>
        </p:grpSpPr>
        <p:sp>
          <p:nvSpPr>
            <p:cNvPr id="30" name="椭圆 29"/>
            <p:cNvSpPr/>
            <p:nvPr/>
          </p:nvSpPr>
          <p:spPr>
            <a:xfrm>
              <a:off x="323528" y="4536815"/>
              <a:ext cx="7056784" cy="7145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611560" y="1484784"/>
              <a:ext cx="6480720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23528" y="3362531"/>
              <a:ext cx="7056784" cy="7145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322083" y="2171630"/>
              <a:ext cx="1666185" cy="154817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067833" y="2171630"/>
              <a:ext cx="1666185" cy="154817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13582" y="2171630"/>
              <a:ext cx="1666185" cy="154817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Picture 2" descr="http://static.oschina.net/uploads/img/201504/17214743_J0U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11593" y="2409810"/>
              <a:ext cx="1474192" cy="1188737"/>
            </a:xfrm>
            <a:prstGeom prst="rect">
              <a:avLst/>
            </a:prstGeom>
            <a:noFill/>
          </p:spPr>
        </p:pic>
        <p:pic>
          <p:nvPicPr>
            <p:cNvPr id="10" name="Picture 2" descr="http://static.oschina.net/uploads/img/201504/17214743_J0U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61815" y="2409810"/>
              <a:ext cx="1474192" cy="1188737"/>
            </a:xfrm>
            <a:prstGeom prst="rect">
              <a:avLst/>
            </a:prstGeom>
            <a:noFill/>
          </p:spPr>
        </p:pic>
        <p:pic>
          <p:nvPicPr>
            <p:cNvPr id="11" name="Picture 2" descr="http://static.oschina.net/uploads/img/201504/17214743_J0U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16065" y="2409810"/>
              <a:ext cx="1474192" cy="1188737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2627475" y="3727641"/>
              <a:ext cx="2596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</a:rPr>
                <a:t>ONOS Cluster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813582" y="1556792"/>
              <a:ext cx="1666185" cy="35727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</a:rPr>
                <a:t>APP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067833" y="1556792"/>
              <a:ext cx="1666185" cy="35727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</a:rPr>
                <a:t>APP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5322083" y="1556792"/>
              <a:ext cx="1666185" cy="35727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</a:rPr>
                <a:t>APP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13" idx="3"/>
              <a:endCxn id="14" idx="1"/>
            </p:cNvCxnSpPr>
            <p:nvPr/>
          </p:nvCxnSpPr>
          <p:spPr>
            <a:xfrm>
              <a:off x="2479768" y="1735427"/>
              <a:ext cx="588065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4" idx="3"/>
              <a:endCxn id="15" idx="1"/>
            </p:cNvCxnSpPr>
            <p:nvPr/>
          </p:nvCxnSpPr>
          <p:spPr>
            <a:xfrm>
              <a:off x="4734018" y="1735427"/>
              <a:ext cx="588065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561026" y="4408330"/>
              <a:ext cx="878097" cy="4763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switch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27784" y="4752839"/>
              <a:ext cx="2596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</a:rPr>
                <a:t>Device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537455" y="4961803"/>
              <a:ext cx="878097" cy="4763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switch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477879" y="4329262"/>
              <a:ext cx="878097" cy="4763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switch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572000" y="4961803"/>
              <a:ext cx="878097" cy="4763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switch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710127" y="4410285"/>
              <a:ext cx="878097" cy="4763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switch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肘形连接符 56"/>
          <p:cNvCxnSpPr>
            <a:stCxn id="27" idx="0"/>
          </p:cNvCxnSpPr>
          <p:nvPr/>
        </p:nvCxnSpPr>
        <p:spPr>
          <a:xfrm rot="5400000" flipH="1" flipV="1">
            <a:off x="5181536" y="-411020"/>
            <a:ext cx="12700" cy="451168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228184" y="4460919"/>
            <a:ext cx="262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We Focused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on the design of APP module 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直接连接符 19"/>
          <p:cNvCxnSpPr>
            <a:stCxn id="18" idx="0"/>
          </p:cNvCxnSpPr>
          <p:nvPr/>
        </p:nvCxnSpPr>
        <p:spPr>
          <a:xfrm flipV="1">
            <a:off x="1494752" y="4227225"/>
            <a:ext cx="484799" cy="315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35" idx="0"/>
          </p:cNvCxnSpPr>
          <p:nvPr/>
        </p:nvCxnSpPr>
        <p:spPr>
          <a:xfrm flipH="1" flipV="1">
            <a:off x="4134325" y="4187853"/>
            <a:ext cx="566483" cy="35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33" idx="0"/>
            <a:endCxn id="5" idx="4"/>
          </p:cNvCxnSpPr>
          <p:nvPr/>
        </p:nvCxnSpPr>
        <p:spPr>
          <a:xfrm flipH="1" flipV="1">
            <a:off x="2925693" y="4237263"/>
            <a:ext cx="50232" cy="23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6084168" y="2822160"/>
            <a:ext cx="2592288" cy="1296144"/>
          </a:xfrm>
          <a:prstGeom prst="roundRect">
            <a:avLst>
              <a:gd name="adj" fmla="val 793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9" name="TextBox 60"/>
          <p:cNvSpPr txBox="1"/>
          <p:nvPr/>
        </p:nvSpPr>
        <p:spPr>
          <a:xfrm>
            <a:off x="6516216" y="3212976"/>
            <a:ext cx="1800200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Distributed Storage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6084168" y="1988840"/>
            <a:ext cx="1296144" cy="482569"/>
          </a:xfrm>
          <a:prstGeom prst="roundRect">
            <a:avLst>
              <a:gd name="adj" fmla="val 793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2" name="TextBox 62"/>
          <p:cNvSpPr txBox="1"/>
          <p:nvPr/>
        </p:nvSpPr>
        <p:spPr>
          <a:xfrm>
            <a:off x="6372200" y="2072862"/>
            <a:ext cx="648072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CLI</a:t>
            </a:r>
            <a:endParaRPr lang="zh-CN" altLang="en-US" sz="1400" dirty="0"/>
          </a:p>
        </p:txBody>
      </p:sp>
      <p:sp>
        <p:nvSpPr>
          <p:cNvPr id="53" name="TextBox 63"/>
          <p:cNvSpPr txBox="1"/>
          <p:nvPr/>
        </p:nvSpPr>
        <p:spPr>
          <a:xfrm>
            <a:off x="7740352" y="3841305"/>
            <a:ext cx="936104" cy="3385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L</a:t>
            </a:r>
            <a:r>
              <a:rPr lang="en-US" altLang="zh-CN" sz="1600" b="1" dirty="0" smtClean="0"/>
              <a:t>istener</a:t>
            </a:r>
            <a:endParaRPr lang="zh-CN" altLang="en-US" sz="1600" b="1" dirty="0"/>
          </a:p>
        </p:txBody>
      </p:sp>
      <p:sp>
        <p:nvSpPr>
          <p:cNvPr id="54" name="圆角矩形 53"/>
          <p:cNvSpPr/>
          <p:nvPr/>
        </p:nvSpPr>
        <p:spPr>
          <a:xfrm>
            <a:off x="6084168" y="2750152"/>
            <a:ext cx="1296144" cy="47327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Admin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service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7494446" y="2750151"/>
            <a:ext cx="1182009" cy="47327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S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ervice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7494446" y="1988840"/>
            <a:ext cx="1182010" cy="482569"/>
          </a:xfrm>
          <a:prstGeom prst="roundRect">
            <a:avLst>
              <a:gd name="adj" fmla="val 793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5" name="TextBox 62"/>
          <p:cNvSpPr txBox="1"/>
          <p:nvPr/>
        </p:nvSpPr>
        <p:spPr>
          <a:xfrm>
            <a:off x="7740352" y="2039361"/>
            <a:ext cx="648072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GUI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5724128" y="1844823"/>
            <a:ext cx="3240360" cy="23762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上下箭头 66"/>
          <p:cNvSpPr/>
          <p:nvPr/>
        </p:nvSpPr>
        <p:spPr>
          <a:xfrm>
            <a:off x="7308304" y="2348880"/>
            <a:ext cx="288032" cy="525542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339752" y="2096852"/>
            <a:ext cx="2376264" cy="684076"/>
            <a:chOff x="5580112" y="2348880"/>
            <a:chExt cx="1476164" cy="684076"/>
          </a:xfrm>
        </p:grpSpPr>
        <p:sp>
          <p:nvSpPr>
            <p:cNvPr id="22" name="流程图: 文档 21"/>
            <p:cNvSpPr/>
            <p:nvPr/>
          </p:nvSpPr>
          <p:spPr>
            <a:xfrm rot="16200000">
              <a:off x="5976156" y="1952836"/>
              <a:ext cx="684076" cy="1476164"/>
            </a:xfrm>
            <a:prstGeom prst="flowChartDocumen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004899" y="2492896"/>
              <a:ext cx="3963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Storage</a:t>
              </a:r>
              <a:endParaRPr lang="zh-CN" alt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Dig </a:t>
            </a:r>
            <a:r>
              <a:rPr lang="en-US" altLang="zh-CN" dirty="0" smtClean="0"/>
              <a:t>Deeper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700808"/>
            <a:ext cx="3888432" cy="1368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1" y="1700808"/>
            <a:ext cx="777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APP 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755576" y="2132856"/>
            <a:ext cx="842494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CLI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43808" y="2636912"/>
            <a:ext cx="1008112" cy="360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Listener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12232" y="1988840"/>
            <a:ext cx="907300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23728" y="1772816"/>
            <a:ext cx="907300" cy="576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Admin service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520" y="3573016"/>
            <a:ext cx="3888432" cy="936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3529" y="3615407"/>
            <a:ext cx="777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Core 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2627784" y="3429000"/>
            <a:ext cx="907300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1600" y="4221088"/>
            <a:ext cx="1152128" cy="5040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Provider</a:t>
            </a:r>
          </a:p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99792" y="4221088"/>
            <a:ext cx="1195332" cy="5040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Provider</a:t>
            </a:r>
          </a:p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Registry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520" y="5085184"/>
            <a:ext cx="3888432" cy="936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9" y="5127575"/>
            <a:ext cx="1814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Provider</a:t>
            </a:r>
          </a:p>
          <a:p>
            <a:r>
              <a:rPr lang="en-US" altLang="zh-CN" sz="2400" dirty="0" smtClean="0"/>
              <a:t>Component 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2699792" y="4941168"/>
            <a:ext cx="1195332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Provider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99792" y="5805264"/>
            <a:ext cx="119533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流程图: 文档 43"/>
          <p:cNvSpPr/>
          <p:nvPr/>
        </p:nvSpPr>
        <p:spPr>
          <a:xfrm rot="5400000">
            <a:off x="5490102" y="1178750"/>
            <a:ext cx="684076" cy="25202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690385" y="2236802"/>
            <a:ext cx="676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Storage</a:t>
            </a:r>
            <a:endParaRPr lang="zh-CN" alt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32040" y="1700808"/>
            <a:ext cx="3888432" cy="1368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172400" y="1700808"/>
            <a:ext cx="777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APP </a:t>
            </a:r>
            <a:endParaRPr lang="zh-CN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7596336" y="2060848"/>
            <a:ext cx="842494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CLI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96136" y="2636912"/>
            <a:ext cx="1008112" cy="360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Listener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64560" y="1988840"/>
            <a:ext cx="907300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076056" y="1844824"/>
            <a:ext cx="907300" cy="5040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Admin service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932040" y="3573016"/>
            <a:ext cx="3888432" cy="936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004049" y="3615407"/>
            <a:ext cx="777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Core </a:t>
            </a:r>
            <a:endParaRPr lang="zh-CN" altLang="en-US" sz="2400" dirty="0"/>
          </a:p>
        </p:txBody>
      </p:sp>
      <p:sp>
        <p:nvSpPr>
          <p:cNvPr id="54" name="矩形 53"/>
          <p:cNvSpPr/>
          <p:nvPr/>
        </p:nvSpPr>
        <p:spPr>
          <a:xfrm>
            <a:off x="5868144" y="3429000"/>
            <a:ext cx="907300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652120" y="4221088"/>
            <a:ext cx="1152128" cy="5040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Provider</a:t>
            </a:r>
          </a:p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380312" y="4221088"/>
            <a:ext cx="1195332" cy="5040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Provider</a:t>
            </a:r>
          </a:p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Registry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932040" y="5085184"/>
            <a:ext cx="3888432" cy="936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004049" y="5127575"/>
            <a:ext cx="1814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Provider</a:t>
            </a:r>
          </a:p>
          <a:p>
            <a:r>
              <a:rPr lang="en-US" altLang="zh-CN" sz="2400" dirty="0" smtClean="0"/>
              <a:t>Component </a:t>
            </a:r>
            <a:endParaRPr lang="zh-CN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7380312" y="4941168"/>
            <a:ext cx="1195332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Provider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380312" y="5805264"/>
            <a:ext cx="119533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左右箭头 60"/>
          <p:cNvSpPr/>
          <p:nvPr/>
        </p:nvSpPr>
        <p:spPr>
          <a:xfrm>
            <a:off x="4139952" y="2276872"/>
            <a:ext cx="720080" cy="216024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851920" y="30596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Sync &amp; persist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64" name="形状 63"/>
          <p:cNvCxnSpPr>
            <a:stCxn id="20" idx="1"/>
            <a:endCxn id="16" idx="2"/>
          </p:cNvCxnSpPr>
          <p:nvPr/>
        </p:nvCxnSpPr>
        <p:spPr>
          <a:xfrm rot="10800000">
            <a:off x="1547664" y="4725144"/>
            <a:ext cx="1152128" cy="43204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形状 65"/>
          <p:cNvCxnSpPr>
            <a:stCxn id="59" idx="1"/>
            <a:endCxn id="55" idx="2"/>
          </p:cNvCxnSpPr>
          <p:nvPr/>
        </p:nvCxnSpPr>
        <p:spPr>
          <a:xfrm rot="10800000">
            <a:off x="6228184" y="4725144"/>
            <a:ext cx="1152128" cy="43204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7" idx="2"/>
            <a:endCxn id="20" idx="0"/>
          </p:cNvCxnSpPr>
          <p:nvPr/>
        </p:nvCxnSpPr>
        <p:spPr>
          <a:xfrm>
            <a:off x="3297458" y="4725144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6" idx="2"/>
            <a:endCxn id="59" idx="0"/>
          </p:cNvCxnSpPr>
          <p:nvPr/>
        </p:nvCxnSpPr>
        <p:spPr>
          <a:xfrm>
            <a:off x="7977978" y="4725144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2411760" y="4221088"/>
            <a:ext cx="288032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7092280" y="4221088"/>
            <a:ext cx="288032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0" idx="2"/>
            <a:endCxn id="15" idx="0"/>
          </p:cNvCxnSpPr>
          <p:nvPr/>
        </p:nvCxnSpPr>
        <p:spPr>
          <a:xfrm flipH="1">
            <a:off x="3081434" y="2996952"/>
            <a:ext cx="266430" cy="43204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9" idx="2"/>
            <a:endCxn id="54" idx="0"/>
          </p:cNvCxnSpPr>
          <p:nvPr/>
        </p:nvCxnSpPr>
        <p:spPr>
          <a:xfrm>
            <a:off x="6300192" y="2996952"/>
            <a:ext cx="21602" cy="43204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8" idx="0"/>
            <a:endCxn id="12" idx="0"/>
          </p:cNvCxnSpPr>
          <p:nvPr/>
        </p:nvCxnSpPr>
        <p:spPr>
          <a:xfrm rot="5400000" flipH="1" flipV="1">
            <a:off x="1697080" y="1252559"/>
            <a:ext cx="360040" cy="1400555"/>
          </a:xfrm>
          <a:prstGeom prst="bentConnector3">
            <a:avLst>
              <a:gd name="adj1" fmla="val 13223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endCxn id="11" idx="0"/>
          </p:cNvCxnSpPr>
          <p:nvPr/>
        </p:nvCxnSpPr>
        <p:spPr>
          <a:xfrm flipV="1">
            <a:off x="1115616" y="1988840"/>
            <a:ext cx="2550266" cy="144016"/>
          </a:xfrm>
          <a:prstGeom prst="bentConnector4">
            <a:avLst>
              <a:gd name="adj1" fmla="val -265"/>
              <a:gd name="adj2" fmla="val 424791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48" idx="0"/>
            <a:endCxn id="50" idx="0"/>
          </p:cNvCxnSpPr>
          <p:nvPr/>
        </p:nvCxnSpPr>
        <p:spPr>
          <a:xfrm rot="16200000" flipV="1">
            <a:off x="7281893" y="1325157"/>
            <a:ext cx="72008" cy="1399373"/>
          </a:xfrm>
          <a:prstGeom prst="bentConnector3">
            <a:avLst>
              <a:gd name="adj1" fmla="val 41746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/>
          <p:nvPr/>
        </p:nvCxnSpPr>
        <p:spPr>
          <a:xfrm rot="10800000">
            <a:off x="5529707" y="1844825"/>
            <a:ext cx="2610291" cy="216024"/>
          </a:xfrm>
          <a:prstGeom prst="bentConnector4">
            <a:avLst>
              <a:gd name="adj1" fmla="val -188"/>
              <a:gd name="adj2" fmla="val 20582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4283968" y="19888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★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979712" y="170080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★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076382" y="17728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★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56102" y="19795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★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699792" y="24836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★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72412" y="3429000"/>
            <a:ext cx="907300" cy="494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dminService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193092" y="3429000"/>
            <a:ext cx="907300" cy="494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AdminService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直接箭头连接符 3"/>
          <p:cNvCxnSpPr>
            <a:endCxn id="63" idx="0"/>
          </p:cNvCxnSpPr>
          <p:nvPr/>
        </p:nvCxnSpPr>
        <p:spPr>
          <a:xfrm flipH="1">
            <a:off x="1526062" y="3059668"/>
            <a:ext cx="21602" cy="3693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65" idx="0"/>
          </p:cNvCxnSpPr>
          <p:nvPr/>
        </p:nvCxnSpPr>
        <p:spPr>
          <a:xfrm>
            <a:off x="7596336" y="3059668"/>
            <a:ext cx="50406" cy="3693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01416" y="269776"/>
            <a:ext cx="6275040" cy="1143000"/>
          </a:xfrm>
        </p:spPr>
        <p:txBody>
          <a:bodyPr/>
          <a:lstStyle/>
          <a:p>
            <a:r>
              <a:rPr lang="en-US" altLang="zh-CN" dirty="0" smtClean="0"/>
              <a:t>Component  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350462"/>
              </p:ext>
            </p:extLst>
          </p:nvPr>
        </p:nvGraphicFramePr>
        <p:xfrm>
          <a:off x="457200" y="1484312"/>
          <a:ext cx="8229600" cy="468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437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Monitor Device Connection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720589" y="1878218"/>
            <a:ext cx="3672408" cy="1585916"/>
          </a:xfrm>
          <a:prstGeom prst="roundRect">
            <a:avLst>
              <a:gd name="adj" fmla="val 793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60"/>
          <p:cNvSpPr txBox="1"/>
          <p:nvPr/>
        </p:nvSpPr>
        <p:spPr>
          <a:xfrm>
            <a:off x="3707904" y="2350621"/>
            <a:ext cx="1800200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Distributed Storage</a:t>
            </a:r>
            <a:endParaRPr lang="zh-CN" altLang="en-US" dirty="0"/>
          </a:p>
        </p:txBody>
      </p:sp>
      <p:sp>
        <p:nvSpPr>
          <p:cNvPr id="6" name="TextBox 63"/>
          <p:cNvSpPr txBox="1"/>
          <p:nvPr/>
        </p:nvSpPr>
        <p:spPr>
          <a:xfrm>
            <a:off x="5292080" y="3060249"/>
            <a:ext cx="936104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/>
              <a:t>Device</a:t>
            </a:r>
          </a:p>
          <a:p>
            <a:pPr algn="ctr"/>
            <a:r>
              <a:rPr lang="en-US" altLang="zh-CN" sz="1600" b="1" dirty="0" smtClean="0"/>
              <a:t>L</a:t>
            </a:r>
            <a:r>
              <a:rPr lang="en-US" altLang="zh-CN" sz="1600" b="1" dirty="0" smtClean="0"/>
              <a:t>istener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720589" y="4263973"/>
            <a:ext cx="3651611" cy="1549042"/>
          </a:xfrm>
          <a:prstGeom prst="roundRect">
            <a:avLst>
              <a:gd name="adj" fmla="val 793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63"/>
          <p:cNvSpPr txBox="1"/>
          <p:nvPr/>
        </p:nvSpPr>
        <p:spPr>
          <a:xfrm>
            <a:off x="2987824" y="4098558"/>
            <a:ext cx="936104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/>
              <a:t>Admin Service</a:t>
            </a:r>
            <a:endParaRPr lang="zh-CN" altLang="en-US" sz="1600" b="1" dirty="0"/>
          </a:p>
        </p:txBody>
      </p:sp>
      <p:sp>
        <p:nvSpPr>
          <p:cNvPr id="11" name="TextBox 63"/>
          <p:cNvSpPr txBox="1"/>
          <p:nvPr/>
        </p:nvSpPr>
        <p:spPr>
          <a:xfrm>
            <a:off x="5292080" y="4098558"/>
            <a:ext cx="936104" cy="3385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/>
              <a:t>Service</a:t>
            </a:r>
          </a:p>
        </p:txBody>
      </p:sp>
      <p:sp>
        <p:nvSpPr>
          <p:cNvPr id="12" name="矩形 11"/>
          <p:cNvSpPr/>
          <p:nvPr/>
        </p:nvSpPr>
        <p:spPr>
          <a:xfrm>
            <a:off x="2788605" y="1878218"/>
            <a:ext cx="1656184" cy="432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Device Monitor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TextBox 60"/>
          <p:cNvSpPr txBox="1"/>
          <p:nvPr/>
        </p:nvSpPr>
        <p:spPr>
          <a:xfrm>
            <a:off x="3707904" y="4931876"/>
            <a:ext cx="180020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Device Manager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012160" y="3573016"/>
            <a:ext cx="0" cy="5820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508104" y="3573016"/>
            <a:ext cx="0" cy="525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0" idx="0"/>
          </p:cNvCxnSpPr>
          <p:nvPr/>
        </p:nvCxnSpPr>
        <p:spPr>
          <a:xfrm flipH="1">
            <a:off x="3455876" y="3464134"/>
            <a:ext cx="36004" cy="6344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0"/>
          <p:cNvSpPr txBox="1"/>
          <p:nvPr/>
        </p:nvSpPr>
        <p:spPr>
          <a:xfrm>
            <a:off x="3860304" y="3501008"/>
            <a:ext cx="1800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Device Event Notification</a:t>
            </a:r>
            <a:endParaRPr lang="zh-CN" altLang="en-US" dirty="0"/>
          </a:p>
        </p:txBody>
      </p:sp>
      <p:sp>
        <p:nvSpPr>
          <p:cNvPr id="21" name="TextBox 60"/>
          <p:cNvSpPr txBox="1"/>
          <p:nvPr/>
        </p:nvSpPr>
        <p:spPr>
          <a:xfrm>
            <a:off x="5940152" y="3501008"/>
            <a:ext cx="9444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Add Listener</a:t>
            </a:r>
            <a:endParaRPr lang="zh-CN" altLang="en-US" dirty="0"/>
          </a:p>
        </p:txBody>
      </p:sp>
      <p:sp>
        <p:nvSpPr>
          <p:cNvPr id="22" name="TextBox 60"/>
          <p:cNvSpPr txBox="1"/>
          <p:nvPr/>
        </p:nvSpPr>
        <p:spPr>
          <a:xfrm>
            <a:off x="2123728" y="3501008"/>
            <a:ext cx="1800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Disable</a:t>
            </a:r>
          </a:p>
          <a:p>
            <a:pPr algn="ctr"/>
            <a:r>
              <a:rPr lang="en-US" altLang="zh-CN" dirty="0" smtClean="0"/>
              <a:t>Device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2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Distributed 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Which Distributed Primitives we used?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Strong Consistency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</a:rPr>
              <a:t>DistributedSet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&lt;E&gt;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    -----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</a:rPr>
              <a:t>Forbiddenset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</a:rPr>
              <a:t>AtomicCounter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    -----Counter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32040" y="2420887"/>
            <a:ext cx="3600400" cy="2880321"/>
            <a:chOff x="611560" y="1484784"/>
            <a:chExt cx="6480720" cy="3606609"/>
          </a:xfrm>
        </p:grpSpPr>
        <p:sp>
          <p:nvSpPr>
            <p:cNvPr id="5" name="矩形 4"/>
            <p:cNvSpPr/>
            <p:nvPr/>
          </p:nvSpPr>
          <p:spPr>
            <a:xfrm>
              <a:off x="611560" y="1484784"/>
              <a:ext cx="6480720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322083" y="2171630"/>
              <a:ext cx="1666185" cy="154817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13582" y="2171630"/>
              <a:ext cx="1666185" cy="154817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2" descr="http://static.oschina.net/uploads/img/201504/17214743_J0UI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1593" y="2409810"/>
              <a:ext cx="1474192" cy="1188737"/>
            </a:xfrm>
            <a:prstGeom prst="rect">
              <a:avLst/>
            </a:prstGeom>
            <a:noFill/>
          </p:spPr>
        </p:pic>
        <p:pic>
          <p:nvPicPr>
            <p:cNvPr id="9" name="Picture 2" descr="http://static.oschina.net/uploads/img/201504/17214743_J0UI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16065" y="2409810"/>
              <a:ext cx="1474192" cy="1188737"/>
            </a:xfrm>
            <a:prstGeom prst="rect">
              <a:avLst/>
            </a:prstGeom>
            <a:noFill/>
          </p:spPr>
        </p:pic>
        <p:sp>
          <p:nvSpPr>
            <p:cNvPr id="10" name="圆角矩形 9"/>
            <p:cNvSpPr/>
            <p:nvPr/>
          </p:nvSpPr>
          <p:spPr>
            <a:xfrm>
              <a:off x="813582" y="1556792"/>
              <a:ext cx="1666185" cy="35727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</a:rPr>
                <a:t>APP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067833" y="1556792"/>
              <a:ext cx="1666185" cy="35727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</a:rPr>
                <a:t>APP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322083" y="1556792"/>
              <a:ext cx="1666185" cy="35727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</a:rPr>
                <a:t>APP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直接箭头连接符 12"/>
            <p:cNvCxnSpPr>
              <a:stCxn id="10" idx="3"/>
              <a:endCxn id="11" idx="1"/>
            </p:cNvCxnSpPr>
            <p:nvPr/>
          </p:nvCxnSpPr>
          <p:spPr>
            <a:xfrm>
              <a:off x="2479768" y="1735427"/>
              <a:ext cx="588065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1" idx="3"/>
              <a:endCxn id="12" idx="1"/>
            </p:cNvCxnSpPr>
            <p:nvPr/>
          </p:nvCxnSpPr>
          <p:spPr>
            <a:xfrm>
              <a:off x="4734018" y="1735427"/>
              <a:ext cx="588065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30"/>
            <p:cNvSpPr txBox="1"/>
            <p:nvPr/>
          </p:nvSpPr>
          <p:spPr>
            <a:xfrm>
              <a:off x="2627784" y="4752839"/>
              <a:ext cx="2596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</a:rPr>
                <a:t>Device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6415220" y="4695734"/>
            <a:ext cx="925658" cy="123640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7" idx="3"/>
            <a:endCxn id="6" idx="1"/>
          </p:cNvCxnSpPr>
          <p:nvPr/>
        </p:nvCxnSpPr>
        <p:spPr>
          <a:xfrm>
            <a:off x="5969932" y="3587621"/>
            <a:ext cx="1579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2"/>
            <a:endCxn id="16" idx="1"/>
          </p:cNvCxnSpPr>
          <p:nvPr/>
        </p:nvCxnSpPr>
        <p:spPr>
          <a:xfrm>
            <a:off x="5507103" y="4205824"/>
            <a:ext cx="908117" cy="1108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2"/>
            <a:endCxn id="16" idx="3"/>
          </p:cNvCxnSpPr>
          <p:nvPr/>
        </p:nvCxnSpPr>
        <p:spPr>
          <a:xfrm flipH="1">
            <a:off x="7340878" y="4205824"/>
            <a:ext cx="670948" cy="1108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://static.oschina.net/uploads/img/201504/17214743_J0U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9308" y="4927919"/>
            <a:ext cx="818996" cy="9493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049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35496" y="1566084"/>
            <a:ext cx="45719" cy="4608512"/>
          </a:xfrm>
          <a:prstGeom prst="rect">
            <a:avLst/>
          </a:prstGeom>
          <a:solidFill>
            <a:schemeClr val="bg1"/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 Handler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07544" y="2132856"/>
            <a:ext cx="158417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Count++</a:t>
            </a:r>
            <a:endParaRPr lang="zh-CN" altLang="en-US" b="1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399632" y="2636912"/>
            <a:ext cx="0" cy="432048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4139952" y="3068960"/>
            <a:ext cx="2520280" cy="86409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Already in Forbidden </a:t>
            </a:r>
            <a:r>
              <a:rPr lang="en-US" altLang="zh-CN" b="1" dirty="0" smtClean="0"/>
              <a:t>list?</a:t>
            </a:r>
            <a:endParaRPr lang="zh-CN" altLang="en-US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399632" y="3933056"/>
            <a:ext cx="0" cy="432048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16216" y="35010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516216" y="3501008"/>
            <a:ext cx="576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92080" y="39330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092280" y="3254392"/>
            <a:ext cx="1548232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Disable Device</a:t>
            </a:r>
            <a:r>
              <a:rPr lang="zh-CN" altLang="en-US" b="1" dirty="0" smtClean="0">
                <a:solidFill>
                  <a:srgbClr val="C00000"/>
                </a:solidFill>
              </a:rPr>
              <a:t>！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21" name="直接箭头连接符 20"/>
          <p:cNvCxnSpPr>
            <a:stCxn id="24" idx="2"/>
            <a:endCxn id="23" idx="0"/>
          </p:cNvCxnSpPr>
          <p:nvPr/>
        </p:nvCxnSpPr>
        <p:spPr>
          <a:xfrm flipH="1">
            <a:off x="5400036" y="5229200"/>
            <a:ext cx="17712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643952" y="5589240"/>
            <a:ext cx="1512168" cy="43204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END</a:t>
            </a:r>
            <a:endParaRPr lang="zh-CN" altLang="en-US" b="1" dirty="0"/>
          </a:p>
        </p:txBody>
      </p:sp>
      <p:sp>
        <p:nvSpPr>
          <p:cNvPr id="24" name="菱形 23"/>
          <p:cNvSpPr/>
          <p:nvPr/>
        </p:nvSpPr>
        <p:spPr>
          <a:xfrm>
            <a:off x="4175840" y="4365104"/>
            <a:ext cx="2483816" cy="86409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hreshold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)?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92080" y="52199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44208" y="479715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552280" y="4797152"/>
            <a:ext cx="540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092280" y="4581128"/>
            <a:ext cx="1548232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Add in the </a:t>
            </a:r>
            <a:r>
              <a:rPr lang="en-US" altLang="zh-CN" b="1" dirty="0" smtClean="0"/>
              <a:t>Forbidden list</a:t>
            </a:r>
            <a:endParaRPr lang="zh-CN" altLang="en-US" b="1" dirty="0"/>
          </a:p>
        </p:txBody>
      </p:sp>
      <p:cxnSp>
        <p:nvCxnSpPr>
          <p:cNvPr id="43" name="肘形连接符 42"/>
          <p:cNvCxnSpPr>
            <a:stCxn id="20" idx="3"/>
            <a:endCxn id="23" idx="3"/>
          </p:cNvCxnSpPr>
          <p:nvPr/>
        </p:nvCxnSpPr>
        <p:spPr>
          <a:xfrm flipH="1">
            <a:off x="6156120" y="3506420"/>
            <a:ext cx="2484392" cy="2298844"/>
          </a:xfrm>
          <a:prstGeom prst="bentConnector3">
            <a:avLst>
              <a:gd name="adj1" fmla="val -920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655216" y="2132856"/>
            <a:ext cx="158417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Device Event</a:t>
            </a:r>
            <a:endParaRPr lang="zh-CN" altLang="en-US" b="1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447304" y="1700808"/>
            <a:ext cx="0" cy="432048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"/>
          <p:cNvSpPr txBox="1"/>
          <p:nvPr/>
        </p:nvSpPr>
        <p:spPr>
          <a:xfrm>
            <a:off x="2483768" y="17635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447304" y="2636912"/>
            <a:ext cx="0" cy="432048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菱形 28"/>
          <p:cNvSpPr/>
          <p:nvPr/>
        </p:nvSpPr>
        <p:spPr>
          <a:xfrm>
            <a:off x="1187624" y="3068960"/>
            <a:ext cx="2520280" cy="86409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Local  Master?</a:t>
            </a:r>
            <a:endParaRPr lang="zh-CN" altLang="en-US" b="1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2447304" y="3933056"/>
            <a:ext cx="0" cy="432048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5"/>
          <p:cNvSpPr txBox="1"/>
          <p:nvPr/>
        </p:nvSpPr>
        <p:spPr>
          <a:xfrm>
            <a:off x="755576" y="35010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38" name="TextBox 18"/>
          <p:cNvSpPr txBox="1"/>
          <p:nvPr/>
        </p:nvSpPr>
        <p:spPr>
          <a:xfrm>
            <a:off x="2339752" y="39330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41" name="菱形 40"/>
          <p:cNvSpPr/>
          <p:nvPr/>
        </p:nvSpPr>
        <p:spPr>
          <a:xfrm>
            <a:off x="1187624" y="4365104"/>
            <a:ext cx="2483988" cy="86409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Connect Event?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32"/>
          <p:cNvSpPr txBox="1"/>
          <p:nvPr/>
        </p:nvSpPr>
        <p:spPr>
          <a:xfrm>
            <a:off x="2501686" y="52559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29" idx="1"/>
            <a:endCxn id="23" idx="2"/>
          </p:cNvCxnSpPr>
          <p:nvPr/>
        </p:nvCxnSpPr>
        <p:spPr>
          <a:xfrm rot="10800000" flipH="1" flipV="1">
            <a:off x="1187624" y="3501008"/>
            <a:ext cx="4212412" cy="2520280"/>
          </a:xfrm>
          <a:prstGeom prst="bentConnector4">
            <a:avLst>
              <a:gd name="adj1" fmla="val -9639"/>
              <a:gd name="adj2" fmla="val 109070"/>
            </a:avLst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1"/>
          </p:cNvCxnSpPr>
          <p:nvPr/>
        </p:nvCxnSpPr>
        <p:spPr>
          <a:xfrm flipH="1">
            <a:off x="791984" y="4797152"/>
            <a:ext cx="3956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5"/>
          <p:cNvSpPr txBox="1"/>
          <p:nvPr/>
        </p:nvSpPr>
        <p:spPr>
          <a:xfrm>
            <a:off x="755576" y="4787860"/>
            <a:ext cx="72008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cxnSp>
        <p:nvCxnSpPr>
          <p:cNvPr id="50" name="肘形连接符 49"/>
          <p:cNvCxnSpPr>
            <a:stCxn id="41" idx="2"/>
            <a:endCxn id="4" idx="1"/>
          </p:cNvCxnSpPr>
          <p:nvPr/>
        </p:nvCxnSpPr>
        <p:spPr>
          <a:xfrm rot="5400000" flipH="1" flipV="1">
            <a:off x="2096423" y="2718079"/>
            <a:ext cx="2844316" cy="2177926"/>
          </a:xfrm>
          <a:prstGeom prst="bentConnector4">
            <a:avLst>
              <a:gd name="adj1" fmla="val -21472"/>
              <a:gd name="adj2" fmla="val 66607"/>
            </a:avLst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5" idx="2"/>
          </p:cNvCxnSpPr>
          <p:nvPr/>
        </p:nvCxnSpPr>
        <p:spPr>
          <a:xfrm>
            <a:off x="7866396" y="5085184"/>
            <a:ext cx="17972" cy="7200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De</a:t>
            </a:r>
            <a:r>
              <a:rPr lang="en-US" altLang="zh-CN" dirty="0" smtClean="0"/>
              <a:t>vice </a:t>
            </a:r>
            <a:r>
              <a:rPr lang="en-US" altLang="zh-CN" dirty="0" smtClean="0">
                <a:solidFill>
                  <a:srgbClr val="FF0000"/>
                </a:solidFill>
              </a:rPr>
              <a:t>Mon</a:t>
            </a:r>
            <a:r>
              <a:rPr lang="en-US" altLang="zh-CN" dirty="0" smtClean="0"/>
              <a:t>itor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01416" y="269776"/>
            <a:ext cx="6275040" cy="1143000"/>
          </a:xfrm>
        </p:spPr>
        <p:txBody>
          <a:bodyPr/>
          <a:lstStyle/>
          <a:p>
            <a:r>
              <a:rPr lang="en-US" altLang="zh-CN" dirty="0" err="1" smtClean="0"/>
              <a:t>Realization:DEMON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25000"/>
          <a:stretch>
            <a:fillRect/>
          </a:stretch>
        </p:blipFill>
        <p:spPr bwMode="auto">
          <a:xfrm>
            <a:off x="603980" y="2060848"/>
            <a:ext cx="764042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71600" y="2505670"/>
            <a:ext cx="7200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(1)Switch ID list                                       (2)</a:t>
            </a:r>
            <a:r>
              <a:rPr lang="en-US" altLang="zh-CN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Connection_count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per Switch ID</a:t>
            </a:r>
          </a:p>
          <a:p>
            <a:pPr marL="342900" indent="-342900"/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(3)Threshold                                             (4)Forbidden list</a:t>
            </a:r>
          </a:p>
          <a:p>
            <a:pPr marL="342900" indent="-342900"/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(5)Storage type                                         (6) Forbidden policy (drop/*)              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b="26087"/>
          <a:stretch>
            <a:fillRect/>
          </a:stretch>
        </p:blipFill>
        <p:spPr bwMode="auto">
          <a:xfrm>
            <a:off x="611560" y="3645024"/>
            <a:ext cx="763284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71600" y="4007386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(1)Threshold                                             (2)Storage type (strong/eventually)</a:t>
            </a:r>
          </a:p>
          <a:p>
            <a:pPr marL="342900" indent="-342900"/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(3) Forbidden  list                                     (4) policy (drop/*)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4945901"/>
            <a:ext cx="7632848" cy="1003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971600" y="5229200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(1)Threshold                                             (2)Storage type (strong/eventually)</a:t>
            </a:r>
          </a:p>
          <a:p>
            <a:pPr marL="342900" indent="-342900"/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(3) Forbidden  list                                     (4) policy (drop/*)</a:t>
            </a:r>
          </a:p>
        </p:txBody>
      </p:sp>
      <p:sp>
        <p:nvSpPr>
          <p:cNvPr id="13" name="TextBox 12"/>
          <p:cNvSpPr txBox="1"/>
          <p:nvPr/>
        </p:nvSpPr>
        <p:spPr>
          <a:xfrm rot="1224832">
            <a:off x="5999693" y="197217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WHAT WE CAN SHOW?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3068960"/>
            <a:ext cx="6408712" cy="37049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55976" y="4007386"/>
            <a:ext cx="3024336" cy="58477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1600" y="5229200"/>
            <a:ext cx="6408712" cy="72008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864</Words>
  <Application>Microsoft Office PowerPoint</Application>
  <PresentationFormat>全屏显示(4:3)</PresentationFormat>
  <Paragraphs>215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HY헤드라인M</vt:lpstr>
      <vt:lpstr>等线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Q6 Advanced          DEMON: Device Monitor based on ONOS</vt:lpstr>
      <vt:lpstr>Requirements</vt:lpstr>
      <vt:lpstr>Analysis</vt:lpstr>
      <vt:lpstr>Dig Deeper</vt:lpstr>
      <vt:lpstr>Component  </vt:lpstr>
      <vt:lpstr>Monitor Device Connection</vt:lpstr>
      <vt:lpstr>Distributed Storage</vt:lpstr>
      <vt:lpstr>Connect Handler</vt:lpstr>
      <vt:lpstr>Realization:DEMON</vt:lpstr>
      <vt:lpstr>CLI Interface</vt:lpstr>
      <vt:lpstr>GUI Interface</vt:lpstr>
      <vt:lpstr>Demo and test case</vt:lpstr>
      <vt:lpstr>Advantages</vt:lpstr>
      <vt:lpstr>Future work</vt:lpstr>
      <vt:lpstr>Acknowledge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Realization of extra features in device monitor</dc:title>
  <dc:creator>cmri</dc:creator>
  <cp:lastModifiedBy>IBM</cp:lastModifiedBy>
  <cp:revision>78</cp:revision>
  <dcterms:created xsi:type="dcterms:W3CDTF">2016-04-15T02:40:39Z</dcterms:created>
  <dcterms:modified xsi:type="dcterms:W3CDTF">2016-04-16T02:32:56Z</dcterms:modified>
</cp:coreProperties>
</file>