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69" r:id="rId3"/>
    <p:sldId id="256" r:id="rId4"/>
    <p:sldId id="264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71" r:id="rId14"/>
    <p:sldId id="266" r:id="rId15"/>
    <p:sldId id="286" r:id="rId16"/>
    <p:sldId id="26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haoyang" initials="h" lastIdx="1" clrIdx="0">
    <p:extLst>
      <p:ext uri="{19B8F6BF-5375-455C-9EA6-DF929625EA0E}">
        <p15:presenceInfo xmlns:p15="http://schemas.microsoft.com/office/powerpoint/2012/main" userId="S-1-5-21-1713849901-2797640346-4150151575-8235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8" autoAdjust="0"/>
    <p:restoredTop sz="82961" autoAdjust="0"/>
  </p:normalViewPr>
  <p:slideViewPr>
    <p:cSldViewPr snapToGrid="0">
      <p:cViewPr varScale="1">
        <p:scale>
          <a:sx n="58" d="100"/>
          <a:sy n="58" d="100"/>
        </p:scale>
        <p:origin x="7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12T11:35:56.22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1B99B-D0CC-4B73-A712-D855DA15C991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79ABF-C369-47A2-B76C-C44BB6EC4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985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5A27C-2087-4557-92E5-3F7C5A50214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365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45A27C-2087-4557-92E5-3F7C5A50214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011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 smtClean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梯度弥散或爆炸能够通过梯度剪切、权重正则化、</a:t>
            </a:r>
            <a:r>
              <a:rPr lang="en-US" altLang="zh-CN" b="0" i="0" dirty="0" err="1" smtClean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relu</a:t>
            </a:r>
            <a:r>
              <a:rPr lang="zh-CN" altLang="en-US" b="0" i="0" dirty="0" smtClean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、和</a:t>
            </a:r>
            <a:r>
              <a:rPr lang="en-US" altLang="zh-CN" b="0" i="0" dirty="0" smtClean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BN</a:t>
            </a:r>
            <a:r>
              <a:rPr lang="zh-CN" altLang="en-US" b="0" i="0" dirty="0" smtClean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层（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通过对每一层的输出规范为均值和方差一致的方法，消除了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带来的放大缩小的影响，进而解决梯度消失和爆炸</a:t>
            </a:r>
            <a:r>
              <a:rPr lang="zh-CN" altLang="en-US" b="0" i="0" dirty="0" smtClean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）解决</a:t>
            </a:r>
            <a:endParaRPr lang="en-US" altLang="zh-CN" b="0" i="0" dirty="0" smtClean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由于退化，可以有效地拟合模型的自由度却变少了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在每个层中只有少量的隐藏单元对不同的输入改变它们的激活值，而大部分隐藏单元对不同的输入都是相同的反应</a:t>
            </a:r>
            <a:endParaRPr lang="en-US" altLang="zh-CN" b="0" i="0" dirty="0" smtClean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79ABF-C369-47A2-B76C-C44BB6EC45C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1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45A27C-2087-4557-92E5-3F7C5A50214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4645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45A27C-2087-4557-92E5-3F7C5A50214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8611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45A27C-2087-4557-92E5-3F7C5A50214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8030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贡献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解决了梯度消失、爆炸的问题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计算方便，计算速度快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加速了网络的训练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由于负数部分恒为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，会导致一些神经元无法激活（可通过设置小学习率部分解决）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输出不是以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为中心的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45A27C-2087-4557-92E5-3F7C5A50214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801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采用连续的几个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3x3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的卷积核代替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中的较大卷积核（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11x11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7x7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5x5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对于给定的感受野，采用堆积的小卷积核优于采用大的卷积核，因为多层非线性层可以增加网络深度来保证学习更复杂的模式，而且代价还比较小。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感受野的定义是卷积神经网络每一层输出的特征图（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map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）上的像素点在原始图像上映射的区域大小。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45A27C-2087-4557-92E5-3F7C5A50214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99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45A27C-2087-4557-92E5-3F7C5A50214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0013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45A27C-2087-4557-92E5-3F7C5A50214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952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F(x)=H(x)−x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为浅层的输出，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H(x)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为深层的输出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,F(x)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为夹在二者中间的的两层代表的变换，当浅层的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代表的特征已经足够成熟，如果任何对于特征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的改变都会让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变大的话，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F(x)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会自动趋向于学习成为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则从恒等映射的路径继续传递。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其中左边的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 block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保留了输入的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dimension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，而右边则是一个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"bottleneck design"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，增加非线性和减小输出的深度以减小计算成本。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45A27C-2087-4557-92E5-3F7C5A50214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274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9E8E-C1F0-4CBC-8FDE-74DDC1051D81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F482-7EFC-4144-ADE1-01899D735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48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9E8E-C1F0-4CBC-8FDE-74DDC1051D81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F482-7EFC-4144-ADE1-01899D735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4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9E8E-C1F0-4CBC-8FDE-74DDC1051D81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F482-7EFC-4144-ADE1-01899D735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58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应用部分3-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262" y="-68263"/>
            <a:ext cx="12223262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719403" y="692696"/>
            <a:ext cx="9793088" cy="1368152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719404" y="2505230"/>
            <a:ext cx="8160907" cy="90012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719403" y="4365104"/>
            <a:ext cx="4032251" cy="5032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矩形 7"/>
          <p:cNvSpPr/>
          <p:nvPr userDrawn="1"/>
        </p:nvSpPr>
        <p:spPr bwMode="auto">
          <a:xfrm>
            <a:off x="6974378" y="5245331"/>
            <a:ext cx="4829695" cy="13217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rgbClr val="C0C0C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4" t="33455" r="20466" b="35151"/>
          <a:stretch/>
        </p:blipFill>
        <p:spPr>
          <a:xfrm>
            <a:off x="8965975" y="5410419"/>
            <a:ext cx="2603294" cy="99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88988"/>
      </p:ext>
    </p:extLst>
  </p:cSld>
  <p:clrMapOvr>
    <a:masterClrMapping/>
  </p:clrMapOvr>
  <p:transition spd="slow"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arblesA4_Hea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84185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0" y="3984625"/>
            <a:ext cx="12192000" cy="1588"/>
          </a:xfrm>
          <a:prstGeom prst="line">
            <a:avLst/>
          </a:prstGeom>
          <a:noFill/>
          <a:ln w="12700">
            <a:solidFill>
              <a:srgbClr val="ABAFB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42108" y="6297613"/>
            <a:ext cx="6547338" cy="31591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>
                <a:solidFill>
                  <a:srgbClr val="808080"/>
                </a:solidFill>
                <a:latin typeface="Arial" charset="0"/>
                <a:ea typeface="ヒラギノ角ゴ Pro W3" pitchFamily="-64" charset="-128"/>
              </a:rPr>
              <a:t>To protect the confidential and proprietary information included in this material, it may not be disclosed or provided to any third parties without the approval of Aon Hewitt.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0616" y="4140200"/>
            <a:ext cx="9001370" cy="1670050"/>
          </a:xfrm>
          <a:extLst/>
        </p:spPr>
        <p:txBody>
          <a:bodyPr anchor="t"/>
          <a:lstStyle>
            <a:lvl1pPr>
              <a:lnSpc>
                <a:spcPct val="90000"/>
              </a:lnSpc>
              <a:defRPr sz="3700" b="1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8448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2109" y="3527425"/>
            <a:ext cx="10857522" cy="274638"/>
          </a:xfrm>
          <a:extLst/>
        </p:spPr>
        <p:txBody>
          <a:bodyPr wrap="none" anchor="b"/>
          <a:lstStyle>
            <a:lvl1pPr>
              <a:lnSpc>
                <a:spcPct val="90000"/>
              </a:lnSpc>
              <a:spcBef>
                <a:spcPct val="0"/>
              </a:spcBef>
              <a:defRPr sz="1400">
                <a:solidFill>
                  <a:srgbClr val="E11B22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 | Date</a:t>
            </a:r>
          </a:p>
        </p:txBody>
      </p:sp>
    </p:spTree>
    <p:extLst>
      <p:ext uri="{BB962C8B-B14F-4D97-AF65-F5344CB8AC3E}">
        <p14:creationId xmlns:p14="http://schemas.microsoft.com/office/powerpoint/2010/main" val="411243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2pPr marL="458787" indent="-457200">
              <a:buFont typeface="Arial" panose="020B0604020202020204" pitchFamily="34" charset="0"/>
              <a:buChar char="•"/>
              <a:defRPr sz="3200"/>
            </a:lvl2pPr>
            <a:lvl3pPr marL="573087" indent="-342900">
              <a:buFont typeface="Arial" panose="020B0604020202020204" pitchFamily="34" charset="0"/>
              <a:buChar char="•"/>
              <a:defRPr sz="2800"/>
            </a:lvl3pPr>
            <a:lvl4pPr marL="801687" indent="-342900">
              <a:buFont typeface="Arial" panose="020B0604020202020204" pitchFamily="34" charset="0"/>
              <a:buChar char="•"/>
              <a:defRPr sz="2400"/>
            </a:lvl4pPr>
            <a:lvl5pPr marL="973137" indent="-285750">
              <a:buFont typeface="Arial" panose="020B0604020202020204" pitchFamily="34" charset="0"/>
              <a:buChar char="•"/>
              <a:defRPr sz="2000"/>
            </a:lvl5pPr>
          </a:lstStyle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39490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77818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5693" y="1141414"/>
            <a:ext cx="5390662" cy="4954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3924" y="1141414"/>
            <a:ext cx="5390661" cy="4954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63441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79396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021783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67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9E8E-C1F0-4CBC-8FDE-74DDC1051D81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F482-7EFC-4144-ADE1-01899D735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128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442287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982315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578567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3339" y="301626"/>
            <a:ext cx="2741246" cy="5794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5693" y="301626"/>
            <a:ext cx="8040078" cy="57943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866559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5693" y="301625"/>
            <a:ext cx="10968892" cy="5207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5693" y="1141414"/>
            <a:ext cx="10968892" cy="4954587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954047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应用部分3-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262" y="-68263"/>
            <a:ext cx="12223262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719403" y="692696"/>
            <a:ext cx="9793088" cy="1368152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719404" y="2505230"/>
            <a:ext cx="8160907" cy="90012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719403" y="4365104"/>
            <a:ext cx="4032251" cy="5032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矩形 7"/>
          <p:cNvSpPr/>
          <p:nvPr userDrawn="1"/>
        </p:nvSpPr>
        <p:spPr bwMode="auto">
          <a:xfrm>
            <a:off x="6974378" y="5245331"/>
            <a:ext cx="4829695" cy="13217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rgbClr val="C0C0C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4" t="33455" r="20466" b="35151"/>
          <a:stretch/>
        </p:blipFill>
        <p:spPr>
          <a:xfrm>
            <a:off x="8965975" y="5410419"/>
            <a:ext cx="2603294" cy="99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27378"/>
      </p:ext>
    </p:extLst>
  </p:cSld>
  <p:clrMapOvr>
    <a:masterClrMapping/>
  </p:clrMapOvr>
  <p:transition spd="slow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9E8E-C1F0-4CBC-8FDE-74DDC1051D81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F482-7EFC-4144-ADE1-01899D735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37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9E8E-C1F0-4CBC-8FDE-74DDC1051D81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F482-7EFC-4144-ADE1-01899D735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49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9E8E-C1F0-4CBC-8FDE-74DDC1051D81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F482-7EFC-4144-ADE1-01899D735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57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9E8E-C1F0-4CBC-8FDE-74DDC1051D81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F482-7EFC-4144-ADE1-01899D735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3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9E8E-C1F0-4CBC-8FDE-74DDC1051D81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F482-7EFC-4144-ADE1-01899D735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69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9E8E-C1F0-4CBC-8FDE-74DDC1051D81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F482-7EFC-4144-ADE1-01899D735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47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9E8E-C1F0-4CBC-8FDE-74DDC1051D81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F482-7EFC-4144-ADE1-01899D735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27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C9E8E-C1F0-4CBC-8FDE-74DDC1051D81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FF482-7EFC-4144-ADE1-01899D735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4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5693" y="1141414"/>
            <a:ext cx="10968892" cy="495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5693" y="301625"/>
            <a:ext cx="1096889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609600" y="914400"/>
            <a:ext cx="10972800" cy="15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54" name="Text Box 6"/>
          <p:cNvSpPr txBox="1">
            <a:spLocks noChangeArrowheads="1"/>
          </p:cNvSpPr>
          <p:nvPr userDrawn="1"/>
        </p:nvSpPr>
        <p:spPr bwMode="auto">
          <a:xfrm>
            <a:off x="5298831" y="6424614"/>
            <a:ext cx="1062892" cy="244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prstClr val="black"/>
              </a:buClr>
              <a:buFont typeface="Wingdings" panose="05000000000000000000" pitchFamily="2" charset="2"/>
              <a:buNone/>
              <a:defRPr/>
            </a:pPr>
            <a:fld id="{EDBB0FBA-5013-46F8-BAA8-BE6C35278539}" type="slidenum">
              <a:rPr lang="zh-CN" altLang="en-US" sz="1000" smtClean="0">
                <a:solidFill>
                  <a:prstClr val="black"/>
                </a:solidFill>
                <a:latin typeface="Arial" panose="020B0604020202020204" pitchFamily="34" charset="0"/>
              </a:rPr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prstClr val="black"/>
                </a:buClr>
                <a:buFont typeface="Wingdings" panose="05000000000000000000" pitchFamily="2" charset="2"/>
                <a:buNone/>
                <a:defRPr/>
              </a:pPr>
              <a:t>‹#›</a:t>
            </a:fld>
            <a:endParaRPr lang="en-US" altLang="zh-CN" sz="10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4" t="33455" r="20466" b="35151"/>
          <a:stretch/>
        </p:blipFill>
        <p:spPr>
          <a:xfrm>
            <a:off x="10152611" y="313496"/>
            <a:ext cx="1429789" cy="54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6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E11B2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E11B22"/>
          </a:solidFill>
          <a:latin typeface="Arial" charset="0"/>
          <a:ea typeface="华文楷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E11B22"/>
          </a:solidFill>
          <a:latin typeface="Arial" charset="0"/>
          <a:ea typeface="华文楷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E11B22"/>
          </a:solidFill>
          <a:latin typeface="Arial" charset="0"/>
          <a:ea typeface="华文楷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E11B22"/>
          </a:solidFill>
          <a:latin typeface="Arial" charset="0"/>
          <a:ea typeface="华文楷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E11B22"/>
          </a:solidFill>
          <a:latin typeface="Arial" charset="0"/>
          <a:ea typeface="华文楷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E11B22"/>
          </a:solidFill>
          <a:latin typeface="Arial" charset="0"/>
          <a:ea typeface="华文楷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E11B22"/>
          </a:solidFill>
          <a:latin typeface="Arial" charset="0"/>
          <a:ea typeface="华文楷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E11B22"/>
          </a:solidFill>
          <a:latin typeface="Arial" charset="0"/>
          <a:ea typeface="华文楷体" pitchFamily="2" charset="-122"/>
        </a:defRPr>
      </a:lvl9pPr>
    </p:titleStyle>
    <p:bodyStyle>
      <a:lvl1pPr marL="342900" indent="-342900" algn="l" rtl="0" eaLnBrk="0" fontAlgn="base" hangingPunct="0">
        <a:spcBef>
          <a:spcPct val="25000"/>
        </a:spcBef>
        <a:spcAft>
          <a:spcPct val="0"/>
        </a:spcAft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228600" indent="-227013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800">
          <a:solidFill>
            <a:srgbClr val="000000"/>
          </a:solidFill>
          <a:latin typeface="+mn-lt"/>
          <a:ea typeface="+mn-ea"/>
        </a:defRPr>
      </a:lvl2pPr>
      <a:lvl3pPr marL="457200" indent="-227013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2400">
          <a:solidFill>
            <a:srgbClr val="000000"/>
          </a:solidFill>
          <a:latin typeface="+mn-lt"/>
          <a:ea typeface="+mn-ea"/>
        </a:defRPr>
      </a:lvl3pPr>
      <a:lvl4pPr marL="685800" indent="-227013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  <a:ea typeface="+mn-ea"/>
        </a:defRPr>
      </a:lvl4pPr>
      <a:lvl5pPr marL="911225" indent="-223838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s"/>
        <a:defRPr sz="1800">
          <a:solidFill>
            <a:srgbClr val="000000"/>
          </a:solidFill>
          <a:latin typeface="+mn-lt"/>
          <a:ea typeface="+mn-ea"/>
        </a:defRPr>
      </a:lvl5pPr>
      <a:lvl6pPr marL="1368425" indent="-223838" algn="l" rtl="0" fontAlgn="base">
        <a:spcBef>
          <a:spcPct val="25000"/>
        </a:spcBef>
        <a:spcAft>
          <a:spcPct val="0"/>
        </a:spcAft>
        <a:buClr>
          <a:schemeClr val="tx1"/>
        </a:buClr>
        <a:buFont typeface="Wingdings" pitchFamily="2" charset="2"/>
        <a:buChar char="s"/>
        <a:defRPr sz="1400">
          <a:solidFill>
            <a:srgbClr val="000000"/>
          </a:solidFill>
          <a:latin typeface="+mn-lt"/>
          <a:ea typeface="+mn-ea"/>
        </a:defRPr>
      </a:lvl6pPr>
      <a:lvl7pPr marL="1825625" indent="-223838" algn="l" rtl="0" fontAlgn="base">
        <a:spcBef>
          <a:spcPct val="25000"/>
        </a:spcBef>
        <a:spcAft>
          <a:spcPct val="0"/>
        </a:spcAft>
        <a:buClr>
          <a:schemeClr val="tx1"/>
        </a:buClr>
        <a:buFont typeface="Wingdings" pitchFamily="2" charset="2"/>
        <a:buChar char="s"/>
        <a:defRPr sz="1400">
          <a:solidFill>
            <a:srgbClr val="000000"/>
          </a:solidFill>
          <a:latin typeface="+mn-lt"/>
          <a:ea typeface="+mn-ea"/>
        </a:defRPr>
      </a:lvl7pPr>
      <a:lvl8pPr marL="2282825" indent="-223838" algn="l" rtl="0" fontAlgn="base">
        <a:spcBef>
          <a:spcPct val="25000"/>
        </a:spcBef>
        <a:spcAft>
          <a:spcPct val="0"/>
        </a:spcAft>
        <a:buClr>
          <a:schemeClr val="tx1"/>
        </a:buClr>
        <a:buFont typeface="Wingdings" pitchFamily="2" charset="2"/>
        <a:buChar char="s"/>
        <a:defRPr sz="1400">
          <a:solidFill>
            <a:srgbClr val="000000"/>
          </a:solidFill>
          <a:latin typeface="+mn-lt"/>
          <a:ea typeface="+mn-ea"/>
        </a:defRPr>
      </a:lvl8pPr>
      <a:lvl9pPr marL="2740025" indent="-223838" algn="l" rtl="0" fontAlgn="base">
        <a:spcBef>
          <a:spcPct val="25000"/>
        </a:spcBef>
        <a:spcAft>
          <a:spcPct val="0"/>
        </a:spcAft>
        <a:buClr>
          <a:schemeClr val="tx1"/>
        </a:buClr>
        <a:buFont typeface="Wingdings" pitchFamily="2" charset="2"/>
        <a:buChar char="s"/>
        <a:defRPr sz="1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4"/>
          <p:cNvSpPr>
            <a:spLocks noGrp="1"/>
          </p:cNvSpPr>
          <p:nvPr>
            <p:ph type="ctrTitle"/>
          </p:nvPr>
        </p:nvSpPr>
        <p:spPr>
          <a:xfrm>
            <a:off x="1157680" y="979314"/>
            <a:ext cx="9802420" cy="1368425"/>
          </a:xfrm>
        </p:spPr>
        <p:txBody>
          <a:bodyPr/>
          <a:lstStyle/>
          <a:p>
            <a:pPr algn="ctr"/>
            <a:r>
              <a:rPr lang="zh-CN" altLang="en-US" sz="5400" dirty="0"/>
              <a:t>虚拟商品过滤</a:t>
            </a:r>
            <a:endParaRPr lang="zh-CN" altLang="en-US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0" name="副标题 5"/>
          <p:cNvSpPr>
            <a:spLocks noGrp="1"/>
          </p:cNvSpPr>
          <p:nvPr>
            <p:ph type="subTitle" idx="1"/>
          </p:nvPr>
        </p:nvSpPr>
        <p:spPr>
          <a:xfrm>
            <a:off x="2400300" y="2247900"/>
            <a:ext cx="7574355" cy="2546365"/>
          </a:xfrm>
        </p:spPr>
        <p:txBody>
          <a:bodyPr>
            <a:normAutofit/>
          </a:bodyPr>
          <a:lstStyle/>
          <a:p>
            <a:pPr algn="ctr"/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0" dirty="0" smtClean="0"/>
              <a:t>识别</a:t>
            </a:r>
            <a:r>
              <a:rPr lang="zh-CN" altLang="en-US" sz="2400" b="0" dirty="0"/>
              <a:t>含有文字的虚拟商品并进行过滤，包括补邮费、定制、电话卡、碎屏险等虚拟商品</a:t>
            </a:r>
            <a:r>
              <a:rPr lang="en-US" altLang="zh-CN" sz="2400" b="0" dirty="0"/>
              <a:t/>
            </a:r>
            <a:br>
              <a:rPr lang="en-US" altLang="zh-CN" sz="2400" b="0" dirty="0"/>
            </a:b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534247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51D3-1FD1-904C-AFB2-F2EFDD42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539" b="1" dirty="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rPr>
              <a:t>CNN</a:t>
            </a:r>
            <a:r>
              <a:rPr lang="zh-CN" altLang="en-US" sz="2539" b="1" dirty="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发展史</a:t>
            </a:r>
            <a:endParaRPr lang="en-US" sz="254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7992" y="1194563"/>
            <a:ext cx="105040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Resnet50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dirty="0"/>
              <a:t>深度残差网络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Target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：在前向过程中，当浅层的输出已经足够成熟，则让深层网络后面的层能够实现恒等映射的作用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Picture 2" descr="https://img2018.cnblogs.com/blog/1436741/201810/1436741-20181021163131483-98451581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51" y="2814009"/>
            <a:ext cx="3203062" cy="185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356021" y="4206241"/>
            <a:ext cx="106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H(x)=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1017767" y="4670088"/>
            <a:ext cx="0" cy="6012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rgbClr val="C0C0C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56021" y="5271333"/>
            <a:ext cx="18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F(x)= H(x) - x</a:t>
            </a:r>
            <a:endParaRPr lang="zh-CN" altLang="en-US" dirty="0"/>
          </a:p>
        </p:txBody>
      </p:sp>
      <p:pic>
        <p:nvPicPr>
          <p:cNvPr id="8" name="Picture 4" descr="C:\Users\hehaoyang\Documents\JD\office_dongdong\hehaoyang2\Temp\JdOnline2019081211482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630" y="2507225"/>
            <a:ext cx="5946386" cy="228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46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51D3-1FD1-904C-AFB2-F2EFDD42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539" b="1" dirty="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rPr>
              <a:t>CNN</a:t>
            </a:r>
            <a:r>
              <a:rPr lang="zh-CN" altLang="en-US" sz="2539" b="1" dirty="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发展史</a:t>
            </a:r>
            <a:endParaRPr lang="en-US" sz="254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14" name="Picture 2" descr="C:\Users\hehaoyang\Documents\JD\office_dongdong\hehaoyang2\Temp\JdOnline2019090915594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4" y="1265464"/>
            <a:ext cx="9324975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78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AC6A-61F8-B942-9C7F-B96E433E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2539" b="1" kern="1200" dirty="0" smtClean="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rPr>
              <a:t>算法设计和迭代</a:t>
            </a:r>
            <a:endParaRPr lang="zh-CN" altLang="en-US" sz="2539" b="1" kern="1200" dirty="0">
              <a:solidFill>
                <a:srgbClr val="E2231A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8578" y="1339738"/>
            <a:ext cx="35299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搭建浅层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CNN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）搭建深层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CNN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170" name="Picture 2" descr="C:\Users\hehaoyang\Documents\JD\office_dongdong\hehaoyang2\Temp\JdOnline201908141118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034" y="3065950"/>
            <a:ext cx="7078101" cy="272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907848" y="2173260"/>
            <a:ext cx="88076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需要大量训练样本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退化现象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，在训练和测试集上准确率都会下降，导致了深度网络不能被很好的优化</a:t>
            </a:r>
          </a:p>
        </p:txBody>
      </p:sp>
      <p:sp>
        <p:nvSpPr>
          <p:cNvPr id="4" name="矩形 3"/>
          <p:cNvSpPr/>
          <p:nvPr/>
        </p:nvSpPr>
        <p:spPr>
          <a:xfrm>
            <a:off x="675563" y="5866999"/>
            <a:ext cx="943011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）迁移学习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resnet50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resnet_v1_50_2016_08_28.tar.gz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AC6A-61F8-B942-9C7F-B96E433E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2539" b="1" kern="1200" dirty="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rPr>
              <a:t>算法设计和迭代</a:t>
            </a:r>
            <a:endParaRPr lang="zh-CN" altLang="en-US" sz="2539" b="1" kern="1200" dirty="0">
              <a:solidFill>
                <a:srgbClr val="E2231A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7992" y="1148753"/>
            <a:ext cx="103753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迭代过程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）分别在三批数据集上进行预测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）针对每轮预测结果中标记为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的正样本，进行人工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review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）将预测错误的样本重新放入训练集，再次训练模型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）总共迭代三次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离线表现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dirty="0" smtClean="0"/>
              <a:t>在离线测试</a:t>
            </a:r>
            <a:r>
              <a:rPr lang="zh-CN" altLang="en-US" dirty="0"/>
              <a:t>集</a:t>
            </a:r>
            <a:r>
              <a:rPr lang="en-US" altLang="zh-CN" dirty="0"/>
              <a:t>500</a:t>
            </a:r>
            <a:r>
              <a:rPr lang="zh-CN" altLang="en-US" dirty="0"/>
              <a:t>条</a:t>
            </a:r>
            <a:r>
              <a:rPr lang="zh-CN" altLang="en-US" dirty="0" smtClean="0"/>
              <a:t>数据上</a:t>
            </a:r>
            <a:r>
              <a:rPr lang="zh-CN" altLang="en-US" dirty="0"/>
              <a:t>的精确率为</a:t>
            </a:r>
            <a:r>
              <a:rPr lang="en-US" altLang="zh-CN" dirty="0"/>
              <a:t>92.8%</a:t>
            </a:r>
            <a:r>
              <a:rPr lang="zh-CN" altLang="en-US" dirty="0"/>
              <a:t>，召回为</a:t>
            </a:r>
            <a:r>
              <a:rPr lang="en-US" altLang="zh-CN" dirty="0"/>
              <a:t>86.8%</a:t>
            </a:r>
          </a:p>
        </p:txBody>
      </p:sp>
    </p:spTree>
    <p:extLst>
      <p:ext uri="{BB962C8B-B14F-4D97-AF65-F5344CB8AC3E}">
        <p14:creationId xmlns:p14="http://schemas.microsoft.com/office/powerpoint/2010/main" val="313044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AC6A-61F8-B942-9C7F-B96E433E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2539" b="1" kern="1200" dirty="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rPr>
              <a:t>算法设计和迭代</a:t>
            </a:r>
            <a:endParaRPr lang="zh-CN" altLang="en-US" sz="2539" b="1" kern="1200" dirty="0">
              <a:solidFill>
                <a:srgbClr val="E2231A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6046" y="1258481"/>
            <a:ext cx="10375392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训练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trick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）下载数据时线程数开到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左右即可，再往上速度提升不明显，并且下载失败的次数会变多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）尽量保证下载速度和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GPU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调用速度一致，满载运行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）迁移学习时保证每次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predict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的一致性，需要设置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keep_prob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=1.0,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is_training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=True</a:t>
            </a:r>
          </a:p>
          <a:p>
            <a:pPr>
              <a:lnSpc>
                <a:spcPct val="20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）设置验证集的观察窗口，防止过拟合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batch_size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128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GPU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内存可能报警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07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AC6A-61F8-B942-9C7F-B96E433E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539" b="1" kern="1200" dirty="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rPr>
              <a:t>预测</a:t>
            </a:r>
            <a:r>
              <a:rPr lang="zh-CN" altLang="en-US" sz="2539" b="1" kern="1200" dirty="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lang="zh-CN" altLang="en-US" sz="2539" b="1" kern="1200" dirty="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rPr>
              <a:t>更新</a:t>
            </a:r>
            <a:endParaRPr lang="en-US" altLang="zh-CN" sz="2539" b="1" kern="1200" dirty="0">
              <a:solidFill>
                <a:srgbClr val="E2231A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7143" y="1386497"/>
            <a:ext cx="10375392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）全站热销商品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图片下载和预测：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下载完成后写入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hdfs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b.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多个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bdp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调度实验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c.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GPU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并多线程，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在内存中同时完成预测的工作，直接写出每个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sku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对应的结果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热销商品预测完毕后，针对每天的增量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sku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进行更新屏蔽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zh-CN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dirty="0" smtClean="0"/>
              <a:t>线上表现：</a:t>
            </a:r>
            <a:endParaRPr lang="en-US" altLang="zh-CN" dirty="0" smtClean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dirty="0" smtClean="0"/>
              <a:t>曝光用户</a:t>
            </a:r>
            <a:r>
              <a:rPr lang="en-US" altLang="zh-CN" dirty="0" err="1" smtClean="0"/>
              <a:t>uv</a:t>
            </a:r>
            <a:r>
              <a:rPr lang="zh-CN" altLang="en-US" dirty="0" smtClean="0"/>
              <a:t>价值：</a:t>
            </a:r>
            <a:r>
              <a:rPr lang="en-US" altLang="zh-CN" dirty="0" smtClean="0"/>
              <a:t>+5.07%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dirty="0" smtClean="0"/>
              <a:t>曝光用户人均点击数：</a:t>
            </a:r>
            <a:r>
              <a:rPr lang="en-US" altLang="zh-CN" dirty="0" smtClean="0"/>
              <a:t>+0.27%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dirty="0"/>
              <a:t>曝光</a:t>
            </a:r>
            <a:r>
              <a:rPr lang="zh-CN" altLang="en-US" dirty="0" smtClean="0"/>
              <a:t>用户转化率：</a:t>
            </a:r>
            <a:r>
              <a:rPr lang="en-US" altLang="zh-CN" dirty="0" smtClean="0"/>
              <a:t>+0.67%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083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ehaoyang\Documents\JD\office_dongdong\hehaoyang2\Temp\JdOnline201908081646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66" y="205172"/>
            <a:ext cx="3067050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ehaoyang\Documents\JD\office_dongdong\hehaoyang2\Temp\JdOnline2019080817035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507" y="3405572"/>
            <a:ext cx="303847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hehaoyang\Documents\JD\office_dongdong\hehaoyang2\Temp\JdOnline2019080817060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724" y="219461"/>
            <a:ext cx="30480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hehaoyang\Documents\JD\office_dongdong\hehaoyang2\Temp\JdOnline2019080817345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073" y="3324610"/>
            <a:ext cx="3038475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hehaoyang\Documents\JD\office_dongdong\hehaoyang2\Temp\JdOnline2019080817365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632" y="148023"/>
            <a:ext cx="30289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39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51D3-1FD1-904C-AFB2-F2EFDD42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54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sz="254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F14BB-2D82-1B4A-9D2E-14299F7F0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895" y="1141414"/>
            <a:ext cx="10968892" cy="495458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数据获取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算法设计和迭代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预测和更新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839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51D3-1FD1-904C-AFB2-F2EFDD42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539" b="1" kern="1200" dirty="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数据获取</a:t>
            </a:r>
            <a:endParaRPr lang="en-US" sz="254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F14BB-2D82-1B4A-9D2E-14299F7F0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895" y="1141414"/>
            <a:ext cx="10968892" cy="4954587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补差价图片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sku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获取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限制标题中包含补差价、补邮费等关键字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sku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对应图片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获取：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app.m_sku_to_imageurl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）图片下载：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'http://img1.360buyimg.com/n3/' +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a.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训练数据使用了正负样本总计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6W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b.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测试数据分为三批，每批次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600W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c.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数据下载到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hdfs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27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51D3-1FD1-904C-AFB2-F2EFDD42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539" b="1" dirty="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rPr>
              <a:t>CNN</a:t>
            </a:r>
            <a:r>
              <a:rPr lang="zh-CN" altLang="en-US" sz="2539" b="1" dirty="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发展史</a:t>
            </a:r>
            <a:endParaRPr lang="en-US" sz="254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C:\Users\hehaoyang\Documents\JD\office_dongdong\hehaoyang2\Temp\JdOnline201909091124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6" y="1986813"/>
            <a:ext cx="10360478" cy="306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717442" y="1175115"/>
            <a:ext cx="10375392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Lenet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03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51D3-1FD1-904C-AFB2-F2EFDD42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539" b="1" dirty="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rPr>
              <a:t>CNN</a:t>
            </a:r>
            <a:r>
              <a:rPr lang="zh-CN" altLang="en-US" sz="2539" b="1" dirty="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发展史</a:t>
            </a:r>
            <a:endParaRPr lang="en-US" sz="254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7084" y="1060767"/>
            <a:ext cx="87914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Alexnet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数据增强：水平翻转、随机剪裁、平移变换、颜色和光照变换等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b. Dropout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c.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Relu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 Overlapping Max polling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dirty="0"/>
              <a:t>使</a:t>
            </a:r>
            <a:r>
              <a:rPr lang="en-US" altLang="zh-CN" dirty="0" smtClean="0"/>
              <a:t>top5</a:t>
            </a:r>
            <a:r>
              <a:rPr lang="zh-CN" altLang="en-US" dirty="0"/>
              <a:t>错误率下降</a:t>
            </a:r>
            <a:r>
              <a:rPr lang="zh-CN" altLang="en-US" dirty="0" smtClean="0"/>
              <a:t>了</a:t>
            </a:r>
            <a:r>
              <a:rPr lang="en-US" altLang="zh-CN" dirty="0" smtClean="0"/>
              <a:t>0.3</a:t>
            </a:r>
            <a:r>
              <a:rPr lang="en-US" altLang="zh-CN" dirty="0"/>
              <a:t>%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e.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GPU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并行（</a:t>
            </a:r>
            <a:r>
              <a:rPr lang="zh-CN" altLang="en-US" dirty="0"/>
              <a:t>使</a:t>
            </a:r>
            <a:r>
              <a:rPr lang="en-US" altLang="zh-CN" dirty="0" smtClean="0"/>
              <a:t>top5</a:t>
            </a:r>
            <a:r>
              <a:rPr lang="zh-CN" altLang="en-US" dirty="0"/>
              <a:t>错误率下降</a:t>
            </a:r>
            <a:r>
              <a:rPr lang="zh-CN" altLang="en-US" dirty="0" smtClean="0"/>
              <a:t>了</a:t>
            </a:r>
            <a:r>
              <a:rPr lang="en-US" altLang="zh-CN" dirty="0" smtClean="0"/>
              <a:t>1.2</a:t>
            </a:r>
            <a:r>
              <a:rPr lang="en-US" altLang="zh-CN" dirty="0"/>
              <a:t>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2" descr="C:\Users\hehaoyang\Documents\JD\office_dongdong\hehaoyang2\Temp\JdOnline201909091138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198" y="3646090"/>
            <a:ext cx="6942582" cy="254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4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51D3-1FD1-904C-AFB2-F2EFDD42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539" b="1" dirty="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rPr>
              <a:t>CNN</a:t>
            </a:r>
            <a:r>
              <a:rPr lang="zh-CN" altLang="en-US" sz="2539" b="1" dirty="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发展史</a:t>
            </a:r>
            <a:endParaRPr lang="en-US" sz="254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1068108"/>
            <a:ext cx="100614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 VGG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b="0" i="0" dirty="0" smtClean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其突出贡献在于证明使用很小的卷积（</a:t>
            </a:r>
            <a:r>
              <a:rPr lang="en-US" altLang="zh-CN" b="0" i="0" dirty="0" smtClean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3*3</a:t>
            </a:r>
            <a:r>
              <a:rPr lang="zh-CN" altLang="en-US" b="0" i="0" dirty="0" smtClean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），增加网络深度可以有效提升模型的效果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AutoNum type="alphaL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小卷积核和池化核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AutoNum type="alphaL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多卷积子层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c.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数更深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16-19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4" descr="C:\Users\hehaoyang\Documents\JD\office_dongdong\hehaoyang2\Temp\JdOnline201909091141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09" y="3003616"/>
            <a:ext cx="4390064" cy="257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028700" y="5776862"/>
            <a:ext cx="35505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solidFill>
                  <a:srgbClr val="2F2F2F"/>
                </a:solidFill>
                <a:effectLst/>
                <a:latin typeface="-apple-system"/>
              </a:rPr>
              <a:t>两层 </a:t>
            </a:r>
            <a:r>
              <a:rPr lang="en-US" altLang="zh-CN" b="0" i="0" dirty="0" smtClean="0">
                <a:solidFill>
                  <a:srgbClr val="2F2F2F"/>
                </a:solidFill>
                <a:effectLst/>
                <a:latin typeface="-apple-system"/>
              </a:rPr>
              <a:t>3*3 </a:t>
            </a:r>
            <a:r>
              <a:rPr lang="zh-CN" altLang="en-US" b="0" i="0" dirty="0" smtClean="0">
                <a:solidFill>
                  <a:srgbClr val="2F2F2F"/>
                </a:solidFill>
                <a:effectLst/>
                <a:latin typeface="-apple-system"/>
              </a:rPr>
              <a:t>卷积操作的有效区域</a:t>
            </a:r>
            <a:r>
              <a:rPr lang="en-US" altLang="zh-CN" b="0" i="0" dirty="0" smtClean="0">
                <a:solidFill>
                  <a:srgbClr val="2F2F2F"/>
                </a:solidFill>
                <a:effectLst/>
                <a:latin typeface="-apple-system"/>
              </a:rPr>
              <a:t>(</a:t>
            </a:r>
            <a:r>
              <a:rPr lang="zh-CN" altLang="en-US" b="0" i="0" dirty="0" smtClean="0">
                <a:solidFill>
                  <a:srgbClr val="2F2F2F"/>
                </a:solidFill>
                <a:effectLst/>
                <a:latin typeface="-apple-system"/>
              </a:rPr>
              <a:t>感受野</a:t>
            </a:r>
            <a:r>
              <a:rPr lang="en-US" altLang="zh-CN" b="0" i="0" dirty="0" smtClean="0">
                <a:solidFill>
                  <a:srgbClr val="2F2F2F"/>
                </a:solidFill>
                <a:effectLst/>
                <a:latin typeface="-apple-system"/>
              </a:rPr>
              <a:t>)</a:t>
            </a:r>
            <a:r>
              <a:rPr lang="zh-CN" altLang="en-US" b="0" i="0" dirty="0" smtClean="0">
                <a:solidFill>
                  <a:srgbClr val="2F2F2F"/>
                </a:solidFill>
                <a:effectLst/>
                <a:latin typeface="-apple-system"/>
              </a:rPr>
              <a:t>是</a:t>
            </a:r>
            <a:r>
              <a:rPr lang="en-US" altLang="zh-CN" b="0" i="0" dirty="0" smtClean="0">
                <a:solidFill>
                  <a:srgbClr val="2F2F2F"/>
                </a:solidFill>
                <a:effectLst/>
                <a:latin typeface="-apple-system"/>
              </a:rPr>
              <a:t>5*5</a:t>
            </a:r>
            <a:r>
              <a:rPr lang="zh-CN" altLang="en-US" b="0" i="0" dirty="0" smtClean="0">
                <a:solidFill>
                  <a:srgbClr val="2F2F2F"/>
                </a:solidFill>
                <a:effectLst/>
                <a:latin typeface="-apple-system"/>
              </a:rPr>
              <a:t>，三层为</a:t>
            </a:r>
            <a:r>
              <a:rPr lang="en-US" altLang="zh-CN" b="0" i="0" dirty="0" smtClean="0">
                <a:solidFill>
                  <a:srgbClr val="2F2F2F"/>
                </a:solidFill>
                <a:effectLst/>
                <a:latin typeface="-apple-system"/>
              </a:rPr>
              <a:t>7</a:t>
            </a:r>
            <a:r>
              <a:rPr lang="zh-CN" altLang="en-US" b="0" i="0" dirty="0" smtClean="0">
                <a:solidFill>
                  <a:srgbClr val="2F2F2F"/>
                </a:solidFill>
                <a:effectLst/>
                <a:latin typeface="-apple-system"/>
              </a:rPr>
              <a:t>*</a:t>
            </a:r>
            <a:r>
              <a:rPr lang="en-US" altLang="zh-CN" b="0" i="0" dirty="0" smtClean="0">
                <a:solidFill>
                  <a:srgbClr val="2F2F2F"/>
                </a:solidFill>
                <a:effectLst/>
                <a:latin typeface="-apple-system"/>
              </a:rPr>
              <a:t>7</a:t>
            </a:r>
            <a:endParaRPr lang="zh-CN" altLang="en-US" dirty="0"/>
          </a:p>
        </p:txBody>
      </p:sp>
      <p:pic>
        <p:nvPicPr>
          <p:cNvPr id="17414" name="Picture 6" descr="C:\Users\hehaoyang\Documents\JD\office_dongdong\hehaoyang2\Temp\JdOnline2019091015273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598" y="5286373"/>
            <a:ext cx="3184750" cy="136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8" descr="C:\Users\hehaoyang\Documents\JD\office_dongdong\hehaoyang2\Temp\JdOnline2019091015291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914" y="1706564"/>
            <a:ext cx="3226434" cy="15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8" name="Picture 10" descr="C:\Users\hehaoyang\Documents\JD\office_dongdong\hehaoyang2\Temp\JdOnline2019091015294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598" y="3516432"/>
            <a:ext cx="3184750" cy="154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941788" y="224610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b="0" i="0" smtClean="0">
                <a:solidFill>
                  <a:srgbClr val="1A1A1A"/>
                </a:solidFill>
                <a:effectLst/>
                <a:latin typeface="-apple-system"/>
              </a:rPr>
              <a:t>第一层特征，感受野为</a:t>
            </a:r>
            <a:r>
              <a:rPr lang="en-US" altLang="zh-CN" b="0" i="0" dirty="0" smtClean="0">
                <a:solidFill>
                  <a:srgbClr val="1A1A1A"/>
                </a:solidFill>
                <a:effectLst/>
                <a:latin typeface="-apple-system"/>
              </a:rPr>
              <a:t>3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955141" y="3885763"/>
            <a:ext cx="2987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 smtClean="0">
                <a:solidFill>
                  <a:srgbClr val="1A1A1A"/>
                </a:solidFill>
                <a:effectLst/>
                <a:latin typeface="-apple-system"/>
              </a:rPr>
              <a:t>第二层特征，感受野为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5</a:t>
            </a:r>
            <a:endParaRPr lang="en-US" altLang="zh-CN" b="0" i="0" dirty="0" smtClean="0">
              <a:solidFill>
                <a:srgbClr val="1A1A1A"/>
              </a:solidFill>
              <a:effectLst/>
              <a:latin typeface="-apple-system"/>
            </a:endParaRP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955141" y="5638363"/>
            <a:ext cx="2987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 smtClean="0">
                <a:solidFill>
                  <a:srgbClr val="1A1A1A"/>
                </a:solidFill>
                <a:effectLst/>
                <a:latin typeface="-apple-system"/>
              </a:rPr>
              <a:t>第三层特征，感受野为</a:t>
            </a:r>
            <a:r>
              <a:rPr lang="en-US" altLang="zh-CN" dirty="0" smtClean="0">
                <a:solidFill>
                  <a:srgbClr val="1A1A1A"/>
                </a:solidFill>
                <a:latin typeface="-apple-system"/>
              </a:rPr>
              <a:t>7</a:t>
            </a:r>
            <a:endParaRPr lang="en-US" altLang="zh-CN" b="0" i="0" dirty="0" smtClean="0">
              <a:solidFill>
                <a:srgbClr val="1A1A1A"/>
              </a:solidFill>
              <a:effectLst/>
              <a:latin typeface="-apple-system"/>
            </a:endParaRP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004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51D3-1FD1-904C-AFB2-F2EFDD42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539" b="1" dirty="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rPr>
              <a:t>CNN</a:t>
            </a:r>
            <a:r>
              <a:rPr lang="zh-CN" altLang="en-US" sz="2539" b="1" dirty="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发展史</a:t>
            </a:r>
            <a:endParaRPr lang="en-US" sz="254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05543" y="1072701"/>
            <a:ext cx="6360883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 Inception</a:t>
            </a:r>
          </a:p>
        </p:txBody>
      </p:sp>
      <p:pic>
        <p:nvPicPr>
          <p:cNvPr id="4" name="Picture 4" descr="C:\Users\hehaoyang\Documents\JD\office_dongdong\hehaoyang2\Temp\JdOnline201909091510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834" y="1531609"/>
            <a:ext cx="73914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160233" y="3863527"/>
            <a:ext cx="8734881" cy="12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由于信息位置的巨大差异，为卷积操作选择合适的卷积核大小就比较困难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非常深的网络更容易过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拟合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梯度更新传输到整个网络是很困难的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简单地堆叠较大的卷积层非常消耗计算资源</a:t>
            </a:r>
          </a:p>
        </p:txBody>
      </p:sp>
      <p:sp>
        <p:nvSpPr>
          <p:cNvPr id="6" name="矩形 5"/>
          <p:cNvSpPr/>
          <p:nvPr/>
        </p:nvSpPr>
        <p:spPr>
          <a:xfrm>
            <a:off x="1905002" y="5882148"/>
            <a:ext cx="450396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在同一层级上运行具备多个尺寸的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滤波器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861707" y="5284307"/>
            <a:ext cx="8164" cy="471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64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51D3-1FD1-904C-AFB2-F2EFDD42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539" b="1" dirty="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rPr>
              <a:t>CNN</a:t>
            </a:r>
            <a:r>
              <a:rPr lang="zh-CN" altLang="en-US" sz="2539" b="1" dirty="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发展史</a:t>
            </a:r>
            <a:endParaRPr lang="en-US" sz="254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6750" y="1102484"/>
            <a:ext cx="636088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 Inception</a:t>
            </a:r>
          </a:p>
        </p:txBody>
      </p:sp>
      <p:pic>
        <p:nvPicPr>
          <p:cNvPr id="4" name="Picture 2" descr="C:\Users\hehaoyang\Documents\JD\office_dongdong\hehaoyang2\Temp\JdOnline2019090914572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1" y="1676550"/>
            <a:ext cx="4004656" cy="180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C:\Users\hehaoyang\Documents\JD\office_dongdong\hehaoyang2\Temp\JdOnline201909091513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14" y="4189961"/>
            <a:ext cx="4148853" cy="210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82375" y="4256430"/>
            <a:ext cx="4222332" cy="204107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967594" y="3585782"/>
            <a:ext cx="8164" cy="471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735451" y="1735367"/>
            <a:ext cx="6838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卷积核大小采用1*1、3*3和5*5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b. 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采用不同大小的卷积核意味着不同大小的感受野，最后拼接意味着不同尺度特征的融合 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ooling层在实际中有效 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35451" y="3111315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计算</a:t>
            </a:r>
            <a:r>
              <a:rPr lang="zh-CN" altLang="en-US" dirty="0" smtClean="0">
                <a:solidFill>
                  <a:srgbClr val="FF0000"/>
                </a:solidFill>
              </a:rPr>
              <a:t>成本问题：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5x5</a:t>
            </a:r>
            <a:r>
              <a:rPr lang="zh-CN" altLang="en-US" dirty="0">
                <a:solidFill>
                  <a:srgbClr val="FF0000"/>
                </a:solidFill>
              </a:rPr>
              <a:t>的卷积核约需要</a:t>
            </a:r>
            <a:r>
              <a:rPr lang="en-US" altLang="zh-CN" dirty="0">
                <a:solidFill>
                  <a:srgbClr val="FF0000"/>
                </a:solidFill>
              </a:rPr>
              <a:t>1.2</a:t>
            </a:r>
            <a:r>
              <a:rPr lang="zh-CN" altLang="en-US" dirty="0">
                <a:solidFill>
                  <a:srgbClr val="FF0000"/>
                </a:solidFill>
              </a:rPr>
              <a:t>亿次的计算量</a:t>
            </a:r>
          </a:p>
        </p:txBody>
      </p:sp>
      <p:sp>
        <p:nvSpPr>
          <p:cNvPr id="10" name="矩形 9"/>
          <p:cNvSpPr/>
          <p:nvPr/>
        </p:nvSpPr>
        <p:spPr>
          <a:xfrm>
            <a:off x="4690785" y="4676801"/>
            <a:ext cx="688361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en-US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采用了</a:t>
            </a:r>
            <a:r>
              <a:rPr lang="en-US" altLang="zh-CN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Inception</a:t>
            </a:r>
            <a:r>
              <a:rPr lang="zh-CN" altLang="en-US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模块化（</a:t>
            </a:r>
            <a:r>
              <a:rPr lang="en-US" altLang="zh-CN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个）的结构，共</a:t>
            </a:r>
            <a:r>
              <a:rPr lang="en-US" altLang="zh-CN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22</a:t>
            </a:r>
            <a:r>
              <a:rPr lang="zh-CN" altLang="en-US" b="0" i="0" dirty="0" smtClean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层</a:t>
            </a:r>
            <a:endParaRPr lang="en-US" altLang="zh-CN" b="0" i="0" dirty="0" smtClean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V2: 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个连续的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3x3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卷积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层组成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的小网络来代替单个的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5x5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卷积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层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V3: 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将二维卷积拆分成两个较小的一维卷积，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3-&gt;3*1+1*3</a:t>
            </a:r>
          </a:p>
          <a:p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V4: 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结合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r>
              <a:rPr lang="en-US" altLang="zh-CN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esnet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393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4_Marbles_AonHewit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17961" dir="2700000" algn="ctr" rotWithShape="0">
                  <a:srgbClr val="C0C0C0">
                    <a:gamma/>
                    <a:shade val="60000"/>
                    <a:invGamma/>
                  </a:srgb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楷体" pitchFamily="2" charset="-122"/>
            <a:ea typeface="华文楷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17961" dir="2700000" algn="ctr" rotWithShape="0">
                  <a:srgbClr val="C0C0C0">
                    <a:gamma/>
                    <a:shade val="60000"/>
                    <a:invGamma/>
                  </a:srgb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楷体" pitchFamily="2" charset="-122"/>
            <a:ea typeface="华文楷体" pitchFamily="2" charset="-122"/>
          </a:defRPr>
        </a:defPPr>
      </a:lstStyle>
    </a:lnDef>
  </a:objectDefaults>
  <a:extraClrSchemeLst>
    <a:extraClrScheme>
      <a:clrScheme name="A4_Marbles_AonHewitt 1">
        <a:dk1>
          <a:srgbClr val="000000"/>
        </a:dk1>
        <a:lt1>
          <a:srgbClr val="FFFFFF"/>
        </a:lt1>
        <a:dk2>
          <a:srgbClr val="263C6B"/>
        </a:dk2>
        <a:lt2>
          <a:srgbClr val="ABAFB2"/>
        </a:lt2>
        <a:accent1>
          <a:srgbClr val="6280AF"/>
        </a:accent1>
        <a:accent2>
          <a:srgbClr val="BDD172"/>
        </a:accent2>
        <a:accent3>
          <a:srgbClr val="FFFFFF"/>
        </a:accent3>
        <a:accent4>
          <a:srgbClr val="000000"/>
        </a:accent4>
        <a:accent5>
          <a:srgbClr val="B7C0D4"/>
        </a:accent5>
        <a:accent6>
          <a:srgbClr val="ABBD67"/>
        </a:accent6>
        <a:hlink>
          <a:srgbClr val="C64120"/>
        </a:hlink>
        <a:folHlink>
          <a:srgbClr val="E9890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4_Marbles_AonHewitt 2">
        <a:dk1>
          <a:srgbClr val="000000"/>
        </a:dk1>
        <a:lt1>
          <a:srgbClr val="FFFFFF"/>
        </a:lt1>
        <a:dk2>
          <a:srgbClr val="5EB6E4"/>
        </a:dk2>
        <a:lt2>
          <a:srgbClr val="4D4F53"/>
        </a:lt2>
        <a:accent1>
          <a:srgbClr val="D3CD8B"/>
        </a:accent1>
        <a:accent2>
          <a:srgbClr val="7AB800"/>
        </a:accent2>
        <a:accent3>
          <a:srgbClr val="FFFFFF"/>
        </a:accent3>
        <a:accent4>
          <a:srgbClr val="000000"/>
        </a:accent4>
        <a:accent5>
          <a:srgbClr val="E6E3C4"/>
        </a:accent5>
        <a:accent6>
          <a:srgbClr val="6EA600"/>
        </a:accent6>
        <a:hlink>
          <a:srgbClr val="00338D"/>
        </a:hlink>
        <a:folHlink>
          <a:srgbClr val="0083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47779</TotalTime>
  <Words>1162</Words>
  <Application>Microsoft Office PowerPoint</Application>
  <PresentationFormat>宽屏</PresentationFormat>
  <Paragraphs>112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-apple-system</vt:lpstr>
      <vt:lpstr>ヒラギノ角ゴ Pro W3</vt:lpstr>
      <vt:lpstr>等线</vt:lpstr>
      <vt:lpstr>等线 Light</vt:lpstr>
      <vt:lpstr>黑体</vt:lpstr>
      <vt:lpstr>华文楷体</vt:lpstr>
      <vt:lpstr>宋体</vt:lpstr>
      <vt:lpstr>微软雅黑</vt:lpstr>
      <vt:lpstr>微软雅黑</vt:lpstr>
      <vt:lpstr>Arial</vt:lpstr>
      <vt:lpstr>Calibri</vt:lpstr>
      <vt:lpstr>Times New Roman</vt:lpstr>
      <vt:lpstr>Wingdings</vt:lpstr>
      <vt:lpstr>Office 主题​​</vt:lpstr>
      <vt:lpstr>A4_Marbles_AonHewitt</vt:lpstr>
      <vt:lpstr>虚拟商品过滤</vt:lpstr>
      <vt:lpstr>PowerPoint 演示文稿</vt:lpstr>
      <vt:lpstr>目录</vt:lpstr>
      <vt:lpstr>数据获取</vt:lpstr>
      <vt:lpstr>CNN发展史</vt:lpstr>
      <vt:lpstr>CNN发展史</vt:lpstr>
      <vt:lpstr>CNN发展史</vt:lpstr>
      <vt:lpstr>CNN发展史</vt:lpstr>
      <vt:lpstr>CNN发展史</vt:lpstr>
      <vt:lpstr>CNN发展史</vt:lpstr>
      <vt:lpstr>CNN发展史</vt:lpstr>
      <vt:lpstr>算法设计和迭代</vt:lpstr>
      <vt:lpstr>算法设计和迭代</vt:lpstr>
      <vt:lpstr>算法设计和迭代</vt:lpstr>
      <vt:lpstr>预测和更新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hehaoyang</dc:creator>
  <cp:lastModifiedBy>hehaoyang</cp:lastModifiedBy>
  <cp:revision>60</cp:revision>
  <dcterms:created xsi:type="dcterms:W3CDTF">2019-08-08T08:42:59Z</dcterms:created>
  <dcterms:modified xsi:type="dcterms:W3CDTF">2019-09-10T13:02:31Z</dcterms:modified>
</cp:coreProperties>
</file>