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Schoolbook"/>
        <a:ea typeface="Century Schoolbook"/>
        <a:cs typeface="Century Schoolbook"/>
        <a:sym typeface="Century Schoolbook"/>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Schoolbook"/>
        <a:ea typeface="Century Schoolbook"/>
        <a:cs typeface="Century Schoolbook"/>
        <a:sym typeface="Century Schoolbook"/>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Schoolbook"/>
        <a:ea typeface="Century Schoolbook"/>
        <a:cs typeface="Century Schoolbook"/>
        <a:sym typeface="Century Schoolbook"/>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Schoolbook"/>
        <a:ea typeface="Century Schoolbook"/>
        <a:cs typeface="Century Schoolbook"/>
        <a:sym typeface="Century Schoolbook"/>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Schoolbook"/>
        <a:ea typeface="Century Schoolbook"/>
        <a:cs typeface="Century Schoolbook"/>
        <a:sym typeface="Century Schoolbook"/>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Schoolbook"/>
        <a:ea typeface="Century Schoolbook"/>
        <a:cs typeface="Century Schoolbook"/>
        <a:sym typeface="Century Schoolbook"/>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Schoolbook"/>
        <a:ea typeface="Century Schoolbook"/>
        <a:cs typeface="Century Schoolbook"/>
        <a:sym typeface="Century Schoolbook"/>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Schoolbook"/>
        <a:ea typeface="Century Schoolbook"/>
        <a:cs typeface="Century Schoolbook"/>
        <a:sym typeface="Century Schoolbook"/>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Schoolbook"/>
        <a:ea typeface="Century Schoolbook"/>
        <a:cs typeface="Century Schoolbook"/>
        <a:sym typeface="Century School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4D5"/>
          </a:solidFill>
        </a:fill>
      </a:tcStyle>
    </a:wholeTbl>
    <a:band2H>
      <a:tcTxStyle b="def" i="def"/>
      <a:tcStyle>
        <a:tcBdr/>
        <a:fill>
          <a:solidFill>
            <a:srgbClr val="EBEBEB"/>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5D9"/>
          </a:solidFill>
        </a:fill>
      </a:tcStyle>
    </a:wholeTbl>
    <a:band2H>
      <a:tcTxStyle b="def" i="def"/>
      <a:tcStyle>
        <a:tcBdr/>
        <a:fill>
          <a:solidFill>
            <a:srgbClr val="F0F3ED"/>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D4D1"/>
          </a:solidFill>
        </a:fill>
      </a:tcStyle>
    </a:wholeTbl>
    <a:band2H>
      <a:tcTxStyle b="def" i="def"/>
      <a:tcStyle>
        <a:tcBdr/>
        <a:fill>
          <a:solidFill>
            <a:srgbClr val="EFEBEA"/>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Schoolbook"/>
          <a:ea typeface="Century Schoolbook"/>
          <a:cs typeface="Century School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entury Schoolbook"/>
          <a:ea typeface="Century Schoolbook"/>
          <a:cs typeface="Century School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Schoolbook"/>
          <a:ea typeface="Century Schoolbook"/>
          <a:cs typeface="Century School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Schoolbook"/>
          <a:ea typeface="Century Schoolbook"/>
          <a:cs typeface="Century School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The common component of these queues is disk based storage. While they can be clustered or federated, and have master failovers, all these systems have some form of dedicated master and are disk bound for max queue size.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Aren’t queues an antipattern with cassandra? Technically they are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Some of those issues are due to tombstoning of messages, which is caused by modeling a queue off of deletes.  Another issue how to evenly distribute your messages across partitions? In a queue, what would be the partition key? How do you prevent one node from handling all the load?  And finally, how do you synchornize a queues consumers? If you have 10 consumers, you want to attempt to distribute work across those consumers, but if they all are pulling messages off a single partition and then deleting the message, they may all get the message.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solidFill>
          <a:srgbClr val="353538"/>
        </a:solidFill>
      </p:bgPr>
    </p:bg>
    <p:spTree>
      <p:nvGrpSpPr>
        <p:cNvPr id="1" name=""/>
        <p:cNvGrpSpPr/>
        <p:nvPr/>
      </p:nvGrpSpPr>
      <p:grpSpPr>
        <a:xfrm>
          <a:off x="0" y="0"/>
          <a:ext cx="0" cy="0"/>
          <a:chOff x="0" y="0"/>
          <a:chExt cx="0" cy="0"/>
        </a:xfrm>
      </p:grpSpPr>
      <p:sp>
        <p:nvSpPr>
          <p:cNvPr id="12" name="Shape 12"/>
          <p:cNvSpPr/>
          <p:nvPr>
            <p:ph type="title"/>
          </p:nvPr>
        </p:nvSpPr>
        <p:spPr>
          <a:xfrm>
            <a:off x="1261872" y="758951"/>
            <a:ext cx="9418320" cy="4041649"/>
          </a:xfrm>
          <a:prstGeom prst="rect">
            <a:avLst/>
          </a:prstGeom>
        </p:spPr>
        <p:txBody>
          <a:bodyPr/>
          <a:lstStyle>
            <a:lvl1pPr>
              <a:lnSpc>
                <a:spcPct val="85000"/>
              </a:lnSpc>
              <a:defRPr sz="7200">
                <a:solidFill>
                  <a:srgbClr val="FFFFFF"/>
                </a:solidFill>
              </a:defRPr>
            </a:lvl1pPr>
          </a:lstStyle>
          <a:p>
            <a:pPr/>
            <a:r>
              <a:t>Title Text</a:t>
            </a:r>
          </a:p>
        </p:txBody>
      </p:sp>
      <p:sp>
        <p:nvSpPr>
          <p:cNvPr id="13" name="Shape 13"/>
          <p:cNvSpPr/>
          <p:nvPr>
            <p:ph type="body" sz="quarter" idx="1"/>
          </p:nvPr>
        </p:nvSpPr>
        <p:spPr>
          <a:xfrm>
            <a:off x="1261872" y="4800600"/>
            <a:ext cx="9418320" cy="1691640"/>
          </a:xfrm>
          <a:prstGeom prst="rect">
            <a:avLst/>
          </a:prstGeom>
        </p:spPr>
        <p:txBody>
          <a:bodyPr/>
          <a:lstStyle>
            <a:lvl1pPr marL="0" indent="0">
              <a:buClrTx/>
              <a:buSzTx/>
              <a:buFontTx/>
              <a:buNone/>
              <a:defRPr spc="9" sz="2200">
                <a:solidFill>
                  <a:srgbClr val="BFBFBF"/>
                </a:solidFill>
              </a:defRPr>
            </a:lvl1pPr>
            <a:lvl2pPr marL="0" indent="457200">
              <a:buClrTx/>
              <a:buSzTx/>
              <a:buFontTx/>
              <a:buNone/>
              <a:defRPr spc="9" sz="2200">
                <a:solidFill>
                  <a:srgbClr val="BFBFBF"/>
                </a:solidFill>
              </a:defRPr>
            </a:lvl2pPr>
            <a:lvl3pPr marL="0" indent="914400">
              <a:buClrTx/>
              <a:buSzTx/>
              <a:buFontTx/>
              <a:buNone/>
              <a:defRPr spc="9" sz="2200">
                <a:solidFill>
                  <a:srgbClr val="BFBFBF"/>
                </a:solidFill>
              </a:defRPr>
            </a:lvl3pPr>
            <a:lvl4pPr marL="0" indent="1371600">
              <a:buClrTx/>
              <a:buSzTx/>
              <a:buFontTx/>
              <a:buNone/>
              <a:defRPr spc="9" sz="2200">
                <a:solidFill>
                  <a:srgbClr val="BFBFBF"/>
                </a:solidFill>
              </a:defRPr>
            </a:lvl4pPr>
            <a:lvl5pPr marL="0" indent="1828800">
              <a:buClrTx/>
              <a:buSzTx/>
              <a:buFontTx/>
              <a:buNone/>
              <a:defRPr spc="9" sz="2200">
                <a:solidFill>
                  <a:srgbClr val="BFBFBF"/>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hape 14"/>
          <p:cNvSpPr/>
          <p:nvPr/>
        </p:nvSpPr>
        <p:spPr>
          <a:xfrm>
            <a:off x="0" y="0"/>
            <a:ext cx="457200" cy="6858000"/>
          </a:xfrm>
          <a:prstGeom prst="rect">
            <a:avLst/>
          </a:prstGeom>
          <a:solidFill>
            <a:schemeClr val="accent1"/>
          </a:solidFill>
          <a:ln w="12700">
            <a:miter lim="400000"/>
          </a:ln>
        </p:spPr>
        <p:txBody>
          <a:bodyPr lIns="45719" rIns="45719"/>
          <a:lstStyle/>
          <a:p>
            <a:pPr>
              <a:defRPr>
                <a:solidFill>
                  <a:srgbClr val="FFFFFF"/>
                </a:solidFill>
              </a:defRPr>
            </a:pPr>
          </a:p>
        </p:txBody>
      </p:sp>
      <p:sp>
        <p:nvSpPr>
          <p:cNvPr id="15" name="Shape 15"/>
          <p:cNvSpPr/>
          <p:nvPr>
            <p:ph type="sldNum" sz="quarter" idx="2"/>
          </p:nvPr>
        </p:nvSpPr>
        <p:spPr>
          <a:prstGeom prst="rect">
            <a:avLst/>
          </a:prstGeom>
        </p:spPr>
        <p:txBody>
          <a:bodyPr/>
          <a:lstStyle>
            <a:lvl1pPr>
              <a:defRPr>
                <a:solidFill>
                  <a:srgbClr val="A6A6A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6" name="Shape 96"/>
          <p:cNvSpPr/>
          <p:nvPr>
            <p:ph type="title"/>
          </p:nvPr>
        </p:nvSpPr>
        <p:spPr>
          <a:xfrm>
            <a:off x="1261872" y="365759"/>
            <a:ext cx="9692641" cy="1325564"/>
          </a:xfrm>
          <a:prstGeom prst="rect">
            <a:avLst/>
          </a:prstGeom>
        </p:spPr>
        <p:txBody>
          <a:bodyPr/>
          <a:lstStyle/>
          <a:p>
            <a:pPr/>
            <a:r>
              <a:t>Title Text</a:t>
            </a:r>
          </a:p>
        </p:txBody>
      </p:sp>
      <p:sp>
        <p:nvSpPr>
          <p:cNvPr id="97" name="Shape 97"/>
          <p:cNvSpPr/>
          <p:nvPr>
            <p:ph type="body" idx="1"/>
          </p:nvPr>
        </p:nvSpPr>
        <p:spPr>
          <a:xfrm>
            <a:off x="1261872" y="1828800"/>
            <a:ext cx="859536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5" name="Shape 105"/>
          <p:cNvSpPr/>
          <p:nvPr>
            <p:ph type="title"/>
          </p:nvPr>
        </p:nvSpPr>
        <p:spPr>
          <a:xfrm>
            <a:off x="8648700" y="381000"/>
            <a:ext cx="2476500" cy="5897563"/>
          </a:xfrm>
          <a:prstGeom prst="rect">
            <a:avLst/>
          </a:prstGeom>
        </p:spPr>
        <p:txBody>
          <a:bodyPr/>
          <a:lstStyle/>
          <a:p>
            <a:pPr/>
            <a:r>
              <a:t>Title Text</a:t>
            </a:r>
          </a:p>
        </p:txBody>
      </p:sp>
      <p:sp>
        <p:nvSpPr>
          <p:cNvPr id="106" name="Shape 106"/>
          <p:cNvSpPr/>
          <p:nvPr>
            <p:ph type="body" idx="1"/>
          </p:nvPr>
        </p:nvSpPr>
        <p:spPr>
          <a:xfrm>
            <a:off x="762000" y="381000"/>
            <a:ext cx="7734300" cy="58975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14" name="Shape 114"/>
          <p:cNvSpPr/>
          <p:nvPr/>
        </p:nvSpPr>
        <p:spPr>
          <a:xfrm>
            <a:off x="11292840" y="0"/>
            <a:ext cx="914401" cy="6858000"/>
          </a:xfrm>
          <a:prstGeom prst="rect">
            <a:avLst/>
          </a:prstGeom>
          <a:solidFill>
            <a:srgbClr val="353538"/>
          </a:solidFill>
          <a:ln w="12700">
            <a:miter lim="400000"/>
          </a:ln>
        </p:spPr>
        <p:txBody>
          <a:bodyPr lIns="45719" rIns="45719"/>
          <a:lstStyle/>
          <a:p>
            <a:pPr/>
          </a:p>
        </p:txBody>
      </p:sp>
      <p:sp>
        <p:nvSpPr>
          <p:cNvPr id="115" name="Shape 115"/>
          <p:cNvSpPr/>
          <p:nvPr>
            <p:ph type="title"/>
          </p:nvPr>
        </p:nvSpPr>
        <p:spPr>
          <a:xfrm>
            <a:off x="1261872" y="365759"/>
            <a:ext cx="9692641" cy="1325564"/>
          </a:xfrm>
          <a:prstGeom prst="rect">
            <a:avLst/>
          </a:prstGeom>
        </p:spPr>
        <p:txBody>
          <a:bodyPr/>
          <a:lstStyle/>
          <a:p>
            <a:pPr/>
            <a:r>
              <a:t>Title Text</a:t>
            </a:r>
          </a:p>
        </p:txBody>
      </p:sp>
      <p:sp>
        <p:nvSpPr>
          <p:cNvPr id="116" name="Shape 116"/>
          <p:cNvSpPr/>
          <p:nvPr>
            <p:ph type="body" idx="1"/>
          </p:nvPr>
        </p:nvSpPr>
        <p:spPr>
          <a:xfrm>
            <a:off x="1261872" y="1828800"/>
            <a:ext cx="859536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7" name="Shape 1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2" name="Shape 22"/>
          <p:cNvSpPr/>
          <p:nvPr>
            <p:ph type="title"/>
          </p:nvPr>
        </p:nvSpPr>
        <p:spPr>
          <a:xfrm>
            <a:off x="1261872" y="365759"/>
            <a:ext cx="9692641" cy="1325564"/>
          </a:xfrm>
          <a:prstGeom prst="rect">
            <a:avLst/>
          </a:prstGeom>
        </p:spPr>
        <p:txBody>
          <a:bodyPr/>
          <a:lstStyle/>
          <a:p>
            <a:pPr/>
            <a:r>
              <a:t>Title Text</a:t>
            </a:r>
          </a:p>
        </p:txBody>
      </p:sp>
      <p:sp>
        <p:nvSpPr>
          <p:cNvPr id="23" name="Shape 23"/>
          <p:cNvSpPr/>
          <p:nvPr>
            <p:ph type="body" idx="1"/>
          </p:nvPr>
        </p:nvSpPr>
        <p:spPr>
          <a:xfrm>
            <a:off x="1261872" y="1828800"/>
            <a:ext cx="859536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hape 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1" name="Shape 31"/>
          <p:cNvSpPr/>
          <p:nvPr>
            <p:ph type="title"/>
          </p:nvPr>
        </p:nvSpPr>
        <p:spPr>
          <a:xfrm>
            <a:off x="1261872" y="758951"/>
            <a:ext cx="9418320" cy="4041649"/>
          </a:xfrm>
          <a:prstGeom prst="rect">
            <a:avLst/>
          </a:prstGeom>
        </p:spPr>
        <p:txBody>
          <a:bodyPr/>
          <a:lstStyle>
            <a:lvl1pPr>
              <a:lnSpc>
                <a:spcPct val="85000"/>
              </a:lnSpc>
              <a:defRPr sz="7200"/>
            </a:lvl1pPr>
          </a:lstStyle>
          <a:p>
            <a:pPr/>
            <a:r>
              <a:t>Title Text</a:t>
            </a:r>
          </a:p>
        </p:txBody>
      </p:sp>
      <p:sp>
        <p:nvSpPr>
          <p:cNvPr id="32" name="Shape 32"/>
          <p:cNvSpPr/>
          <p:nvPr>
            <p:ph type="body" sz="quarter" idx="1"/>
          </p:nvPr>
        </p:nvSpPr>
        <p:spPr>
          <a:xfrm>
            <a:off x="1261872" y="4800600"/>
            <a:ext cx="9418320" cy="1691640"/>
          </a:xfrm>
          <a:prstGeom prst="rect">
            <a:avLst/>
          </a:prstGeom>
        </p:spPr>
        <p:txBody>
          <a:bodyPr/>
          <a:lstStyle>
            <a:lvl1pPr marL="0" indent="0">
              <a:buClrTx/>
              <a:buSzTx/>
              <a:buFontTx/>
              <a:buNone/>
              <a:defRPr spc="9" sz="2200">
                <a:solidFill>
                  <a:srgbClr val="595959"/>
                </a:solidFill>
              </a:defRPr>
            </a:lvl1pPr>
            <a:lvl2pPr marL="0" indent="457200">
              <a:buClrTx/>
              <a:buSzTx/>
              <a:buFontTx/>
              <a:buNone/>
              <a:defRPr spc="9" sz="2200">
                <a:solidFill>
                  <a:srgbClr val="595959"/>
                </a:solidFill>
              </a:defRPr>
            </a:lvl2pPr>
            <a:lvl3pPr marL="0" indent="914400">
              <a:buClrTx/>
              <a:buSzTx/>
              <a:buFontTx/>
              <a:buNone/>
              <a:defRPr spc="9" sz="2200">
                <a:solidFill>
                  <a:srgbClr val="595959"/>
                </a:solidFill>
              </a:defRPr>
            </a:lvl3pPr>
            <a:lvl4pPr marL="0" indent="1371600">
              <a:buClrTx/>
              <a:buSzTx/>
              <a:buFontTx/>
              <a:buNone/>
              <a:defRPr spc="9" sz="2200">
                <a:solidFill>
                  <a:srgbClr val="595959"/>
                </a:solidFill>
              </a:defRPr>
            </a:lvl4pPr>
            <a:lvl5pPr marL="0" indent="1828800">
              <a:buClrTx/>
              <a:buSzTx/>
              <a:buFontTx/>
              <a:buNone/>
              <a:defRPr spc="9" sz="2200">
                <a:solidFill>
                  <a:srgbClr val="595959"/>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hape 33"/>
          <p:cNvSpPr/>
          <p:nvPr/>
        </p:nvSpPr>
        <p:spPr>
          <a:xfrm>
            <a:off x="0" y="0"/>
            <a:ext cx="457200" cy="6858000"/>
          </a:xfrm>
          <a:prstGeom prst="rect">
            <a:avLst/>
          </a:prstGeom>
          <a:solidFill>
            <a:schemeClr val="accent1"/>
          </a:solidFill>
          <a:ln w="12700">
            <a:miter lim="400000"/>
          </a:ln>
        </p:spPr>
        <p:txBody>
          <a:bodyPr lIns="45719" rIns="45719"/>
          <a:lstStyle/>
          <a:p>
            <a:pP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1" name="Shape 41"/>
          <p:cNvSpPr/>
          <p:nvPr>
            <p:ph type="title"/>
          </p:nvPr>
        </p:nvSpPr>
        <p:spPr>
          <a:xfrm>
            <a:off x="1261872" y="365759"/>
            <a:ext cx="9692641" cy="1325564"/>
          </a:xfrm>
          <a:prstGeom prst="rect">
            <a:avLst/>
          </a:prstGeom>
        </p:spPr>
        <p:txBody>
          <a:bodyPr/>
          <a:lstStyle/>
          <a:p>
            <a:pPr/>
            <a:r>
              <a:t>Title Text</a:t>
            </a:r>
          </a:p>
        </p:txBody>
      </p:sp>
      <p:sp>
        <p:nvSpPr>
          <p:cNvPr id="42" name="Shape 42"/>
          <p:cNvSpPr/>
          <p:nvPr>
            <p:ph type="body" sz="half" idx="1"/>
          </p:nvPr>
        </p:nvSpPr>
        <p:spPr>
          <a:xfrm>
            <a:off x="1261872" y="1828800"/>
            <a:ext cx="448056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3" name="Shape 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Shape 50"/>
          <p:cNvSpPr/>
          <p:nvPr>
            <p:ph type="title"/>
          </p:nvPr>
        </p:nvSpPr>
        <p:spPr>
          <a:xfrm>
            <a:off x="1261872" y="365759"/>
            <a:ext cx="9692641" cy="1325564"/>
          </a:xfrm>
          <a:prstGeom prst="rect">
            <a:avLst/>
          </a:prstGeom>
        </p:spPr>
        <p:txBody>
          <a:bodyPr/>
          <a:lstStyle/>
          <a:p>
            <a:pPr/>
            <a:r>
              <a:t>Title Text</a:t>
            </a:r>
          </a:p>
        </p:txBody>
      </p:sp>
      <p:sp>
        <p:nvSpPr>
          <p:cNvPr id="51" name="Shape 51"/>
          <p:cNvSpPr/>
          <p:nvPr>
            <p:ph type="body" sz="quarter" idx="1"/>
          </p:nvPr>
        </p:nvSpPr>
        <p:spPr>
          <a:xfrm>
            <a:off x="1261872" y="1713655"/>
            <a:ext cx="4480560" cy="731521"/>
          </a:xfrm>
          <a:prstGeom prst="rect">
            <a:avLst/>
          </a:prstGeom>
        </p:spPr>
        <p:txBody>
          <a:bodyPr anchor="b"/>
          <a:lstStyle>
            <a:lvl1pPr marL="0" indent="0">
              <a:spcBef>
                <a:spcPts val="200"/>
              </a:spcBef>
              <a:buClrTx/>
              <a:buSzTx/>
              <a:buFontTx/>
              <a:buNone/>
              <a:defRPr spc="9" sz="2000">
                <a:solidFill>
                  <a:srgbClr val="46464A"/>
                </a:solidFill>
              </a:defRPr>
            </a:lvl1pPr>
            <a:lvl2pPr marL="0" indent="457200">
              <a:spcBef>
                <a:spcPts val="200"/>
              </a:spcBef>
              <a:buClrTx/>
              <a:buSzTx/>
              <a:buFontTx/>
              <a:buNone/>
              <a:defRPr spc="9" sz="2000">
                <a:solidFill>
                  <a:srgbClr val="46464A"/>
                </a:solidFill>
              </a:defRPr>
            </a:lvl2pPr>
            <a:lvl3pPr marL="0" indent="914400">
              <a:spcBef>
                <a:spcPts val="200"/>
              </a:spcBef>
              <a:buClrTx/>
              <a:buSzTx/>
              <a:buFontTx/>
              <a:buNone/>
              <a:defRPr spc="9" sz="2000">
                <a:solidFill>
                  <a:srgbClr val="46464A"/>
                </a:solidFill>
              </a:defRPr>
            </a:lvl3pPr>
            <a:lvl4pPr marL="0" indent="1371600">
              <a:spcBef>
                <a:spcPts val="200"/>
              </a:spcBef>
              <a:buClrTx/>
              <a:buSzTx/>
              <a:buFontTx/>
              <a:buNone/>
              <a:defRPr spc="9" sz="2000">
                <a:solidFill>
                  <a:srgbClr val="46464A"/>
                </a:solidFill>
              </a:defRPr>
            </a:lvl4pPr>
            <a:lvl5pPr marL="0" indent="1828800">
              <a:spcBef>
                <a:spcPts val="200"/>
              </a:spcBef>
              <a:buClrTx/>
              <a:buSzTx/>
              <a:buFontTx/>
              <a:buNone/>
              <a:defRPr spc="9" sz="2000">
                <a:solidFill>
                  <a:srgbClr val="46464A"/>
                </a:solidFill>
              </a:defRPr>
            </a:lvl5pPr>
          </a:lstStyle>
          <a:p>
            <a:pPr/>
            <a:r>
              <a:t>Body Level One</a:t>
            </a:r>
          </a:p>
          <a:p>
            <a:pPr lvl="1"/>
            <a:r>
              <a:t>Body Level Two</a:t>
            </a:r>
          </a:p>
          <a:p>
            <a:pPr lvl="2"/>
            <a:r>
              <a:t>Body Level Three</a:t>
            </a:r>
          </a:p>
          <a:p>
            <a:pPr lvl="3"/>
            <a:r>
              <a:t>Body Level Four</a:t>
            </a:r>
          </a:p>
          <a:p>
            <a:pPr lvl="4"/>
            <a:r>
              <a:t>Body Level Five</a:t>
            </a:r>
          </a:p>
        </p:txBody>
      </p:sp>
      <p:sp>
        <p:nvSpPr>
          <p:cNvPr id="52" name="Shape 52"/>
          <p:cNvSpPr/>
          <p:nvPr>
            <p:ph type="body" sz="quarter" idx="13"/>
          </p:nvPr>
        </p:nvSpPr>
        <p:spPr>
          <a:xfrm>
            <a:off x="6126479" y="1713655"/>
            <a:ext cx="4480561" cy="731521"/>
          </a:xfrm>
          <a:prstGeom prst="rect">
            <a:avLst/>
          </a:prstGeom>
        </p:spPr>
        <p:txBody>
          <a:bodyPr anchor="b"/>
          <a:lstStyle/>
          <a:p>
            <a:pPr marL="0" indent="0">
              <a:lnSpc>
                <a:spcPct val="90000"/>
              </a:lnSpc>
              <a:spcBef>
                <a:spcPts val="2000"/>
              </a:spcBef>
              <a:buClrTx/>
              <a:buSzTx/>
              <a:buFontTx/>
              <a:buNone/>
              <a:defRPr spc="0" sz="2000">
                <a:solidFill>
                  <a:srgbClr val="46464A"/>
                </a:solidFill>
              </a:defRPr>
            </a:pPr>
          </a:p>
        </p:txBody>
      </p:sp>
      <p:sp>
        <p:nvSpPr>
          <p:cNvPr id="53" name="Shape 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Shape 60"/>
          <p:cNvSpPr/>
          <p:nvPr>
            <p:ph type="title"/>
          </p:nvPr>
        </p:nvSpPr>
        <p:spPr>
          <a:xfrm>
            <a:off x="1261872" y="365759"/>
            <a:ext cx="9692641" cy="1325564"/>
          </a:xfrm>
          <a:prstGeom prst="rect">
            <a:avLst/>
          </a:prstGeom>
        </p:spPr>
        <p:txBody>
          <a:bodyPr/>
          <a:lstStyle/>
          <a:p>
            <a:pPr/>
            <a:r>
              <a:t>Title Text</a:t>
            </a:r>
          </a:p>
        </p:txBody>
      </p:sp>
      <p:sp>
        <p:nvSpPr>
          <p:cNvPr id="61" name="Shape 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Shape 75"/>
          <p:cNvSpPr/>
          <p:nvPr>
            <p:ph type="title"/>
          </p:nvPr>
        </p:nvSpPr>
        <p:spPr>
          <a:xfrm>
            <a:off x="841247" y="457200"/>
            <a:ext cx="3200401" cy="1600197"/>
          </a:xfrm>
          <a:prstGeom prst="rect">
            <a:avLst/>
          </a:prstGeom>
        </p:spPr>
        <p:txBody>
          <a:bodyPr/>
          <a:lstStyle>
            <a:lvl1pPr>
              <a:defRPr sz="3200"/>
            </a:lvl1pPr>
          </a:lstStyle>
          <a:p>
            <a:pPr/>
            <a:r>
              <a:t>Title Text</a:t>
            </a:r>
          </a:p>
        </p:txBody>
      </p:sp>
      <p:sp>
        <p:nvSpPr>
          <p:cNvPr id="76" name="Shape 76"/>
          <p:cNvSpPr/>
          <p:nvPr>
            <p:ph type="body" sz="half" idx="1"/>
          </p:nvPr>
        </p:nvSpPr>
        <p:spPr>
          <a:xfrm>
            <a:off x="4504266" y="685800"/>
            <a:ext cx="6079068" cy="5486400"/>
          </a:xfrm>
          <a:prstGeom prst="rect">
            <a:avLst/>
          </a:prstGeom>
        </p:spPr>
        <p:txBody>
          <a:bodyPr/>
          <a:lstStyle>
            <a:lvl1pPr>
              <a:defRPr spc="9" sz="2000"/>
            </a:lvl1pPr>
            <a:lvl2pPr marL="477519" indent="-203199">
              <a:defRPr spc="9" sz="2000"/>
            </a:lvl2pPr>
            <a:lvl3pPr marL="777239" indent="-228600">
              <a:defRPr spc="9" sz="2000"/>
            </a:lvl3pPr>
            <a:lvl4pPr marL="1084217" indent="-261257">
              <a:defRPr spc="9" sz="2000"/>
            </a:lvl4pPr>
            <a:lvl5pPr marL="1358537" indent="-261257">
              <a:defRPr spc="9" sz="2000"/>
            </a:lvl5pPr>
          </a:lstStyle>
          <a:p>
            <a:pPr/>
            <a:r>
              <a:t>Body Level One</a:t>
            </a:r>
          </a:p>
          <a:p>
            <a:pPr lvl="1"/>
            <a:r>
              <a:t>Body Level Two</a:t>
            </a:r>
          </a:p>
          <a:p>
            <a:pPr lvl="2"/>
            <a:r>
              <a:t>Body Level Three</a:t>
            </a:r>
          </a:p>
          <a:p>
            <a:pPr lvl="3"/>
            <a:r>
              <a:t>Body Level Four</a:t>
            </a:r>
          </a:p>
          <a:p>
            <a:pPr lvl="4"/>
            <a:r>
              <a:t>Body Level Five</a:t>
            </a:r>
          </a:p>
        </p:txBody>
      </p:sp>
      <p:sp>
        <p:nvSpPr>
          <p:cNvPr id="77" name="Shape 77"/>
          <p:cNvSpPr/>
          <p:nvPr>
            <p:ph type="body" sz="quarter" idx="13"/>
          </p:nvPr>
        </p:nvSpPr>
        <p:spPr>
          <a:xfrm>
            <a:off x="841247" y="2099734"/>
            <a:ext cx="3200401" cy="3810002"/>
          </a:xfrm>
          <a:prstGeom prst="rect">
            <a:avLst/>
          </a:prstGeom>
        </p:spPr>
        <p:txBody>
          <a:bodyPr/>
          <a:lstStyle/>
          <a:p>
            <a:pPr marL="0" indent="0">
              <a:lnSpc>
                <a:spcPct val="114000"/>
              </a:lnSpc>
              <a:spcBef>
                <a:spcPts val="800"/>
              </a:spcBef>
              <a:buClrTx/>
              <a:buSzTx/>
              <a:buFontTx/>
              <a:buNone/>
              <a:defRPr spc="0" sz="1300"/>
            </a:pPr>
          </a:p>
        </p:txBody>
      </p:sp>
      <p:sp>
        <p:nvSpPr>
          <p:cNvPr id="78" name="Shape 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Shape 85"/>
          <p:cNvSpPr/>
          <p:nvPr/>
        </p:nvSpPr>
        <p:spPr>
          <a:xfrm>
            <a:off x="-1" y="5105400"/>
            <a:ext cx="11292842" cy="1752600"/>
          </a:xfrm>
          <a:prstGeom prst="rect">
            <a:avLst/>
          </a:prstGeom>
          <a:solidFill>
            <a:srgbClr val="000000"/>
          </a:solidFill>
          <a:ln w="12700">
            <a:miter lim="400000"/>
          </a:ln>
        </p:spPr>
        <p:txBody>
          <a:bodyPr lIns="45719" rIns="45719"/>
          <a:lstStyle/>
          <a:p>
            <a:pPr/>
          </a:p>
        </p:txBody>
      </p:sp>
      <p:sp>
        <p:nvSpPr>
          <p:cNvPr id="86" name="Shape 86"/>
          <p:cNvSpPr/>
          <p:nvPr>
            <p:ph type="title"/>
          </p:nvPr>
        </p:nvSpPr>
        <p:spPr>
          <a:xfrm>
            <a:off x="914400" y="5257800"/>
            <a:ext cx="9982200" cy="914400"/>
          </a:xfrm>
          <a:prstGeom prst="rect">
            <a:avLst/>
          </a:prstGeom>
        </p:spPr>
        <p:txBody>
          <a:bodyPr/>
          <a:lstStyle>
            <a:lvl1pPr>
              <a:defRPr sz="2800">
                <a:solidFill>
                  <a:srgbClr val="FFFFFF"/>
                </a:solidFill>
              </a:defRPr>
            </a:lvl1pPr>
          </a:lstStyle>
          <a:p>
            <a:pPr/>
            <a:r>
              <a:t>Title Text</a:t>
            </a:r>
          </a:p>
        </p:txBody>
      </p:sp>
      <p:sp>
        <p:nvSpPr>
          <p:cNvPr id="87" name="Shape 87"/>
          <p:cNvSpPr/>
          <p:nvPr>
            <p:ph type="pic" idx="13"/>
          </p:nvPr>
        </p:nvSpPr>
        <p:spPr>
          <a:xfrm>
            <a:off x="0" y="0"/>
            <a:ext cx="11292841" cy="5128923"/>
          </a:xfrm>
          <a:prstGeom prst="rect">
            <a:avLst/>
          </a:prstGeom>
        </p:spPr>
        <p:txBody>
          <a:bodyPr lIns="91439" rIns="91439">
            <a:noAutofit/>
          </a:bodyPr>
          <a:lstStyle/>
          <a:p>
            <a:pPr/>
          </a:p>
        </p:txBody>
      </p:sp>
      <p:sp>
        <p:nvSpPr>
          <p:cNvPr id="88" name="Shape 88"/>
          <p:cNvSpPr/>
          <p:nvPr>
            <p:ph type="body" sz="quarter" idx="1"/>
          </p:nvPr>
        </p:nvSpPr>
        <p:spPr>
          <a:xfrm>
            <a:off x="914400" y="6108589"/>
            <a:ext cx="9982200" cy="597012"/>
          </a:xfrm>
          <a:prstGeom prst="rect">
            <a:avLst/>
          </a:prstGeom>
        </p:spPr>
        <p:txBody>
          <a:bodyPr/>
          <a:lstStyle>
            <a:lvl1pPr marL="0" indent="0">
              <a:lnSpc>
                <a:spcPct val="100000"/>
              </a:lnSpc>
              <a:spcBef>
                <a:spcPts val="800"/>
              </a:spcBef>
              <a:buClrTx/>
              <a:buSzTx/>
              <a:buFontTx/>
              <a:buNone/>
              <a:defRPr sz="1300">
                <a:solidFill>
                  <a:srgbClr val="D9D9D9"/>
                </a:solidFill>
              </a:defRPr>
            </a:lvl1pPr>
            <a:lvl2pPr marL="0" indent="457200">
              <a:lnSpc>
                <a:spcPct val="100000"/>
              </a:lnSpc>
              <a:spcBef>
                <a:spcPts val="800"/>
              </a:spcBef>
              <a:buClrTx/>
              <a:buSzTx/>
              <a:buFontTx/>
              <a:buNone/>
              <a:defRPr sz="1300">
                <a:solidFill>
                  <a:srgbClr val="D9D9D9"/>
                </a:solidFill>
              </a:defRPr>
            </a:lvl2pPr>
            <a:lvl3pPr marL="0" indent="914400">
              <a:lnSpc>
                <a:spcPct val="100000"/>
              </a:lnSpc>
              <a:spcBef>
                <a:spcPts val="800"/>
              </a:spcBef>
              <a:buClrTx/>
              <a:buSzTx/>
              <a:buFontTx/>
              <a:buNone/>
              <a:defRPr sz="1300">
                <a:solidFill>
                  <a:srgbClr val="D9D9D9"/>
                </a:solidFill>
              </a:defRPr>
            </a:lvl3pPr>
            <a:lvl4pPr marL="0" indent="1371600">
              <a:lnSpc>
                <a:spcPct val="100000"/>
              </a:lnSpc>
              <a:spcBef>
                <a:spcPts val="800"/>
              </a:spcBef>
              <a:buClrTx/>
              <a:buSzTx/>
              <a:buFontTx/>
              <a:buNone/>
              <a:defRPr sz="1300">
                <a:solidFill>
                  <a:srgbClr val="D9D9D9"/>
                </a:solidFill>
              </a:defRPr>
            </a:lvl4pPr>
            <a:lvl5pPr marL="0" indent="1828800">
              <a:lnSpc>
                <a:spcPct val="100000"/>
              </a:lnSpc>
              <a:spcBef>
                <a:spcPts val="800"/>
              </a:spcBef>
              <a:buClrTx/>
              <a:buSzTx/>
              <a:buFontTx/>
              <a:buNone/>
              <a:defRPr sz="1300">
                <a:solidFill>
                  <a:srgbClr val="D9D9D9"/>
                </a:solidFill>
              </a:defRPr>
            </a:lvl5pPr>
          </a:lstStyle>
          <a:p>
            <a:pPr/>
            <a:r>
              <a:t>Body Level One</a:t>
            </a:r>
          </a:p>
          <a:p>
            <a:pPr lvl="1"/>
            <a:r>
              <a:t>Body Level Two</a:t>
            </a:r>
          </a:p>
          <a:p>
            <a:pPr lvl="2"/>
            <a:r>
              <a:t>Body Level Three</a:t>
            </a:r>
          </a:p>
          <a:p>
            <a:pPr lvl="3"/>
            <a:r>
              <a:t>Body Level Four</a:t>
            </a:r>
          </a:p>
          <a:p>
            <a:pPr lvl="4"/>
            <a:r>
              <a:t>Body Level Five</a:t>
            </a:r>
          </a:p>
        </p:txBody>
      </p:sp>
      <p:sp>
        <p:nvSpPr>
          <p:cNvPr id="89" name="Shape 8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11292840" y="0"/>
            <a:ext cx="914401" cy="6858000"/>
          </a:xfrm>
          <a:prstGeom prst="rect">
            <a:avLst/>
          </a:prstGeom>
          <a:solidFill>
            <a:srgbClr val="353538"/>
          </a:solidFill>
          <a:ln w="12700">
            <a:miter lim="400000"/>
          </a:ln>
        </p:spPr>
        <p:txBody>
          <a:bodyPr lIns="45719" rIns="45719"/>
          <a:lstStyle/>
          <a:p>
            <a:pPr/>
          </a:p>
        </p:txBody>
      </p:sp>
      <p:sp>
        <p:nvSpPr>
          <p:cNvPr id="3" name="Shape 3"/>
          <p:cNvSpPr/>
          <p:nvPr>
            <p:ph type="title"/>
          </p:nvPr>
        </p:nvSpPr>
        <p:spPr>
          <a:xfrm>
            <a:off x="609600" y="0"/>
            <a:ext cx="10972800" cy="141763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4" name="Shape 4"/>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1443697" y="6150292"/>
            <a:ext cx="612687" cy="637541"/>
          </a:xfrm>
          <a:prstGeom prst="rect">
            <a:avLst/>
          </a:prstGeom>
          <a:ln w="12700">
            <a:miter lim="400000"/>
          </a:ln>
        </p:spPr>
        <p:txBody>
          <a:bodyPr wrap="none" lIns="45719" rIns="45719" anchor="ctr">
            <a:normAutofit fontScale="100000" lnSpcReduction="0"/>
          </a:bodyPr>
          <a:lstStyle>
            <a:lvl1pPr algn="ctr">
              <a:defRPr sz="3600">
                <a:solidFill>
                  <a:srgbClr val="8E8E94"/>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Century Schoolbook"/>
          <a:ea typeface="Century Schoolbook"/>
          <a:cs typeface="Century Schoolbook"/>
          <a:sym typeface="Century Schoolbook"/>
        </a:defRPr>
      </a:lvl1pPr>
      <a:lvl2pPr marL="0" marR="0" indent="0" algn="l"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Century Schoolbook"/>
          <a:ea typeface="Century Schoolbook"/>
          <a:cs typeface="Century Schoolbook"/>
          <a:sym typeface="Century Schoolbook"/>
        </a:defRPr>
      </a:lvl2pPr>
      <a:lvl3pPr marL="0" marR="0" indent="0" algn="l"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Century Schoolbook"/>
          <a:ea typeface="Century Schoolbook"/>
          <a:cs typeface="Century Schoolbook"/>
          <a:sym typeface="Century Schoolbook"/>
        </a:defRPr>
      </a:lvl3pPr>
      <a:lvl4pPr marL="0" marR="0" indent="0" algn="l"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Century Schoolbook"/>
          <a:ea typeface="Century Schoolbook"/>
          <a:cs typeface="Century Schoolbook"/>
          <a:sym typeface="Century Schoolbook"/>
        </a:defRPr>
      </a:lvl4pPr>
      <a:lvl5pPr marL="0" marR="0" indent="0" algn="l"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Century Schoolbook"/>
          <a:ea typeface="Century Schoolbook"/>
          <a:cs typeface="Century Schoolbook"/>
          <a:sym typeface="Century Schoolbook"/>
        </a:defRPr>
      </a:lvl5pPr>
      <a:lvl6pPr marL="0" marR="0" indent="0" algn="l"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Century Schoolbook"/>
          <a:ea typeface="Century Schoolbook"/>
          <a:cs typeface="Century Schoolbook"/>
          <a:sym typeface="Century Schoolbook"/>
        </a:defRPr>
      </a:lvl6pPr>
      <a:lvl7pPr marL="0" marR="0" indent="0" algn="l"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Century Schoolbook"/>
          <a:ea typeface="Century Schoolbook"/>
          <a:cs typeface="Century Schoolbook"/>
          <a:sym typeface="Century Schoolbook"/>
        </a:defRPr>
      </a:lvl7pPr>
      <a:lvl8pPr marL="0" marR="0" indent="0" algn="l"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Century Schoolbook"/>
          <a:ea typeface="Century Schoolbook"/>
          <a:cs typeface="Century Schoolbook"/>
          <a:sym typeface="Century Schoolbook"/>
        </a:defRPr>
      </a:lvl8pPr>
      <a:lvl9pPr marL="0" marR="0" indent="0" algn="l"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Century Schoolbook"/>
          <a:ea typeface="Century Schoolbook"/>
          <a:cs typeface="Century Schoolbook"/>
          <a:sym typeface="Century Schoolbook"/>
        </a:defRPr>
      </a:lvl9pPr>
    </p:titleStyle>
    <p:bodyStyle>
      <a:lvl1pPr marL="182879" marR="0" indent="-182879" algn="l" defTabSz="914400" rtl="0" latinLnBrk="0">
        <a:lnSpc>
          <a:spcPct val="95000"/>
        </a:lnSpc>
        <a:spcBef>
          <a:spcPts val="1400"/>
        </a:spcBef>
        <a:spcAft>
          <a:spcPts val="0"/>
        </a:spcAft>
        <a:buClr>
          <a:schemeClr val="accent1"/>
        </a:buClr>
        <a:buSzPct val="80000"/>
        <a:buFont typeface="Arial"/>
        <a:buChar char="•"/>
        <a:tabLst/>
        <a:defRPr b="0" baseline="0" cap="none" i="0" spc="10" strike="noStrike" sz="1800" u="none">
          <a:ln>
            <a:noFill/>
          </a:ln>
          <a:solidFill>
            <a:srgbClr val="000000"/>
          </a:solidFill>
          <a:uFillTx/>
          <a:latin typeface="Century Schoolbook"/>
          <a:ea typeface="Century Schoolbook"/>
          <a:cs typeface="Century Schoolbook"/>
          <a:sym typeface="Century Schoolbook"/>
        </a:defRPr>
      </a:lvl1pPr>
      <a:lvl2pPr marL="480059" marR="0" indent="-205739" algn="l" defTabSz="914400" rtl="0" latinLnBrk="0">
        <a:lnSpc>
          <a:spcPct val="95000"/>
        </a:lnSpc>
        <a:spcBef>
          <a:spcPts val="1400"/>
        </a:spcBef>
        <a:spcAft>
          <a:spcPts val="0"/>
        </a:spcAft>
        <a:buClr>
          <a:schemeClr val="accent1"/>
        </a:buClr>
        <a:buSzPct val="100000"/>
        <a:buFont typeface="Arial"/>
        <a:buChar char="●"/>
        <a:tabLst/>
        <a:defRPr b="0" baseline="0" cap="none" i="0" spc="10" strike="noStrike" sz="1800" u="none">
          <a:ln>
            <a:noFill/>
          </a:ln>
          <a:solidFill>
            <a:srgbClr val="000000"/>
          </a:solidFill>
          <a:uFillTx/>
          <a:latin typeface="Century Schoolbook"/>
          <a:ea typeface="Century Schoolbook"/>
          <a:cs typeface="Century Schoolbook"/>
          <a:sym typeface="Century Schoolbook"/>
        </a:defRPr>
      </a:lvl2pPr>
      <a:lvl3pPr marL="783771" marR="0" indent="-235131" algn="l" defTabSz="914400" rtl="0" latinLnBrk="0">
        <a:lnSpc>
          <a:spcPct val="95000"/>
        </a:lnSpc>
        <a:spcBef>
          <a:spcPts val="1400"/>
        </a:spcBef>
        <a:spcAft>
          <a:spcPts val="0"/>
        </a:spcAft>
        <a:buClr>
          <a:schemeClr val="accent1"/>
        </a:buClr>
        <a:buSzPct val="100000"/>
        <a:buFont typeface="Arial"/>
        <a:buChar char="●"/>
        <a:tabLst/>
        <a:defRPr b="0" baseline="0" cap="none" i="0" spc="10" strike="noStrike" sz="1800" u="none">
          <a:ln>
            <a:noFill/>
          </a:ln>
          <a:solidFill>
            <a:srgbClr val="000000"/>
          </a:solidFill>
          <a:uFillTx/>
          <a:latin typeface="Century Schoolbook"/>
          <a:ea typeface="Century Schoolbook"/>
          <a:cs typeface="Century Schoolbook"/>
          <a:sym typeface="Century Schoolbook"/>
        </a:defRPr>
      </a:lvl3pPr>
      <a:lvl4pPr marL="1058091" marR="0" indent="-235131" algn="l" defTabSz="914400" rtl="0" latinLnBrk="0">
        <a:lnSpc>
          <a:spcPct val="95000"/>
        </a:lnSpc>
        <a:spcBef>
          <a:spcPts val="1400"/>
        </a:spcBef>
        <a:spcAft>
          <a:spcPts val="0"/>
        </a:spcAft>
        <a:buClr>
          <a:schemeClr val="accent1"/>
        </a:buClr>
        <a:buSzPct val="100000"/>
        <a:buFont typeface="Arial"/>
        <a:buChar char="●"/>
        <a:tabLst/>
        <a:defRPr b="0" baseline="0" cap="none" i="0" spc="10" strike="noStrike" sz="1800" u="none">
          <a:ln>
            <a:noFill/>
          </a:ln>
          <a:solidFill>
            <a:srgbClr val="000000"/>
          </a:solidFill>
          <a:uFillTx/>
          <a:latin typeface="Century Schoolbook"/>
          <a:ea typeface="Century Schoolbook"/>
          <a:cs typeface="Century Schoolbook"/>
          <a:sym typeface="Century Schoolbook"/>
        </a:defRPr>
      </a:lvl4pPr>
      <a:lvl5pPr marL="1332411" marR="0" indent="-235131" algn="l" defTabSz="914400" rtl="0" latinLnBrk="0">
        <a:lnSpc>
          <a:spcPct val="95000"/>
        </a:lnSpc>
        <a:spcBef>
          <a:spcPts val="1400"/>
        </a:spcBef>
        <a:spcAft>
          <a:spcPts val="0"/>
        </a:spcAft>
        <a:buClr>
          <a:schemeClr val="accent1"/>
        </a:buClr>
        <a:buSzPct val="100000"/>
        <a:buFont typeface="Arial"/>
        <a:buChar char="●"/>
        <a:tabLst/>
        <a:defRPr b="0" baseline="0" cap="none" i="0" spc="10" strike="noStrike" sz="1800" u="none">
          <a:ln>
            <a:noFill/>
          </a:ln>
          <a:solidFill>
            <a:srgbClr val="000000"/>
          </a:solidFill>
          <a:uFillTx/>
          <a:latin typeface="Century Schoolbook"/>
          <a:ea typeface="Century Schoolbook"/>
          <a:cs typeface="Century Schoolbook"/>
          <a:sym typeface="Century Schoolbook"/>
        </a:defRPr>
      </a:lvl5pPr>
      <a:lvl6pPr marL="1665314" marR="0" indent="-293914" algn="l" defTabSz="914400" rtl="0" latinLnBrk="0">
        <a:lnSpc>
          <a:spcPct val="95000"/>
        </a:lnSpc>
        <a:spcBef>
          <a:spcPts val="1400"/>
        </a:spcBef>
        <a:spcAft>
          <a:spcPts val="0"/>
        </a:spcAft>
        <a:buClr>
          <a:schemeClr val="accent1"/>
        </a:buClr>
        <a:buSzPct val="100000"/>
        <a:buFont typeface="Arial"/>
        <a:buChar char="●"/>
        <a:tabLst/>
        <a:defRPr b="0" baseline="0" cap="none" i="0" spc="10" strike="noStrike" sz="1800" u="none">
          <a:ln>
            <a:noFill/>
          </a:ln>
          <a:solidFill>
            <a:srgbClr val="000000"/>
          </a:solidFill>
          <a:uFillTx/>
          <a:latin typeface="Century Schoolbook"/>
          <a:ea typeface="Century Schoolbook"/>
          <a:cs typeface="Century Schoolbook"/>
          <a:sym typeface="Century Schoolbook"/>
        </a:defRPr>
      </a:lvl6pPr>
      <a:lvl7pPr marL="1965314" marR="0" indent="-293914" algn="l" defTabSz="914400" rtl="0" latinLnBrk="0">
        <a:lnSpc>
          <a:spcPct val="95000"/>
        </a:lnSpc>
        <a:spcBef>
          <a:spcPts val="1400"/>
        </a:spcBef>
        <a:spcAft>
          <a:spcPts val="0"/>
        </a:spcAft>
        <a:buClr>
          <a:schemeClr val="accent1"/>
        </a:buClr>
        <a:buSzPct val="100000"/>
        <a:buFont typeface="Arial"/>
        <a:buChar char="●"/>
        <a:tabLst/>
        <a:defRPr b="0" baseline="0" cap="none" i="0" spc="10" strike="noStrike" sz="1800" u="none">
          <a:ln>
            <a:noFill/>
          </a:ln>
          <a:solidFill>
            <a:srgbClr val="000000"/>
          </a:solidFill>
          <a:uFillTx/>
          <a:latin typeface="Century Schoolbook"/>
          <a:ea typeface="Century Schoolbook"/>
          <a:cs typeface="Century Schoolbook"/>
          <a:sym typeface="Century Schoolbook"/>
        </a:defRPr>
      </a:lvl7pPr>
      <a:lvl8pPr marL="2265314" marR="0" indent="-293914" algn="l" defTabSz="914400" rtl="0" latinLnBrk="0">
        <a:lnSpc>
          <a:spcPct val="95000"/>
        </a:lnSpc>
        <a:spcBef>
          <a:spcPts val="1400"/>
        </a:spcBef>
        <a:spcAft>
          <a:spcPts val="0"/>
        </a:spcAft>
        <a:buClr>
          <a:schemeClr val="accent1"/>
        </a:buClr>
        <a:buSzPct val="100000"/>
        <a:buFont typeface="Arial"/>
        <a:buChar char="●"/>
        <a:tabLst/>
        <a:defRPr b="0" baseline="0" cap="none" i="0" spc="10" strike="noStrike" sz="1800" u="none">
          <a:ln>
            <a:noFill/>
          </a:ln>
          <a:solidFill>
            <a:srgbClr val="000000"/>
          </a:solidFill>
          <a:uFillTx/>
          <a:latin typeface="Century Schoolbook"/>
          <a:ea typeface="Century Schoolbook"/>
          <a:cs typeface="Century Schoolbook"/>
          <a:sym typeface="Century Schoolbook"/>
        </a:defRPr>
      </a:lvl8pPr>
      <a:lvl9pPr marL="2565314" marR="0" indent="-293914" algn="l" defTabSz="914400" rtl="0" latinLnBrk="0">
        <a:lnSpc>
          <a:spcPct val="95000"/>
        </a:lnSpc>
        <a:spcBef>
          <a:spcPts val="1400"/>
        </a:spcBef>
        <a:spcAft>
          <a:spcPts val="0"/>
        </a:spcAft>
        <a:buClr>
          <a:schemeClr val="accent1"/>
        </a:buClr>
        <a:buSzPct val="100000"/>
        <a:buFont typeface="Arial"/>
        <a:buChar char="●"/>
        <a:tabLst/>
        <a:defRPr b="0" baseline="0" cap="none" i="0" spc="10" strike="noStrike" sz="1800" u="none">
          <a:ln>
            <a:noFill/>
          </a:ln>
          <a:solidFill>
            <a:srgbClr val="000000"/>
          </a:solidFill>
          <a:uFillTx/>
          <a:latin typeface="Century Schoolbook"/>
          <a:ea typeface="Century Schoolbook"/>
          <a:cs typeface="Century Schoolbook"/>
          <a:sym typeface="Century Schoolbook"/>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entury Schoolbook"/>
        </a:defRPr>
      </a:lvl1pPr>
      <a:lvl2pPr marL="0" marR="0" indent="457200" algn="ctr" defTabSz="914400"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entury Schoolbook"/>
        </a:defRPr>
      </a:lvl2pPr>
      <a:lvl3pPr marL="0" marR="0" indent="914400" algn="ctr" defTabSz="914400"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entury Schoolbook"/>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entury Schoolbook"/>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entury Schoolbook"/>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entury Schoolbook"/>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entury Schoolbook"/>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entury Schoolbook"/>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entury Schoolbook"/>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paradoxical.io/slides/cassieq" TargetMode="Externa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paradoxical-io/cassieq" TargetMode="Externa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paradoxical-io/cassieq"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body" sz="quarter" idx="1"/>
          </p:nvPr>
        </p:nvSpPr>
        <p:spPr>
          <a:prstGeom prst="rect">
            <a:avLst/>
          </a:prstGeom>
        </p:spPr>
        <p:txBody>
          <a:bodyPr/>
          <a:lstStyle/>
          <a:p>
            <a:pPr/>
          </a:p>
          <a:p>
            <a:pPr/>
            <a:r>
              <a:t>Building CassieQ</a:t>
            </a:r>
          </a:p>
          <a:p>
            <a:pPr/>
            <a:r>
              <a:rPr u="sng">
                <a:solidFill>
                  <a:srgbClr val="67AABF"/>
                </a:solidFill>
                <a:uFill>
                  <a:solidFill>
                    <a:srgbClr val="67AABF"/>
                  </a:solidFill>
                </a:uFill>
                <a:hlinkClick r:id="rId2" invalidUrl="" action="" tgtFrame="" tooltip="" history="1" highlightClick="0" endSnd="0"/>
              </a:rPr>
              <a:t>http://paradoxical.io/slides/cassieq</a:t>
            </a:r>
          </a:p>
        </p:txBody>
      </p:sp>
      <p:pic>
        <p:nvPicPr>
          <p:cNvPr id="127" name="pasted-image.png"/>
          <p:cNvPicPr>
            <a:picLocks noChangeAspect="1"/>
          </p:cNvPicPr>
          <p:nvPr/>
        </p:nvPicPr>
        <p:blipFill>
          <a:blip r:embed="rId3">
            <a:extLst/>
          </a:blip>
          <a:stretch>
            <a:fillRect/>
          </a:stretch>
        </p:blipFill>
        <p:spPr>
          <a:xfrm>
            <a:off x="1040526" y="2592169"/>
            <a:ext cx="9668988" cy="1673662"/>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1261871" y="365759"/>
            <a:ext cx="9692642" cy="1325564"/>
          </a:xfrm>
          <a:prstGeom prst="rect">
            <a:avLst/>
          </a:prstGeom>
        </p:spPr>
        <p:txBody>
          <a:bodyPr/>
          <a:lstStyle>
            <a:lvl1pPr>
              <a:defRPr spc="-100"/>
            </a:lvl1pPr>
          </a:lstStyle>
          <a:p>
            <a:pPr/>
            <a:r>
              <a:t>Existing c* queues</a:t>
            </a:r>
          </a:p>
        </p:txBody>
      </p:sp>
      <p:sp>
        <p:nvSpPr>
          <p:cNvPr id="160" name="Shape 160"/>
          <p:cNvSpPr/>
          <p:nvPr>
            <p:ph type="body" idx="1"/>
          </p:nvPr>
        </p:nvSpPr>
        <p:spPr>
          <a:xfrm>
            <a:off x="1261872" y="1828800"/>
            <a:ext cx="8595360" cy="4351338"/>
          </a:xfrm>
          <a:prstGeom prst="rect">
            <a:avLst/>
          </a:prstGeom>
        </p:spPr>
        <p:txBody>
          <a:bodyPr/>
          <a:lstStyle/>
          <a:p>
            <a:pPr>
              <a:defRPr spc="0"/>
            </a:pPr>
            <a:r>
              <a:t>Comcast CMB</a:t>
            </a:r>
          </a:p>
          <a:p>
            <a:pPr lvl="1" marL="457200" indent="-182879">
              <a:lnSpc>
                <a:spcPct val="90000"/>
              </a:lnSpc>
              <a:spcBef>
                <a:spcPts val="300"/>
              </a:spcBef>
              <a:buFont typeface="Wingdings 2"/>
              <a:defRPr spc="0" sz="1600">
                <a:solidFill>
                  <a:srgbClr val="262626"/>
                </a:solidFill>
              </a:defRPr>
            </a:pPr>
            <a:r>
              <a:t>Uses Redis as actual queue (cheating)</a:t>
            </a:r>
          </a:p>
          <a:p>
            <a:pPr lvl="2" marL="731519" indent="-182880">
              <a:lnSpc>
                <a:spcPct val="90000"/>
              </a:lnSpc>
              <a:spcBef>
                <a:spcPts val="300"/>
              </a:spcBef>
              <a:buFont typeface="Wingdings 2"/>
              <a:defRPr spc="0" sz="1400">
                <a:solidFill>
                  <a:srgbClr val="262626"/>
                </a:solidFill>
              </a:defRPr>
            </a:pPr>
            <a:r>
              <a:t>Queues are hashed to affine to same redis server</a:t>
            </a:r>
          </a:p>
          <a:p>
            <a:pPr lvl="1" marL="457200" indent="-182879">
              <a:lnSpc>
                <a:spcPct val="90000"/>
              </a:lnSpc>
              <a:spcBef>
                <a:spcPts val="300"/>
              </a:spcBef>
              <a:buFont typeface="Wingdings 2"/>
              <a:defRPr spc="0" sz="1600">
                <a:solidFill>
                  <a:srgbClr val="262626"/>
                </a:solidFill>
              </a:defRPr>
            </a:pPr>
            <a:r>
              <a:t>Cassandra is cold storage backing store </a:t>
            </a:r>
          </a:p>
          <a:p>
            <a:pPr lvl="2" marL="731519" indent="-182880">
              <a:lnSpc>
                <a:spcPct val="90000"/>
              </a:lnSpc>
              <a:spcBef>
                <a:spcPts val="300"/>
              </a:spcBef>
              <a:buFont typeface="Wingdings 2"/>
              <a:defRPr spc="0" sz="1400">
                <a:solidFill>
                  <a:srgbClr val="262626"/>
                </a:solidFill>
              </a:defRPr>
            </a:pPr>
            <a:r>
              <a:t>Random partitioning between 0 and 100 </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xfrm>
            <a:off x="1261871" y="365759"/>
            <a:ext cx="9692642" cy="1325564"/>
          </a:xfrm>
          <a:prstGeom prst="rect">
            <a:avLst/>
          </a:prstGeom>
        </p:spPr>
        <p:txBody>
          <a:bodyPr/>
          <a:lstStyle>
            <a:lvl1pPr>
              <a:defRPr spc="-100"/>
            </a:lvl1pPr>
          </a:lstStyle>
          <a:p>
            <a:pPr/>
            <a:r>
              <a:t>Missing features</a:t>
            </a:r>
          </a:p>
        </p:txBody>
      </p:sp>
      <p:sp>
        <p:nvSpPr>
          <p:cNvPr id="163" name="Shape 163"/>
          <p:cNvSpPr/>
          <p:nvPr>
            <p:ph type="body" idx="1"/>
          </p:nvPr>
        </p:nvSpPr>
        <p:spPr>
          <a:xfrm>
            <a:off x="1261872" y="1828800"/>
            <a:ext cx="8595360" cy="4351338"/>
          </a:xfrm>
          <a:prstGeom prst="rect">
            <a:avLst/>
          </a:prstGeom>
        </p:spPr>
        <p:txBody>
          <a:bodyPr/>
          <a:lstStyle/>
          <a:p>
            <a:pPr>
              <a:defRPr spc="0"/>
            </a:pPr>
            <a:r>
              <a:t>Authentication</a:t>
            </a:r>
          </a:p>
          <a:p>
            <a:pPr>
              <a:defRPr spc="0"/>
            </a:pPr>
            <a:r>
              <a:t>Authorization</a:t>
            </a:r>
          </a:p>
          <a:p>
            <a:pPr>
              <a:defRPr spc="0"/>
            </a:pPr>
            <a:r>
              <a:t>Statistics</a:t>
            </a:r>
          </a:p>
          <a:p>
            <a:pPr>
              <a:defRPr spc="0"/>
            </a:pPr>
            <a:r>
              <a:t>Simple deployment</a:t>
            </a:r>
          </a:p>
          <a:p>
            <a:pPr>
              <a:defRPr spc="0"/>
            </a:pPr>
            <a:r>
              <a:t>Requirement on external infrastructure</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xfrm>
            <a:off x="1261871" y="365759"/>
            <a:ext cx="9692642" cy="1325564"/>
          </a:xfrm>
          <a:prstGeom prst="rect">
            <a:avLst/>
          </a:prstGeom>
        </p:spPr>
        <p:txBody>
          <a:bodyPr/>
          <a:lstStyle>
            <a:lvl1pPr>
              <a:defRPr spc="-100"/>
            </a:lvl1pPr>
          </a:lstStyle>
          <a:p>
            <a:pPr/>
            <a:r>
              <a:t>CassieQ</a:t>
            </a:r>
          </a:p>
        </p:txBody>
      </p:sp>
      <p:sp>
        <p:nvSpPr>
          <p:cNvPr id="166" name="Shape 166"/>
          <p:cNvSpPr/>
          <p:nvPr>
            <p:ph type="body" idx="1"/>
          </p:nvPr>
        </p:nvSpPr>
        <p:spPr>
          <a:xfrm>
            <a:off x="1261872" y="1828800"/>
            <a:ext cx="8595360" cy="4351338"/>
          </a:xfrm>
          <a:prstGeom prst="rect">
            <a:avLst/>
          </a:prstGeom>
        </p:spPr>
        <p:txBody>
          <a:bodyPr/>
          <a:lstStyle/>
          <a:p>
            <a:pPr>
              <a:defRPr spc="0"/>
            </a:pPr>
            <a:r>
              <a:t>HTTP(s) based API</a:t>
            </a:r>
          </a:p>
          <a:p>
            <a:pPr>
              <a:defRPr spc="0"/>
            </a:pPr>
            <a:r>
              <a:t>No locking</a:t>
            </a:r>
          </a:p>
          <a:p>
            <a:pPr>
              <a:defRPr spc="0"/>
            </a:pPr>
            <a:r>
              <a:t>Fixed size bucket partitioning</a:t>
            </a:r>
          </a:p>
          <a:p>
            <a:pPr lvl="1" marL="457200" indent="-182879">
              <a:buSzPct val="80000"/>
              <a:buChar char="•"/>
              <a:defRPr spc="0"/>
            </a:pPr>
            <a:r>
              <a:t>Leverages pointers (kafkaesque)</a:t>
            </a:r>
            <a:endParaRPr sz="1600">
              <a:solidFill>
                <a:srgbClr val="262626"/>
              </a:solidFill>
            </a:endParaRPr>
          </a:p>
          <a:p>
            <a:pPr>
              <a:defRPr spc="0"/>
            </a:pPr>
            <a:r>
              <a:t>Message invisibility</a:t>
            </a:r>
          </a:p>
          <a:p>
            <a:pPr lvl="1" marL="457200" indent="-182879">
              <a:buSzPct val="80000"/>
              <a:buChar char="•"/>
              <a:defRPr spc="0"/>
            </a:pPr>
            <a:r>
              <a:t>Azure Queue/SQS inspired</a:t>
            </a:r>
          </a:p>
          <a:p>
            <a:pPr>
              <a:defRPr spc="0"/>
            </a:pPr>
            <a:r>
              <a:t>Docker deployment</a:t>
            </a:r>
          </a:p>
          <a:p>
            <a:pPr>
              <a:defRPr spc="0"/>
            </a:pPr>
            <a:r>
              <a:t>Authentication/authorization</a:t>
            </a:r>
          </a:p>
          <a:p>
            <a:pPr>
              <a:defRPr spc="0"/>
            </a:pPr>
            <a:r>
              <a:t>Ideally once delivery</a:t>
            </a:r>
          </a:p>
          <a:p>
            <a:pPr>
              <a:defRPr spc="0"/>
            </a:pPr>
            <a:r>
              <a:t>Best attempt at FIFO (not guaranteed)</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ctrTitle"/>
          </p:nvPr>
        </p:nvSpPr>
        <p:spPr>
          <a:xfrm>
            <a:off x="1040200" y="831270"/>
            <a:ext cx="9418320" cy="1752602"/>
          </a:xfrm>
          <a:prstGeom prst="rect">
            <a:avLst/>
          </a:prstGeom>
        </p:spPr>
        <p:txBody>
          <a:bodyPr/>
          <a:lstStyle>
            <a:lvl1pPr>
              <a:defRPr spc="-100"/>
            </a:lvl1pPr>
          </a:lstStyle>
          <a:p>
            <a:pPr/>
            <a:r>
              <a:t>Try it!</a:t>
            </a:r>
          </a:p>
        </p:txBody>
      </p:sp>
      <p:sp>
        <p:nvSpPr>
          <p:cNvPr id="169" name="Shape 169"/>
          <p:cNvSpPr/>
          <p:nvPr/>
        </p:nvSpPr>
        <p:spPr>
          <a:xfrm>
            <a:off x="1440873" y="3532907"/>
            <a:ext cx="9365396" cy="87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a:solidFill>
                  <a:srgbClr val="FFFFFF"/>
                </a:solidFill>
                <a:latin typeface="Courier New"/>
                <a:ea typeface="Courier New"/>
                <a:cs typeface="Courier New"/>
                <a:sym typeface="Courier New"/>
              </a:defRPr>
            </a:pPr>
            <a:r>
              <a:t>docker run –it -p 8080:8080 –p 8081:8081 \ </a:t>
            </a:r>
          </a:p>
          <a:p>
            <a:pPr>
              <a:defRPr b="1" sz="2800">
                <a:solidFill>
                  <a:srgbClr val="FFFFFF"/>
                </a:solidFill>
                <a:latin typeface="Courier New"/>
                <a:ea typeface="Courier New"/>
                <a:cs typeface="Courier New"/>
                <a:sym typeface="Courier New"/>
              </a:defRPr>
            </a:pPr>
            <a:r>
              <a:t>   paradoxical/cassieq dev</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xfrm>
            <a:off x="1261871" y="365759"/>
            <a:ext cx="9692642" cy="1325564"/>
          </a:xfrm>
          <a:prstGeom prst="rect">
            <a:avLst/>
          </a:prstGeom>
        </p:spPr>
        <p:txBody>
          <a:bodyPr/>
          <a:lstStyle>
            <a:lvl1pPr>
              <a:defRPr spc="-100"/>
            </a:lvl1pPr>
          </a:lstStyle>
          <a:p>
            <a:pPr/>
            <a:r>
              <a:t>CassieQ API</a:t>
            </a:r>
          </a:p>
        </p:txBody>
      </p:sp>
      <p:sp>
        <p:nvSpPr>
          <p:cNvPr id="172" name="Shape 172"/>
          <p:cNvSpPr/>
          <p:nvPr>
            <p:ph type="body" idx="1"/>
          </p:nvPr>
        </p:nvSpPr>
        <p:spPr>
          <a:xfrm>
            <a:off x="1261872" y="1828800"/>
            <a:ext cx="8595360" cy="4351338"/>
          </a:xfrm>
          <a:prstGeom prst="rect">
            <a:avLst/>
          </a:prstGeom>
        </p:spPr>
        <p:txBody>
          <a:bodyPr/>
          <a:lstStyle/>
          <a:p>
            <a:pPr/>
          </a:p>
        </p:txBody>
      </p:sp>
      <p:pic>
        <p:nvPicPr>
          <p:cNvPr id="173" name="image2.png"/>
          <p:cNvPicPr>
            <a:picLocks noChangeAspect="1"/>
          </p:cNvPicPr>
          <p:nvPr/>
        </p:nvPicPr>
        <p:blipFill>
          <a:blip r:embed="rId2">
            <a:extLst/>
          </a:blip>
          <a:stretch>
            <a:fillRect/>
          </a:stretch>
        </p:blipFill>
        <p:spPr>
          <a:xfrm>
            <a:off x="-98204" y="1828800"/>
            <a:ext cx="11315511" cy="4640504"/>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5" name="image3.png"/>
          <p:cNvPicPr>
            <a:picLocks noChangeAspect="1"/>
          </p:cNvPicPr>
          <p:nvPr/>
        </p:nvPicPr>
        <p:blipFill>
          <a:blip r:embed="rId2">
            <a:extLst/>
          </a:blip>
          <a:stretch>
            <a:fillRect/>
          </a:stretch>
        </p:blipFill>
        <p:spPr>
          <a:xfrm>
            <a:off x="250594" y="0"/>
            <a:ext cx="10111393" cy="6858000"/>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xfrm>
            <a:off x="1261871" y="365759"/>
            <a:ext cx="9692642" cy="1325564"/>
          </a:xfrm>
          <a:prstGeom prst="rect">
            <a:avLst/>
          </a:prstGeom>
        </p:spPr>
        <p:txBody>
          <a:bodyPr/>
          <a:lstStyle>
            <a:lvl1pPr>
              <a:defRPr spc="-100"/>
            </a:lvl1pPr>
          </a:lstStyle>
          <a:p>
            <a:pPr/>
            <a:r>
              <a:t>CassieQ workflow</a:t>
            </a:r>
          </a:p>
        </p:txBody>
      </p:sp>
      <p:sp>
        <p:nvSpPr>
          <p:cNvPr id="178" name="Shape 178"/>
          <p:cNvSpPr/>
          <p:nvPr>
            <p:ph type="body" idx="1"/>
          </p:nvPr>
        </p:nvSpPr>
        <p:spPr>
          <a:xfrm>
            <a:off x="1261872" y="1828800"/>
            <a:ext cx="8595360" cy="4351338"/>
          </a:xfrm>
          <a:prstGeom prst="rect">
            <a:avLst/>
          </a:prstGeom>
        </p:spPr>
        <p:txBody>
          <a:bodyPr/>
          <a:lstStyle/>
          <a:p>
            <a:pPr>
              <a:defRPr spc="0"/>
            </a:pPr>
            <a:r>
              <a:t>Client is authorized on an account</a:t>
            </a:r>
          </a:p>
          <a:p>
            <a:pPr lvl="1" marL="457200" indent="-182879">
              <a:buSzPct val="80000"/>
              <a:buChar char="•"/>
              <a:defRPr spc="0"/>
            </a:pPr>
            <a:r>
              <a:t>Granular client authorization up to queue level</a:t>
            </a:r>
          </a:p>
          <a:p>
            <a:pPr>
              <a:defRPr spc="0"/>
            </a:pPr>
            <a:r>
              <a:t>Client consumes message from queue with message lease (invisibility)</a:t>
            </a:r>
          </a:p>
          <a:p>
            <a:pPr lvl="1" marL="457200" indent="-182879">
              <a:buSzPct val="80000"/>
              <a:buChar char="•"/>
              <a:defRPr spc="0"/>
            </a:pPr>
            <a:r>
              <a:t>Gets pop receipt</a:t>
            </a:r>
            <a:endParaRPr sz="1600">
              <a:solidFill>
                <a:srgbClr val="262626"/>
              </a:solidFill>
            </a:endParaRPr>
          </a:p>
          <a:p>
            <a:pPr>
              <a:defRPr spc="0"/>
            </a:pPr>
            <a:r>
              <a:t>Client acks message with pop receipt</a:t>
            </a:r>
          </a:p>
          <a:p>
            <a:pPr lvl="1" marL="457200" indent="-182879">
              <a:buSzPct val="80000"/>
              <a:buChar char="•"/>
              <a:defRPr spc="0"/>
            </a:pPr>
            <a:r>
              <a:t>If pop receipt not valid, lease expired</a:t>
            </a:r>
            <a:endParaRPr sz="1600">
              <a:solidFill>
                <a:srgbClr val="262626"/>
              </a:solidFill>
            </a:endParaRPr>
          </a:p>
          <a:p>
            <a:pPr>
              <a:defRPr spc="0"/>
            </a:pPr>
            <a:r>
              <a:t>Client can update messages </a:t>
            </a:r>
          </a:p>
          <a:p>
            <a:pPr lvl="1" marL="457200" indent="-182879">
              <a:buSzPct val="80000"/>
              <a:buChar char="•"/>
              <a:defRPr spc="0"/>
            </a:pPr>
            <a:r>
              <a:t>Update message contents</a:t>
            </a:r>
            <a:endParaRPr sz="1600">
              <a:solidFill>
                <a:srgbClr val="262626"/>
              </a:solidFill>
            </a:endParaRPr>
          </a:p>
          <a:p>
            <a:pPr lvl="1" marL="457200" indent="-182879">
              <a:buSzPct val="80000"/>
              <a:buChar char="•"/>
              <a:defRPr spc="0"/>
            </a:pPr>
            <a:r>
              <a:t>Renew lease</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ctrTitle"/>
          </p:nvPr>
        </p:nvSpPr>
        <p:spPr>
          <a:prstGeom prst="rect">
            <a:avLst/>
          </a:prstGeom>
        </p:spPr>
        <p:txBody>
          <a:bodyPr/>
          <a:lstStyle/>
          <a:p>
            <a:pPr/>
            <a:r>
              <a:t>SHOW ME THE CODE</a:t>
            </a:r>
          </a:p>
        </p:txBody>
      </p:sp>
      <p:sp>
        <p:nvSpPr>
          <p:cNvPr id="181" name="Shape 181"/>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3" name="image4.png"/>
          <p:cNvPicPr>
            <a:picLocks noChangeAspect="1"/>
          </p:cNvPicPr>
          <p:nvPr/>
        </p:nvPicPr>
        <p:blipFill>
          <a:blip r:embed="rId2">
            <a:extLst/>
          </a:blip>
          <a:stretch>
            <a:fillRect/>
          </a:stretch>
        </p:blipFill>
        <p:spPr>
          <a:xfrm>
            <a:off x="367143" y="2209221"/>
            <a:ext cx="10701479" cy="3415724"/>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ctrTitle"/>
          </p:nvPr>
        </p:nvSpPr>
        <p:spPr>
          <a:prstGeom prst="rect">
            <a:avLst/>
          </a:prstGeom>
        </p:spPr>
        <p:txBody>
          <a:bodyPr/>
          <a:lstStyle/>
          <a:p>
            <a:pPr/>
            <a:r>
              <a:t>Lets dig inside</a:t>
            </a:r>
          </a:p>
        </p:txBody>
      </p:sp>
      <p:sp>
        <p:nvSpPr>
          <p:cNvPr id="186" name="Shape 186"/>
          <p:cNvSpPr/>
          <p:nvPr>
            <p:ph type="subTitle" sz="quarter" idx="1"/>
          </p:nvPr>
        </p:nvSpPr>
        <p:spPr>
          <a:prstGeom prst="rect">
            <a:avLst/>
          </a:prstGeom>
        </p:spPr>
        <p:txBody>
          <a:bodyPr/>
          <a:lstStyle/>
          <a:p>
            <a:pPr/>
            <a:r>
              <a:t>CassieQ internals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a:r>
              <a:t>What do we do?</a:t>
            </a:r>
          </a:p>
        </p:txBody>
      </p:sp>
      <p:sp>
        <p:nvSpPr>
          <p:cNvPr id="130" name="Shape 130"/>
          <p:cNvSpPr/>
          <p:nvPr>
            <p:ph type="body" idx="1"/>
          </p:nvPr>
        </p:nvSpPr>
        <p:spPr>
          <a:xfrm>
            <a:off x="1185672" y="1803400"/>
            <a:ext cx="8595360" cy="4351338"/>
          </a:xfrm>
          <a:prstGeom prst="rect">
            <a:avLst/>
          </a:prstGeom>
        </p:spPr>
        <p:txBody>
          <a:bodyPr/>
          <a:lstStyle/>
          <a:p>
            <a:pPr/>
            <a:r>
              <a:t>Simple libraries</a:t>
            </a:r>
          </a:p>
          <a:p>
            <a:pPr/>
            <a:r>
              <a:t>Simple containers</a:t>
            </a:r>
          </a:p>
          <a:p>
            <a:pPr/>
            <a:r>
              <a:t>Easy to use, easy to deploy</a:t>
            </a:r>
          </a:p>
          <a:p>
            <a:pPr/>
            <a:r>
              <a:t>Open source, because we love it</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Schema</a:t>
            </a:r>
          </a:p>
        </p:txBody>
      </p:sp>
      <p:sp>
        <p:nvSpPr>
          <p:cNvPr id="189" name="Shape 189"/>
          <p:cNvSpPr/>
          <p:nvPr/>
        </p:nvSpPr>
        <p:spPr>
          <a:xfrm>
            <a:off x="1258318" y="1760219"/>
            <a:ext cx="6124226" cy="19888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300">
                <a:latin typeface="Inconsolata XL"/>
                <a:ea typeface="Inconsolata XL"/>
                <a:cs typeface="Inconsolata XL"/>
                <a:sym typeface="Inconsolata XL"/>
              </a:defRPr>
            </a:pPr>
            <a:r>
              <a:t>CREATE TABLE queue (</a:t>
            </a:r>
          </a:p>
          <a:p>
            <a:pPr>
              <a:defRPr sz="1300">
                <a:latin typeface="Inconsolata XL"/>
                <a:ea typeface="Inconsolata XL"/>
                <a:cs typeface="Inconsolata XL"/>
                <a:sym typeface="Inconsolata XL"/>
              </a:defRPr>
            </a:pPr>
            <a:r>
              <a:t>  account_name text,</a:t>
            </a:r>
          </a:p>
          <a:p>
            <a:pPr>
              <a:defRPr sz="1300">
                <a:latin typeface="Inconsolata XL"/>
                <a:ea typeface="Inconsolata XL"/>
                <a:cs typeface="Inconsolata XL"/>
                <a:sym typeface="Inconsolata XL"/>
              </a:defRPr>
            </a:pPr>
            <a:r>
              <a:t>  queuename text,</a:t>
            </a:r>
          </a:p>
          <a:p>
            <a:pPr>
              <a:defRPr sz="1300">
                <a:latin typeface="Inconsolata XL"/>
                <a:ea typeface="Inconsolata XL"/>
                <a:cs typeface="Inconsolata XL"/>
                <a:sym typeface="Inconsolata XL"/>
              </a:defRPr>
            </a:pPr>
            <a:r>
              <a:t>  bucket_size int,</a:t>
            </a:r>
          </a:p>
          <a:p>
            <a:pPr>
              <a:defRPr sz="1300">
                <a:latin typeface="Inconsolata XL"/>
                <a:ea typeface="Inconsolata XL"/>
                <a:cs typeface="Inconsolata XL"/>
                <a:sym typeface="Inconsolata XL"/>
              </a:defRPr>
            </a:pPr>
            <a:r>
              <a:t>  version int,</a:t>
            </a:r>
          </a:p>
          <a:p>
            <a:pPr>
              <a:defRPr sz="1300">
                <a:latin typeface="Inconsolata XL"/>
                <a:ea typeface="Inconsolata XL"/>
                <a:cs typeface="Inconsolata XL"/>
                <a:sym typeface="Inconsolata XL"/>
              </a:defRPr>
            </a:pPr>
            <a:r>
              <a:t>  ...</a:t>
            </a:r>
          </a:p>
          <a:p>
            <a:pPr>
              <a:defRPr sz="1300">
                <a:latin typeface="Inconsolata XL"/>
                <a:ea typeface="Inconsolata XL"/>
                <a:cs typeface="Inconsolata XL"/>
                <a:sym typeface="Inconsolata XL"/>
              </a:defRPr>
            </a:pPr>
            <a:r>
              <a:t>  PRIMARY KEY (account_name, queuename)</a:t>
            </a:r>
          </a:p>
          <a:p>
            <a:pPr>
              <a:defRPr sz="1300">
                <a:latin typeface="Inconsolata XL"/>
                <a:ea typeface="Inconsolata XL"/>
                <a:cs typeface="Inconsolata XL"/>
                <a:sym typeface="Inconsolata XL"/>
              </a:defRPr>
            </a:pPr>
            <a:r>
              <a:t>);</a:t>
            </a:r>
          </a:p>
        </p:txBody>
      </p:sp>
      <p:sp>
        <p:nvSpPr>
          <p:cNvPr id="190" name="Shape 190"/>
          <p:cNvSpPr/>
          <p:nvPr/>
        </p:nvSpPr>
        <p:spPr>
          <a:xfrm>
            <a:off x="5705308" y="1710690"/>
            <a:ext cx="4759961" cy="34366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a:latin typeface="Inconsolata XL"/>
                <a:ea typeface="Inconsolata XL"/>
                <a:cs typeface="Inconsolata XL"/>
                <a:sym typeface="Inconsolata XL"/>
              </a:defRPr>
            </a:pPr>
            <a:r>
              <a:t>CREATE TABLE message (</a:t>
            </a:r>
          </a:p>
          <a:p>
            <a:pPr>
              <a:defRPr sz="1300">
                <a:latin typeface="Inconsolata XL"/>
                <a:ea typeface="Inconsolata XL"/>
                <a:cs typeface="Inconsolata XL"/>
                <a:sym typeface="Inconsolata XL"/>
              </a:defRPr>
            </a:pPr>
            <a:r>
              <a:t>  queueid text,</a:t>
            </a:r>
          </a:p>
          <a:p>
            <a:pPr>
              <a:defRPr sz="1300">
                <a:latin typeface="Inconsolata XL"/>
                <a:ea typeface="Inconsolata XL"/>
                <a:cs typeface="Inconsolata XL"/>
                <a:sym typeface="Inconsolata XL"/>
              </a:defRPr>
            </a:pPr>
            <a:r>
              <a:t>  bucket_num bigint,</a:t>
            </a:r>
          </a:p>
          <a:p>
            <a:pPr>
              <a:defRPr sz="1300">
                <a:latin typeface="Inconsolata XL"/>
                <a:ea typeface="Inconsolata XL"/>
                <a:cs typeface="Inconsolata XL"/>
                <a:sym typeface="Inconsolata XL"/>
              </a:defRPr>
            </a:pPr>
            <a:r>
              <a:t>  monoton bigint,</a:t>
            </a:r>
          </a:p>
          <a:p>
            <a:pPr>
              <a:defRPr sz="1300">
                <a:latin typeface="Inconsolata XL"/>
                <a:ea typeface="Inconsolata XL"/>
                <a:cs typeface="Inconsolata XL"/>
                <a:sym typeface="Inconsolata XL"/>
              </a:defRPr>
            </a:pPr>
            <a:r>
              <a:t>  message text,</a:t>
            </a:r>
          </a:p>
          <a:p>
            <a:pPr>
              <a:defRPr sz="1300">
                <a:latin typeface="Inconsolata XL"/>
                <a:ea typeface="Inconsolata XL"/>
                <a:cs typeface="Inconsolata XL"/>
                <a:sym typeface="Inconsolata XL"/>
              </a:defRPr>
            </a:pPr>
            <a:r>
              <a:t>  version int,</a:t>
            </a:r>
          </a:p>
          <a:p>
            <a:pPr>
              <a:defRPr sz="1300">
                <a:latin typeface="Inconsolata XL"/>
                <a:ea typeface="Inconsolata XL"/>
                <a:cs typeface="Inconsolata XL"/>
                <a:sym typeface="Inconsolata XL"/>
              </a:defRPr>
            </a:pPr>
            <a:r>
              <a:t>  acked boolean,</a:t>
            </a:r>
          </a:p>
          <a:p>
            <a:pPr>
              <a:defRPr sz="1300">
                <a:latin typeface="Inconsolata XL"/>
                <a:ea typeface="Inconsolata XL"/>
                <a:cs typeface="Inconsolata XL"/>
                <a:sym typeface="Inconsolata XL"/>
              </a:defRPr>
            </a:pPr>
            <a:r>
              <a:t>  next_visible_on timestamp,</a:t>
            </a:r>
          </a:p>
          <a:p>
            <a:pPr>
              <a:defRPr sz="1300">
                <a:latin typeface="Inconsolata XL"/>
                <a:ea typeface="Inconsolata XL"/>
                <a:cs typeface="Inconsolata XL"/>
                <a:sym typeface="Inconsolata XL"/>
              </a:defRPr>
            </a:pPr>
            <a:r>
              <a:t>  delivery_count int,</a:t>
            </a:r>
          </a:p>
          <a:p>
            <a:pPr>
              <a:defRPr sz="1300">
                <a:latin typeface="Inconsolata XL"/>
                <a:ea typeface="Inconsolata XL"/>
                <a:cs typeface="Inconsolata XL"/>
                <a:sym typeface="Inconsolata XL"/>
              </a:defRPr>
            </a:pPr>
            <a:r>
              <a:t>  tag text,</a:t>
            </a:r>
          </a:p>
          <a:p>
            <a:pPr>
              <a:defRPr sz="1300">
                <a:latin typeface="Inconsolata XL"/>
                <a:ea typeface="Inconsolata XL"/>
                <a:cs typeface="Inconsolata XL"/>
                <a:sym typeface="Inconsolata XL"/>
              </a:defRPr>
            </a:pPr>
            <a:r>
              <a:t>  created_date timestamp,</a:t>
            </a:r>
          </a:p>
          <a:p>
            <a:pPr>
              <a:defRPr sz="1300">
                <a:latin typeface="Inconsolata XL"/>
                <a:ea typeface="Inconsolata XL"/>
                <a:cs typeface="Inconsolata XL"/>
                <a:sym typeface="Inconsolata XL"/>
              </a:defRPr>
            </a:pPr>
            <a:r>
              <a:t>  updated_date timestamp,</a:t>
            </a:r>
          </a:p>
          <a:p>
            <a:pPr>
              <a:defRPr sz="1300">
                <a:solidFill>
                  <a:srgbClr val="0433FF"/>
                </a:solidFill>
                <a:latin typeface="Inconsolata XL"/>
                <a:ea typeface="Inconsolata XL"/>
                <a:cs typeface="Inconsolata XL"/>
                <a:sym typeface="Inconsolata XL"/>
              </a:defRPr>
            </a:pPr>
            <a:r>
              <a:t>  PRIMARY KEY ((queueid, bucket_num), monoton)</a:t>
            </a:r>
          </a:p>
          <a:p>
            <a:pPr>
              <a:defRPr sz="1300">
                <a:latin typeface="Inconsolata XL"/>
                <a:ea typeface="Inconsolata XL"/>
                <a:cs typeface="Inconsolata XL"/>
                <a:sym typeface="Inconsolata XL"/>
              </a:defRPr>
            </a:pPr>
            <a:r>
              <a:t>);</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xfrm>
            <a:off x="1261871" y="365759"/>
            <a:ext cx="9692642" cy="1325564"/>
          </a:xfrm>
          <a:prstGeom prst="rect">
            <a:avLst/>
          </a:prstGeom>
        </p:spPr>
        <p:txBody>
          <a:bodyPr/>
          <a:lstStyle>
            <a:lvl1pPr>
              <a:defRPr spc="-100"/>
            </a:lvl1pPr>
          </a:lstStyle>
          <a:p>
            <a:pPr/>
            <a:r>
              <a:t>CassieQ internals</a:t>
            </a:r>
          </a:p>
        </p:txBody>
      </p:sp>
      <p:sp>
        <p:nvSpPr>
          <p:cNvPr id="193" name="Shape 193"/>
          <p:cNvSpPr/>
          <p:nvPr>
            <p:ph type="body" idx="1"/>
          </p:nvPr>
        </p:nvSpPr>
        <p:spPr>
          <a:xfrm>
            <a:off x="1261872" y="1828800"/>
            <a:ext cx="8595360" cy="4351338"/>
          </a:xfrm>
          <a:prstGeom prst="rect">
            <a:avLst/>
          </a:prstGeom>
        </p:spPr>
        <p:txBody>
          <a:bodyPr/>
          <a:lstStyle/>
          <a:p>
            <a:pPr marL="197510" indent="-197510" defTabSz="877823">
              <a:spcBef>
                <a:spcPts val="1300"/>
              </a:spcBef>
              <a:defRPr spc="0" sz="1632"/>
            </a:pPr>
            <a:r>
              <a:t>Kafka part</a:t>
            </a:r>
          </a:p>
          <a:p>
            <a:pPr lvl="1" marL="460857" indent="-197510" defTabSz="877823">
              <a:spcBef>
                <a:spcPts val="1300"/>
              </a:spcBef>
              <a:defRPr spc="0" sz="1632"/>
            </a:pPr>
            <a:r>
              <a:t>Messages internally versioned</a:t>
            </a:r>
          </a:p>
          <a:p>
            <a:pPr lvl="2" marL="702259" indent="-175564" defTabSz="877823">
              <a:lnSpc>
                <a:spcPct val="90000"/>
              </a:lnSpc>
              <a:spcBef>
                <a:spcPts val="200"/>
              </a:spcBef>
              <a:defRPr spc="0" sz="1632">
                <a:solidFill>
                  <a:srgbClr val="262626"/>
                </a:solidFill>
              </a:defRPr>
            </a:pPr>
            <a:r>
              <a:t>All atomic actions increment version</a:t>
            </a:r>
          </a:p>
          <a:p>
            <a:pPr lvl="1" marL="438911" indent="-175564" defTabSz="877823">
              <a:lnSpc>
                <a:spcPct val="90000"/>
              </a:lnSpc>
              <a:spcBef>
                <a:spcPts val="200"/>
              </a:spcBef>
              <a:defRPr spc="0" sz="1632">
                <a:solidFill>
                  <a:srgbClr val="262626"/>
                </a:solidFill>
              </a:defRPr>
            </a:pPr>
            <a:r>
              <a:t>Append only</a:t>
            </a:r>
            <a:br/>
          </a:p>
          <a:p>
            <a:pPr marL="175564" indent="-175564" defTabSz="877823">
              <a:lnSpc>
                <a:spcPct val="90000"/>
              </a:lnSpc>
              <a:spcBef>
                <a:spcPts val="200"/>
              </a:spcBef>
              <a:defRPr spc="0" sz="1632">
                <a:solidFill>
                  <a:srgbClr val="262626"/>
                </a:solidFill>
              </a:defRPr>
            </a:pPr>
            <a:r>
              <a:t>Zookeeper part:</a:t>
            </a:r>
          </a:p>
          <a:p>
            <a:pPr lvl="1" marL="460857" indent="-197510" defTabSz="877823">
              <a:spcBef>
                <a:spcPts val="1300"/>
              </a:spcBef>
              <a:defRPr spc="0" sz="1632"/>
            </a:pPr>
            <a:r>
              <a:t>ReaderPointer</a:t>
            </a:r>
          </a:p>
          <a:p>
            <a:pPr lvl="2" marL="702259" indent="-175564" defTabSz="877823">
              <a:lnSpc>
                <a:spcPct val="90000"/>
              </a:lnSpc>
              <a:spcBef>
                <a:spcPts val="200"/>
              </a:spcBef>
              <a:defRPr spc="0" sz="1632">
                <a:solidFill>
                  <a:srgbClr val="262626"/>
                </a:solidFill>
              </a:defRPr>
            </a:pPr>
            <a:r>
              <a:t>Reads by bucket</a:t>
            </a:r>
          </a:p>
          <a:p>
            <a:pPr lvl="3" marL="965606" indent="-175564" defTabSz="877823">
              <a:lnSpc>
                <a:spcPct val="90000"/>
              </a:lnSpc>
              <a:spcBef>
                <a:spcPts val="200"/>
              </a:spcBef>
              <a:defRPr spc="0" sz="1632">
                <a:solidFill>
                  <a:srgbClr val="262626"/>
                </a:solidFill>
              </a:defRPr>
            </a:pPr>
            <a:r>
              <a:t>“Strict” fifo, or random bucket read</a:t>
            </a:r>
          </a:p>
          <a:p>
            <a:pPr lvl="2" marL="702259" indent="-175564" defTabSz="877823">
              <a:lnSpc>
                <a:spcPct val="90000"/>
              </a:lnSpc>
              <a:spcBef>
                <a:spcPts val="200"/>
              </a:spcBef>
              <a:defRPr spc="0" sz="1632">
                <a:solidFill>
                  <a:srgbClr val="262626"/>
                </a:solidFill>
              </a:defRPr>
            </a:pPr>
            <a:r>
              <a:t>Advances after able to consume message</a:t>
            </a:r>
          </a:p>
          <a:p>
            <a:pPr lvl="1" marL="460857" indent="-197510" defTabSz="877823">
              <a:spcBef>
                <a:spcPts val="1300"/>
              </a:spcBef>
              <a:defRPr spc="0" sz="1632"/>
            </a:pPr>
            <a:r>
              <a:t>InvisibilityPointer</a:t>
            </a:r>
          </a:p>
          <a:p>
            <a:pPr lvl="2" marL="702259" indent="-175564" defTabSz="877823">
              <a:lnSpc>
                <a:spcPct val="90000"/>
              </a:lnSpc>
              <a:spcBef>
                <a:spcPts val="200"/>
              </a:spcBef>
              <a:defRPr spc="0" sz="1632">
                <a:solidFill>
                  <a:srgbClr val="262626"/>
                </a:solidFill>
              </a:defRPr>
            </a:pPr>
            <a:r>
              <a:t>Points to messages that are consumed but not acked (invisible)</a:t>
            </a:r>
          </a:p>
          <a:p>
            <a:pPr lvl="1" marL="460857" indent="-197510" defTabSz="877823">
              <a:spcBef>
                <a:spcPts val="1300"/>
              </a:spcBef>
              <a:defRPr spc="0" sz="1632"/>
            </a:pPr>
            <a:r>
              <a:t>RepairPointer</a:t>
            </a:r>
          </a:p>
          <a:p>
            <a:pPr lvl="2" marL="702259" indent="-175564" defTabSz="877823">
              <a:lnSpc>
                <a:spcPct val="90000"/>
              </a:lnSpc>
              <a:spcBef>
                <a:spcPts val="200"/>
              </a:spcBef>
              <a:defRPr spc="0" sz="1632">
                <a:solidFill>
                  <a:srgbClr val="262626"/>
                </a:solidFill>
              </a:defRPr>
            </a:pPr>
            <a:r>
              <a:t>Watches buckets and repairs delayed writes</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xfrm>
            <a:off x="1261871" y="365759"/>
            <a:ext cx="9692642" cy="1325564"/>
          </a:xfrm>
          <a:prstGeom prst="rect">
            <a:avLst/>
          </a:prstGeom>
        </p:spPr>
        <p:txBody>
          <a:bodyPr/>
          <a:lstStyle>
            <a:lvl1pPr>
              <a:defRPr spc="-100"/>
            </a:lvl1pPr>
          </a:lstStyle>
          <a:p>
            <a:pPr/>
            <a:r>
              <a:t>CassieQ buckets</a:t>
            </a:r>
          </a:p>
        </p:txBody>
      </p:sp>
      <p:sp>
        <p:nvSpPr>
          <p:cNvPr id="196" name="Shape 196"/>
          <p:cNvSpPr/>
          <p:nvPr>
            <p:ph type="body" idx="1"/>
          </p:nvPr>
        </p:nvSpPr>
        <p:spPr>
          <a:xfrm>
            <a:off x="1261872" y="1828800"/>
            <a:ext cx="8595360" cy="4351338"/>
          </a:xfrm>
          <a:prstGeom prst="rect">
            <a:avLst/>
          </a:prstGeom>
        </p:spPr>
        <p:txBody>
          <a:bodyPr/>
          <a:lstStyle/>
          <a:p>
            <a:pPr>
              <a:defRPr spc="0"/>
            </a:pPr>
            <a:r>
              <a:t>Messages stored in fixed sized buckets </a:t>
            </a:r>
          </a:p>
          <a:p>
            <a:pPr lvl="1" marL="457200" indent="-182879">
              <a:lnSpc>
                <a:spcPct val="90000"/>
              </a:lnSpc>
              <a:spcBef>
                <a:spcPts val="300"/>
              </a:spcBef>
              <a:buFont typeface="Wingdings 2"/>
              <a:defRPr spc="0" sz="1600">
                <a:solidFill>
                  <a:srgbClr val="262626"/>
                </a:solidFill>
              </a:defRPr>
            </a:pPr>
            <a:r>
              <a:t>Deterministic when full</a:t>
            </a:r>
          </a:p>
          <a:p>
            <a:pPr lvl="1" marL="457200" indent="-182879">
              <a:lnSpc>
                <a:spcPct val="90000"/>
              </a:lnSpc>
              <a:spcBef>
                <a:spcPts val="300"/>
              </a:spcBef>
              <a:buFont typeface="Wingdings 2"/>
              <a:defRPr spc="0" sz="1600">
                <a:solidFill>
                  <a:srgbClr val="262626"/>
                </a:solidFill>
              </a:defRPr>
            </a:pPr>
            <a:r>
              <a:t>Easy to reason about</a:t>
            </a:r>
          </a:p>
          <a:p>
            <a:pPr>
              <a:defRPr spc="0"/>
            </a:pPr>
            <a:r>
              <a:t>Messages given monotonic ID</a:t>
            </a:r>
          </a:p>
          <a:p>
            <a:pPr lvl="1" marL="457200" indent="-182879">
              <a:lnSpc>
                <a:spcPct val="90000"/>
              </a:lnSpc>
              <a:spcBef>
                <a:spcPts val="300"/>
              </a:spcBef>
              <a:buFont typeface="Wingdings 2"/>
              <a:defRPr spc="0" sz="1600">
                <a:solidFill>
                  <a:srgbClr val="262626"/>
                </a:solidFill>
              </a:defRPr>
            </a:pPr>
            <a:r>
              <a:t>CAS “id” table </a:t>
            </a:r>
          </a:p>
          <a:p>
            <a:pPr>
              <a:defRPr spc="0"/>
            </a:pPr>
            <a:r>
              <a:t>Bucket # = monotonicId / bucketSize</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xfrm>
            <a:off x="1261871" y="365759"/>
            <a:ext cx="9692642" cy="1325564"/>
          </a:xfrm>
          <a:prstGeom prst="rect">
            <a:avLst/>
          </a:prstGeom>
        </p:spPr>
        <p:txBody>
          <a:bodyPr/>
          <a:lstStyle>
            <a:lvl1pPr>
              <a:defRPr spc="-100"/>
            </a:lvl1pPr>
          </a:lstStyle>
          <a:p>
            <a:pPr/>
            <a:r>
              <a:t>Pointers to buckets</a:t>
            </a:r>
          </a:p>
        </p:txBody>
      </p:sp>
      <p:sp>
        <p:nvSpPr>
          <p:cNvPr id="199" name="Shape 199"/>
          <p:cNvSpPr/>
          <p:nvPr>
            <p:ph type="body" sz="quarter" idx="1"/>
          </p:nvPr>
        </p:nvSpPr>
        <p:spPr>
          <a:xfrm>
            <a:off x="1261871" y="1828800"/>
            <a:ext cx="7591185" cy="2202873"/>
          </a:xfrm>
          <a:prstGeom prst="rect">
            <a:avLst/>
          </a:prstGeom>
        </p:spPr>
        <p:txBody>
          <a:bodyPr/>
          <a:lstStyle>
            <a:lvl1pPr>
              <a:defRPr spc="0"/>
            </a:lvl1pPr>
          </a:lstStyle>
          <a:p>
            <a:pPr/>
            <a:r>
              <a:t>All 3 pointers point to monotonic id value</a:t>
            </a:r>
          </a:p>
        </p:txBody>
      </p:sp>
      <p:grpSp>
        <p:nvGrpSpPr>
          <p:cNvPr id="206" name="Group 206"/>
          <p:cNvGrpSpPr/>
          <p:nvPr/>
        </p:nvGrpSpPr>
        <p:grpSpPr>
          <a:xfrm>
            <a:off x="1261871" y="2715491"/>
            <a:ext cx="4807529" cy="1122219"/>
            <a:chOff x="0" y="0"/>
            <a:chExt cx="4807527" cy="1122218"/>
          </a:xfrm>
        </p:grpSpPr>
        <p:sp>
          <p:nvSpPr>
            <p:cNvPr id="200" name="Shape 200"/>
            <p:cNvSpPr/>
            <p:nvPr/>
          </p:nvSpPr>
          <p:spPr>
            <a:xfrm>
              <a:off x="-1" y="-1"/>
              <a:ext cx="4807529" cy="1122220"/>
            </a:xfrm>
            <a:prstGeom prst="rect">
              <a:avLst/>
            </a:prstGeom>
            <a:noFill/>
            <a:ln w="13970" cap="flat">
              <a:solidFill>
                <a:srgbClr val="515155"/>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01" name="Shape 201"/>
            <p:cNvSpPr/>
            <p:nvPr/>
          </p:nvSpPr>
          <p:spPr>
            <a:xfrm>
              <a:off x="928254" y="-1"/>
              <a:ext cx="13855" cy="1122220"/>
            </a:xfrm>
            <a:prstGeom prst="line">
              <a:avLst/>
            </a:prstGeom>
            <a:noFill/>
            <a:ln w="9525" cap="flat">
              <a:solidFill>
                <a:schemeClr val="accent1"/>
              </a:solidFill>
              <a:prstDash val="solid"/>
              <a:round/>
            </a:ln>
            <a:effectLst/>
          </p:spPr>
          <p:txBody>
            <a:bodyPr wrap="square" lIns="45719" tIns="45719" rIns="45719" bIns="45719" numCol="1" anchor="t">
              <a:noAutofit/>
            </a:bodyPr>
            <a:lstStyle/>
            <a:p>
              <a:pPr/>
            </a:p>
          </p:txBody>
        </p:sp>
        <p:sp>
          <p:nvSpPr>
            <p:cNvPr id="202" name="Shape 202"/>
            <p:cNvSpPr/>
            <p:nvPr/>
          </p:nvSpPr>
          <p:spPr>
            <a:xfrm>
              <a:off x="1870363" y="-1"/>
              <a:ext cx="13855" cy="1122220"/>
            </a:xfrm>
            <a:prstGeom prst="line">
              <a:avLst/>
            </a:prstGeom>
            <a:noFill/>
            <a:ln w="9525" cap="flat">
              <a:solidFill>
                <a:schemeClr val="accent1"/>
              </a:solidFill>
              <a:prstDash val="solid"/>
              <a:round/>
            </a:ln>
            <a:effectLst/>
          </p:spPr>
          <p:txBody>
            <a:bodyPr wrap="square" lIns="45719" tIns="45719" rIns="45719" bIns="45719" numCol="1" anchor="t">
              <a:noAutofit/>
            </a:bodyPr>
            <a:lstStyle/>
            <a:p>
              <a:pPr/>
            </a:p>
          </p:txBody>
        </p:sp>
        <p:sp>
          <p:nvSpPr>
            <p:cNvPr id="203" name="Shape 203"/>
            <p:cNvSpPr/>
            <p:nvPr/>
          </p:nvSpPr>
          <p:spPr>
            <a:xfrm>
              <a:off x="2798617" y="-1"/>
              <a:ext cx="13856" cy="1122220"/>
            </a:xfrm>
            <a:prstGeom prst="line">
              <a:avLst/>
            </a:prstGeom>
            <a:noFill/>
            <a:ln w="9525" cap="flat">
              <a:solidFill>
                <a:schemeClr val="accent1"/>
              </a:solidFill>
              <a:prstDash val="solid"/>
              <a:round/>
            </a:ln>
            <a:effectLst/>
          </p:spPr>
          <p:txBody>
            <a:bodyPr wrap="square" lIns="45719" tIns="45719" rIns="45719" bIns="45719" numCol="1" anchor="t">
              <a:noAutofit/>
            </a:bodyPr>
            <a:lstStyle/>
            <a:p>
              <a:pPr/>
            </a:p>
          </p:txBody>
        </p:sp>
        <p:sp>
          <p:nvSpPr>
            <p:cNvPr id="204" name="Shape 204"/>
            <p:cNvSpPr/>
            <p:nvPr/>
          </p:nvSpPr>
          <p:spPr>
            <a:xfrm>
              <a:off x="3754581" y="-1"/>
              <a:ext cx="13856" cy="1122220"/>
            </a:xfrm>
            <a:prstGeom prst="line">
              <a:avLst/>
            </a:prstGeom>
            <a:noFill/>
            <a:ln w="9525" cap="flat">
              <a:solidFill>
                <a:schemeClr val="accent1"/>
              </a:solidFill>
              <a:prstDash val="solid"/>
              <a:round/>
            </a:ln>
            <a:effectLst/>
          </p:spPr>
          <p:txBody>
            <a:bodyPr wrap="square" lIns="45719" tIns="45719" rIns="45719" bIns="45719" numCol="1" anchor="t">
              <a:noAutofit/>
            </a:bodyPr>
            <a:lstStyle/>
            <a:p>
              <a:pPr/>
            </a:p>
          </p:txBody>
        </p:sp>
        <p:sp>
          <p:nvSpPr>
            <p:cNvPr id="205" name="Shape 205"/>
            <p:cNvSpPr/>
            <p:nvPr/>
          </p:nvSpPr>
          <p:spPr>
            <a:xfrm>
              <a:off x="263235" y="249380"/>
              <a:ext cx="41979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1              2            3          4               5 </a:t>
              </a:r>
            </a:p>
          </p:txBody>
        </p:sp>
      </p:grpSp>
      <p:sp>
        <p:nvSpPr>
          <p:cNvPr id="207" name="Shape 207"/>
          <p:cNvSpPr/>
          <p:nvPr/>
        </p:nvSpPr>
        <p:spPr>
          <a:xfrm flipH="1" flipV="1">
            <a:off x="2673927" y="3934690"/>
            <a:ext cx="13856" cy="928255"/>
          </a:xfrm>
          <a:prstGeom prst="line">
            <a:avLst/>
          </a:prstGeom>
          <a:ln>
            <a:solidFill>
              <a:schemeClr val="accent1"/>
            </a:solidFill>
            <a:tailEnd type="triangle"/>
          </a:ln>
        </p:spPr>
        <p:txBody>
          <a:bodyPr lIns="45719" rIns="45719"/>
          <a:lstStyle/>
          <a:p>
            <a:pPr/>
          </a:p>
        </p:txBody>
      </p:sp>
      <p:sp>
        <p:nvSpPr>
          <p:cNvPr id="208" name="Shape 208"/>
          <p:cNvSpPr/>
          <p:nvPr/>
        </p:nvSpPr>
        <p:spPr>
          <a:xfrm flipH="1" flipV="1">
            <a:off x="4558145" y="3934690"/>
            <a:ext cx="13856" cy="928255"/>
          </a:xfrm>
          <a:prstGeom prst="line">
            <a:avLst/>
          </a:prstGeom>
          <a:ln>
            <a:solidFill>
              <a:schemeClr val="accent1"/>
            </a:solidFill>
            <a:tailEnd type="triangle"/>
          </a:ln>
        </p:spPr>
        <p:txBody>
          <a:bodyPr lIns="45719" rIns="45719"/>
          <a:lstStyle/>
          <a:p>
            <a:pPr/>
          </a:p>
        </p:txBody>
      </p:sp>
      <p:sp>
        <p:nvSpPr>
          <p:cNvPr id="209" name="Shape 209"/>
          <p:cNvSpPr/>
          <p:nvPr/>
        </p:nvSpPr>
        <p:spPr>
          <a:xfrm>
            <a:off x="2079288" y="4973782"/>
            <a:ext cx="195349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InvisPointer</a:t>
            </a:r>
          </a:p>
        </p:txBody>
      </p:sp>
      <p:sp>
        <p:nvSpPr>
          <p:cNvPr id="210" name="Shape 210"/>
          <p:cNvSpPr/>
          <p:nvPr/>
        </p:nvSpPr>
        <p:spPr>
          <a:xfrm>
            <a:off x="4074343" y="4973782"/>
            <a:ext cx="1995056"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ReaderPointer</a:t>
            </a:r>
          </a:p>
        </p:txBody>
      </p:sp>
      <p:sp>
        <p:nvSpPr>
          <p:cNvPr id="211" name="Shape 211"/>
          <p:cNvSpPr/>
          <p:nvPr/>
        </p:nvSpPr>
        <p:spPr>
          <a:xfrm flipV="1">
            <a:off x="914399" y="4031672"/>
            <a:ext cx="347473" cy="1482437"/>
          </a:xfrm>
          <a:prstGeom prst="line">
            <a:avLst/>
          </a:prstGeom>
          <a:ln>
            <a:solidFill>
              <a:schemeClr val="accent1"/>
            </a:solidFill>
            <a:tailEnd type="triangle"/>
          </a:ln>
        </p:spPr>
        <p:txBody>
          <a:bodyPr lIns="45719" rIns="45719"/>
          <a:lstStyle/>
          <a:p>
            <a:pPr/>
          </a:p>
        </p:txBody>
      </p:sp>
      <p:sp>
        <p:nvSpPr>
          <p:cNvPr id="212" name="Shape 212"/>
          <p:cNvSpPr/>
          <p:nvPr/>
        </p:nvSpPr>
        <p:spPr>
          <a:xfrm>
            <a:off x="180109" y="5763490"/>
            <a:ext cx="2757055"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RepairPointer</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xfrm>
            <a:off x="1261871" y="365759"/>
            <a:ext cx="9692642" cy="1325564"/>
          </a:xfrm>
          <a:prstGeom prst="rect">
            <a:avLst/>
          </a:prstGeom>
        </p:spPr>
        <p:txBody>
          <a:bodyPr/>
          <a:lstStyle>
            <a:lvl1pPr>
              <a:defRPr spc="-100"/>
            </a:lvl1pPr>
          </a:lstStyle>
          <a:p>
            <a:pPr/>
            <a:r>
              <a:t>Buckets… complications</a:t>
            </a:r>
          </a:p>
        </p:txBody>
      </p:sp>
      <p:sp>
        <p:nvSpPr>
          <p:cNvPr id="215" name="Shape 215"/>
          <p:cNvSpPr/>
          <p:nvPr>
            <p:ph type="body" idx="1"/>
          </p:nvPr>
        </p:nvSpPr>
        <p:spPr>
          <a:xfrm>
            <a:off x="1261872" y="1828800"/>
            <a:ext cx="8595360" cy="4351338"/>
          </a:xfrm>
          <a:prstGeom prst="rect">
            <a:avLst/>
          </a:prstGeom>
        </p:spPr>
        <p:txBody>
          <a:bodyPr/>
          <a:lstStyle/>
          <a:p>
            <a:pPr>
              <a:defRPr spc="0"/>
            </a:pPr>
            <a:r>
              <a:t>Once a monoton is generated, it is taken</a:t>
            </a:r>
          </a:p>
          <a:p>
            <a:pPr lvl="1" marL="457200" indent="-182879">
              <a:lnSpc>
                <a:spcPct val="90000"/>
              </a:lnSpc>
              <a:spcBef>
                <a:spcPts val="300"/>
              </a:spcBef>
              <a:buFont typeface="Wingdings 2"/>
              <a:defRPr spc="0" sz="1600">
                <a:solidFill>
                  <a:srgbClr val="262626"/>
                </a:solidFill>
              </a:defRPr>
            </a:pPr>
            <a:r>
              <a:t>If a message fails to insert the monoton is taken</a:t>
            </a:r>
          </a:p>
          <a:p>
            <a:pPr>
              <a:defRPr spc="0"/>
            </a:pPr>
            <a:r>
              <a:t>Buckets are now partially filled!</a:t>
            </a:r>
          </a:p>
          <a:p>
            <a:pPr>
              <a:defRPr spc="0"/>
            </a:pPr>
            <a:r>
              <a:t>How to resolve?</a:t>
            </a:r>
          </a:p>
        </p:txBody>
      </p:sp>
      <p:sp>
        <p:nvSpPr>
          <p:cNvPr id="216" name="Shape 216"/>
          <p:cNvSpPr/>
          <p:nvPr/>
        </p:nvSpPr>
        <p:spPr>
          <a:xfrm>
            <a:off x="1468581" y="4128654"/>
            <a:ext cx="4807529" cy="1122220"/>
          </a:xfrm>
          <a:prstGeom prst="rect">
            <a:avLst/>
          </a:prstGeom>
          <a:ln w="13970">
            <a:solidFill>
              <a:srgbClr val="515155"/>
            </a:solidFill>
          </a:ln>
        </p:spPr>
        <p:txBody>
          <a:bodyPr lIns="45719" rIns="45719" anchor="ctr"/>
          <a:lstStyle/>
          <a:p>
            <a:pPr algn="ctr">
              <a:defRPr>
                <a:solidFill>
                  <a:srgbClr val="FFFFFF"/>
                </a:solidFill>
              </a:defRPr>
            </a:pPr>
          </a:p>
        </p:txBody>
      </p:sp>
      <p:sp>
        <p:nvSpPr>
          <p:cNvPr id="217" name="Shape 217"/>
          <p:cNvSpPr/>
          <p:nvPr/>
        </p:nvSpPr>
        <p:spPr>
          <a:xfrm>
            <a:off x="2396836" y="4128655"/>
            <a:ext cx="13855" cy="1122219"/>
          </a:xfrm>
          <a:prstGeom prst="line">
            <a:avLst/>
          </a:prstGeom>
          <a:ln>
            <a:solidFill>
              <a:schemeClr val="accent1"/>
            </a:solidFill>
          </a:ln>
        </p:spPr>
        <p:txBody>
          <a:bodyPr lIns="45719" rIns="45719"/>
          <a:lstStyle/>
          <a:p>
            <a:pPr/>
          </a:p>
        </p:txBody>
      </p:sp>
      <p:sp>
        <p:nvSpPr>
          <p:cNvPr id="218" name="Shape 218"/>
          <p:cNvSpPr/>
          <p:nvPr/>
        </p:nvSpPr>
        <p:spPr>
          <a:xfrm>
            <a:off x="3338945" y="4128655"/>
            <a:ext cx="13855" cy="1122219"/>
          </a:xfrm>
          <a:prstGeom prst="line">
            <a:avLst/>
          </a:prstGeom>
          <a:ln>
            <a:solidFill>
              <a:schemeClr val="accent1"/>
            </a:solidFill>
          </a:ln>
        </p:spPr>
        <p:txBody>
          <a:bodyPr lIns="45719" rIns="45719"/>
          <a:lstStyle/>
          <a:p>
            <a:pPr/>
          </a:p>
        </p:txBody>
      </p:sp>
      <p:sp>
        <p:nvSpPr>
          <p:cNvPr id="219" name="Shape 219"/>
          <p:cNvSpPr/>
          <p:nvPr/>
        </p:nvSpPr>
        <p:spPr>
          <a:xfrm>
            <a:off x="4267198" y="4128655"/>
            <a:ext cx="13856" cy="1122219"/>
          </a:xfrm>
          <a:prstGeom prst="line">
            <a:avLst/>
          </a:prstGeom>
          <a:ln>
            <a:solidFill>
              <a:schemeClr val="accent1"/>
            </a:solidFill>
          </a:ln>
        </p:spPr>
        <p:txBody>
          <a:bodyPr lIns="45719" rIns="45719"/>
          <a:lstStyle/>
          <a:p>
            <a:pPr/>
          </a:p>
        </p:txBody>
      </p:sp>
      <p:sp>
        <p:nvSpPr>
          <p:cNvPr id="220" name="Shape 220"/>
          <p:cNvSpPr/>
          <p:nvPr/>
        </p:nvSpPr>
        <p:spPr>
          <a:xfrm>
            <a:off x="5223163" y="4128655"/>
            <a:ext cx="13855" cy="1122219"/>
          </a:xfrm>
          <a:prstGeom prst="line">
            <a:avLst/>
          </a:prstGeom>
          <a:ln>
            <a:solidFill>
              <a:schemeClr val="accent1"/>
            </a:solidFill>
          </a:ln>
        </p:spPr>
        <p:txBody>
          <a:bodyPr lIns="45719" rIns="45719"/>
          <a:lstStyle/>
          <a:p>
            <a:pPr/>
          </a:p>
        </p:txBody>
      </p:sp>
      <p:sp>
        <p:nvSpPr>
          <p:cNvPr id="221" name="Shape 221"/>
          <p:cNvSpPr/>
          <p:nvPr/>
        </p:nvSpPr>
        <p:spPr>
          <a:xfrm>
            <a:off x="6276109" y="4128655"/>
            <a:ext cx="13856" cy="1122219"/>
          </a:xfrm>
          <a:prstGeom prst="line">
            <a:avLst/>
          </a:prstGeom>
          <a:ln>
            <a:solidFill>
              <a:schemeClr val="accent1"/>
            </a:solidFill>
          </a:ln>
        </p:spPr>
        <p:txBody>
          <a:bodyPr lIns="45719" rIns="45719"/>
          <a:lstStyle/>
          <a:p>
            <a:pPr/>
          </a:p>
        </p:txBody>
      </p:sp>
      <p:sp>
        <p:nvSpPr>
          <p:cNvPr id="222" name="Shape 222"/>
          <p:cNvSpPr/>
          <p:nvPr/>
        </p:nvSpPr>
        <p:spPr>
          <a:xfrm>
            <a:off x="1731817" y="4378035"/>
            <a:ext cx="4197929"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              2            ?           4               5 </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xfrm>
            <a:off x="1261871" y="365759"/>
            <a:ext cx="9692642" cy="1325564"/>
          </a:xfrm>
          <a:prstGeom prst="rect">
            <a:avLst/>
          </a:prstGeom>
        </p:spPr>
        <p:txBody>
          <a:bodyPr/>
          <a:lstStyle>
            <a:lvl1pPr>
              <a:defRPr spc="-100"/>
            </a:lvl1pPr>
          </a:lstStyle>
          <a:p>
            <a:pPr/>
            <a:r>
              <a:t>When to move off a bucket?</a:t>
            </a:r>
          </a:p>
        </p:txBody>
      </p:sp>
      <p:sp>
        <p:nvSpPr>
          <p:cNvPr id="225" name="Shape 225"/>
          <p:cNvSpPr/>
          <p:nvPr/>
        </p:nvSpPr>
        <p:spPr>
          <a:xfrm>
            <a:off x="1468581" y="4128654"/>
            <a:ext cx="7536875" cy="1122220"/>
          </a:xfrm>
          <a:prstGeom prst="rect">
            <a:avLst/>
          </a:prstGeom>
          <a:ln w="13970">
            <a:solidFill>
              <a:srgbClr val="515155"/>
            </a:solidFill>
          </a:ln>
        </p:spPr>
        <p:txBody>
          <a:bodyPr lIns="45719" rIns="45719" anchor="ctr"/>
          <a:lstStyle/>
          <a:p>
            <a:pPr algn="ctr">
              <a:defRPr>
                <a:solidFill>
                  <a:srgbClr val="FFFFFF"/>
                </a:solidFill>
              </a:defRPr>
            </a:pPr>
          </a:p>
        </p:txBody>
      </p:sp>
      <p:sp>
        <p:nvSpPr>
          <p:cNvPr id="226" name="Shape 226"/>
          <p:cNvSpPr/>
          <p:nvPr/>
        </p:nvSpPr>
        <p:spPr>
          <a:xfrm>
            <a:off x="2396836" y="4128655"/>
            <a:ext cx="13855" cy="1122219"/>
          </a:xfrm>
          <a:prstGeom prst="line">
            <a:avLst/>
          </a:prstGeom>
          <a:ln>
            <a:solidFill>
              <a:schemeClr val="accent1"/>
            </a:solidFill>
          </a:ln>
        </p:spPr>
        <p:txBody>
          <a:bodyPr lIns="45719" rIns="45719"/>
          <a:lstStyle/>
          <a:p>
            <a:pPr/>
          </a:p>
        </p:txBody>
      </p:sp>
      <p:sp>
        <p:nvSpPr>
          <p:cNvPr id="227" name="Shape 227"/>
          <p:cNvSpPr/>
          <p:nvPr/>
        </p:nvSpPr>
        <p:spPr>
          <a:xfrm>
            <a:off x="3338945" y="4128655"/>
            <a:ext cx="13855" cy="1122219"/>
          </a:xfrm>
          <a:prstGeom prst="line">
            <a:avLst/>
          </a:prstGeom>
          <a:ln>
            <a:solidFill>
              <a:schemeClr val="accent1"/>
            </a:solidFill>
          </a:ln>
        </p:spPr>
        <p:txBody>
          <a:bodyPr lIns="45719" rIns="45719"/>
          <a:lstStyle/>
          <a:p>
            <a:pPr/>
          </a:p>
        </p:txBody>
      </p:sp>
      <p:sp>
        <p:nvSpPr>
          <p:cNvPr id="228" name="Shape 228"/>
          <p:cNvSpPr/>
          <p:nvPr/>
        </p:nvSpPr>
        <p:spPr>
          <a:xfrm>
            <a:off x="4267198" y="4128655"/>
            <a:ext cx="13856" cy="1122219"/>
          </a:xfrm>
          <a:prstGeom prst="line">
            <a:avLst/>
          </a:prstGeom>
          <a:ln>
            <a:solidFill>
              <a:schemeClr val="accent1"/>
            </a:solidFill>
          </a:ln>
        </p:spPr>
        <p:txBody>
          <a:bodyPr lIns="45719" rIns="45719"/>
          <a:lstStyle/>
          <a:p>
            <a:pPr/>
          </a:p>
        </p:txBody>
      </p:sp>
      <p:sp>
        <p:nvSpPr>
          <p:cNvPr id="229" name="Shape 229"/>
          <p:cNvSpPr/>
          <p:nvPr/>
        </p:nvSpPr>
        <p:spPr>
          <a:xfrm>
            <a:off x="5223163" y="4128655"/>
            <a:ext cx="13855" cy="1122219"/>
          </a:xfrm>
          <a:prstGeom prst="line">
            <a:avLst/>
          </a:prstGeom>
          <a:ln>
            <a:solidFill>
              <a:schemeClr val="accent1"/>
            </a:solidFill>
          </a:ln>
        </p:spPr>
        <p:txBody>
          <a:bodyPr lIns="45719" rIns="45719"/>
          <a:lstStyle/>
          <a:p>
            <a:pPr/>
          </a:p>
        </p:txBody>
      </p:sp>
      <p:sp>
        <p:nvSpPr>
          <p:cNvPr id="230" name="Shape 230"/>
          <p:cNvSpPr/>
          <p:nvPr/>
        </p:nvSpPr>
        <p:spPr>
          <a:xfrm>
            <a:off x="6276109" y="4128655"/>
            <a:ext cx="13856" cy="1122219"/>
          </a:xfrm>
          <a:prstGeom prst="line">
            <a:avLst/>
          </a:prstGeom>
          <a:ln>
            <a:solidFill>
              <a:schemeClr val="accent1"/>
            </a:solidFill>
          </a:ln>
        </p:spPr>
        <p:txBody>
          <a:bodyPr lIns="45719" rIns="45719"/>
          <a:lstStyle/>
          <a:p>
            <a:pPr/>
          </a:p>
        </p:txBody>
      </p:sp>
      <p:sp>
        <p:nvSpPr>
          <p:cNvPr id="231" name="Shape 231"/>
          <p:cNvSpPr/>
          <p:nvPr/>
        </p:nvSpPr>
        <p:spPr>
          <a:xfrm>
            <a:off x="1731817" y="4378035"/>
            <a:ext cx="7273637"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              2            ?           4               5              6</a:t>
            </a:r>
          </a:p>
        </p:txBody>
      </p:sp>
      <p:sp>
        <p:nvSpPr>
          <p:cNvPr id="232" name="Shape 232"/>
          <p:cNvSpPr/>
          <p:nvPr/>
        </p:nvSpPr>
        <p:spPr>
          <a:xfrm>
            <a:off x="6276108" y="3325090"/>
            <a:ext cx="13857" cy="2549237"/>
          </a:xfrm>
          <a:prstGeom prst="line">
            <a:avLst/>
          </a:prstGeom>
          <a:ln>
            <a:solidFill>
              <a:schemeClr val="accent1"/>
            </a:solidFill>
          </a:ln>
        </p:spPr>
        <p:txBody>
          <a:bodyPr lIns="45719" rIns="45719"/>
          <a:lstStyle/>
          <a:p>
            <a:pPr/>
          </a:p>
        </p:txBody>
      </p:sp>
      <p:sp>
        <p:nvSpPr>
          <p:cNvPr id="233" name="Shape 233"/>
          <p:cNvSpPr/>
          <p:nvPr/>
        </p:nvSpPr>
        <p:spPr>
          <a:xfrm>
            <a:off x="7079673" y="3435927"/>
            <a:ext cx="155171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Bucket 2</a:t>
            </a:r>
          </a:p>
        </p:txBody>
      </p:sp>
      <p:sp>
        <p:nvSpPr>
          <p:cNvPr id="234" name="Shape 234"/>
          <p:cNvSpPr/>
          <p:nvPr/>
        </p:nvSpPr>
        <p:spPr>
          <a:xfrm>
            <a:off x="2085941" y="3435927"/>
            <a:ext cx="16830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Bucket 1</a:t>
            </a:r>
          </a:p>
        </p:txBody>
      </p:sp>
      <p:sp>
        <p:nvSpPr>
          <p:cNvPr id="235" name="Shape 235"/>
          <p:cNvSpPr/>
          <p:nvPr/>
        </p:nvSpPr>
        <p:spPr>
          <a:xfrm flipH="1" flipV="1">
            <a:off x="5805056" y="5389421"/>
            <a:ext cx="13853" cy="665017"/>
          </a:xfrm>
          <a:prstGeom prst="line">
            <a:avLst/>
          </a:prstGeom>
          <a:ln>
            <a:solidFill>
              <a:schemeClr val="accent1"/>
            </a:solidFill>
            <a:tailEnd type="triangle"/>
          </a:ln>
        </p:spPr>
        <p:txBody>
          <a:bodyPr lIns="45719" rIns="45719"/>
          <a:lstStyle/>
          <a:p>
            <a:pPr/>
          </a:p>
        </p:txBody>
      </p:sp>
      <p:sp>
        <p:nvSpPr>
          <p:cNvPr id="236" name="Shape 236"/>
          <p:cNvSpPr/>
          <p:nvPr/>
        </p:nvSpPr>
        <p:spPr>
          <a:xfrm>
            <a:off x="5559550" y="6180137"/>
            <a:ext cx="1312304"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Reader</a:t>
            </a:r>
          </a:p>
        </p:txBody>
      </p:sp>
      <p:sp>
        <p:nvSpPr>
          <p:cNvPr id="237" name="Shape 237"/>
          <p:cNvSpPr/>
          <p:nvPr/>
        </p:nvSpPr>
        <p:spPr>
          <a:xfrm flipV="1">
            <a:off x="3768990" y="5389421"/>
            <a:ext cx="1" cy="484907"/>
          </a:xfrm>
          <a:prstGeom prst="line">
            <a:avLst/>
          </a:prstGeom>
          <a:ln>
            <a:solidFill>
              <a:schemeClr val="accent1"/>
            </a:solidFill>
            <a:tailEnd type="triangle"/>
          </a:ln>
        </p:spPr>
        <p:txBody>
          <a:bodyPr lIns="45719" rIns="45719"/>
          <a:lstStyle/>
          <a:p>
            <a:pPr/>
          </a:p>
        </p:txBody>
      </p:sp>
      <p:sp>
        <p:nvSpPr>
          <p:cNvPr id="238" name="Shape 238"/>
          <p:cNvSpPr/>
          <p:nvPr/>
        </p:nvSpPr>
        <p:spPr>
          <a:xfrm>
            <a:off x="3179618" y="5903138"/>
            <a:ext cx="1911929"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Message 3 missing</a:t>
            </a:r>
          </a:p>
        </p:txBody>
      </p:sp>
      <p:sp>
        <p:nvSpPr>
          <p:cNvPr id="239" name="Shape 239"/>
          <p:cNvSpPr/>
          <p:nvPr>
            <p:ph type="body" idx="1"/>
          </p:nvPr>
        </p:nvSpPr>
        <p:spPr>
          <a:xfrm>
            <a:off x="1261872" y="1828800"/>
            <a:ext cx="8595360" cy="4351338"/>
          </a:xfrm>
          <a:prstGeom prst="rect">
            <a:avLst/>
          </a:prstGeom>
        </p:spPr>
        <p:txBody>
          <a:bodyPr/>
          <a:lstStyle/>
          <a:p>
            <a:pPr lvl="1" marL="445769" indent="-171449">
              <a:lnSpc>
                <a:spcPct val="100000"/>
              </a:lnSpc>
              <a:spcBef>
                <a:spcPts val="300"/>
              </a:spcBef>
              <a:buChar char="•"/>
              <a:defRPr spc="0" sz="1500">
                <a:solidFill>
                  <a:srgbClr val="262626"/>
                </a:solidFill>
              </a:defRPr>
            </a:pPr>
            <a:r>
              <a:t>All known messages in the bucket have been delivered at least once</a:t>
            </a:r>
          </a:p>
          <a:p>
            <a:pPr lvl="1" marL="445769" indent="-171449">
              <a:lnSpc>
                <a:spcPct val="100000"/>
              </a:lnSpc>
              <a:spcBef>
                <a:spcPts val="300"/>
              </a:spcBef>
              <a:buChar char="•"/>
              <a:defRPr spc="0" sz="1500">
                <a:solidFill>
                  <a:srgbClr val="262626"/>
                </a:solidFill>
              </a:defRPr>
            </a:pPr>
            <a:r>
              <a:t>All new messages being written in future buckets</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title"/>
          </p:nvPr>
        </p:nvSpPr>
        <p:spPr>
          <a:xfrm>
            <a:off x="1261871" y="365759"/>
            <a:ext cx="9692642" cy="1325564"/>
          </a:xfrm>
          <a:prstGeom prst="rect">
            <a:avLst/>
          </a:prstGeom>
        </p:spPr>
        <p:txBody>
          <a:bodyPr/>
          <a:lstStyle>
            <a:lvl1pPr>
              <a:defRPr spc="-100"/>
            </a:lvl1pPr>
          </a:lstStyle>
          <a:p>
            <a:pPr/>
            <a:r>
              <a:t>When to move off a bucket?</a:t>
            </a:r>
          </a:p>
        </p:txBody>
      </p:sp>
      <p:sp>
        <p:nvSpPr>
          <p:cNvPr id="242" name="Shape 242"/>
          <p:cNvSpPr/>
          <p:nvPr>
            <p:ph type="body" idx="1"/>
          </p:nvPr>
        </p:nvSpPr>
        <p:spPr>
          <a:xfrm>
            <a:off x="1261872" y="1828800"/>
            <a:ext cx="8595360" cy="4351338"/>
          </a:xfrm>
          <a:prstGeom prst="rect">
            <a:avLst/>
          </a:prstGeom>
        </p:spPr>
        <p:txBody>
          <a:bodyPr/>
          <a:lstStyle/>
          <a:p>
            <a:pPr marL="152399" indent="-152399">
              <a:lnSpc>
                <a:spcPct val="100000"/>
              </a:lnSpc>
              <a:defRPr spc="0" sz="1500"/>
            </a:pPr>
            <a:r>
              <a:t>Tombstoning (not cassandra tombstoning, naming is hard!)</a:t>
            </a:r>
          </a:p>
          <a:p>
            <a:pPr lvl="1" marL="445769" indent="-171449">
              <a:lnSpc>
                <a:spcPct val="100000"/>
              </a:lnSpc>
              <a:buChar char="•"/>
              <a:defRPr spc="0" sz="1500"/>
            </a:pPr>
            <a:r>
              <a:t>Bucket is sealed, no more writes</a:t>
            </a:r>
          </a:p>
          <a:p>
            <a:pPr marL="152399" indent="-152399">
              <a:lnSpc>
                <a:spcPct val="100000"/>
              </a:lnSpc>
              <a:defRPr spc="0" sz="1500"/>
            </a:pPr>
            <a:r>
              <a:t>Reader tombstones bucket after its reached</a:t>
            </a:r>
          </a:p>
        </p:txBody>
      </p:sp>
      <p:sp>
        <p:nvSpPr>
          <p:cNvPr id="243" name="Shape 243"/>
          <p:cNvSpPr/>
          <p:nvPr/>
        </p:nvSpPr>
        <p:spPr>
          <a:xfrm>
            <a:off x="1468581" y="4128654"/>
            <a:ext cx="7536875" cy="1122220"/>
          </a:xfrm>
          <a:prstGeom prst="rect">
            <a:avLst/>
          </a:prstGeom>
          <a:ln w="13970">
            <a:solidFill>
              <a:srgbClr val="515155"/>
            </a:solidFill>
          </a:ln>
        </p:spPr>
        <p:txBody>
          <a:bodyPr lIns="45719" rIns="45719" anchor="ctr"/>
          <a:lstStyle/>
          <a:p>
            <a:pPr algn="ctr">
              <a:defRPr>
                <a:solidFill>
                  <a:srgbClr val="FFFFFF"/>
                </a:solidFill>
              </a:defRPr>
            </a:pPr>
          </a:p>
        </p:txBody>
      </p:sp>
      <p:sp>
        <p:nvSpPr>
          <p:cNvPr id="244" name="Shape 244"/>
          <p:cNvSpPr/>
          <p:nvPr/>
        </p:nvSpPr>
        <p:spPr>
          <a:xfrm>
            <a:off x="2396836" y="4128655"/>
            <a:ext cx="13855" cy="1122219"/>
          </a:xfrm>
          <a:prstGeom prst="line">
            <a:avLst/>
          </a:prstGeom>
          <a:ln>
            <a:solidFill>
              <a:schemeClr val="accent1"/>
            </a:solidFill>
          </a:ln>
        </p:spPr>
        <p:txBody>
          <a:bodyPr lIns="45719" rIns="45719"/>
          <a:lstStyle/>
          <a:p>
            <a:pPr/>
          </a:p>
        </p:txBody>
      </p:sp>
      <p:sp>
        <p:nvSpPr>
          <p:cNvPr id="245" name="Shape 245"/>
          <p:cNvSpPr/>
          <p:nvPr/>
        </p:nvSpPr>
        <p:spPr>
          <a:xfrm>
            <a:off x="3338945" y="4128655"/>
            <a:ext cx="13855" cy="1122219"/>
          </a:xfrm>
          <a:prstGeom prst="line">
            <a:avLst/>
          </a:prstGeom>
          <a:ln>
            <a:solidFill>
              <a:schemeClr val="accent1"/>
            </a:solidFill>
          </a:ln>
        </p:spPr>
        <p:txBody>
          <a:bodyPr lIns="45719" rIns="45719"/>
          <a:lstStyle/>
          <a:p>
            <a:pPr/>
          </a:p>
        </p:txBody>
      </p:sp>
      <p:sp>
        <p:nvSpPr>
          <p:cNvPr id="246" name="Shape 246"/>
          <p:cNvSpPr/>
          <p:nvPr/>
        </p:nvSpPr>
        <p:spPr>
          <a:xfrm>
            <a:off x="4267198" y="4128655"/>
            <a:ext cx="13856" cy="1122219"/>
          </a:xfrm>
          <a:prstGeom prst="line">
            <a:avLst/>
          </a:prstGeom>
          <a:ln>
            <a:solidFill>
              <a:schemeClr val="accent1"/>
            </a:solidFill>
          </a:ln>
        </p:spPr>
        <p:txBody>
          <a:bodyPr lIns="45719" rIns="45719"/>
          <a:lstStyle/>
          <a:p>
            <a:pPr/>
          </a:p>
        </p:txBody>
      </p:sp>
      <p:sp>
        <p:nvSpPr>
          <p:cNvPr id="247" name="Shape 247"/>
          <p:cNvSpPr/>
          <p:nvPr/>
        </p:nvSpPr>
        <p:spPr>
          <a:xfrm>
            <a:off x="5223163" y="4128655"/>
            <a:ext cx="13855" cy="1122219"/>
          </a:xfrm>
          <a:prstGeom prst="line">
            <a:avLst/>
          </a:prstGeom>
          <a:ln>
            <a:solidFill>
              <a:schemeClr val="accent1"/>
            </a:solidFill>
          </a:ln>
        </p:spPr>
        <p:txBody>
          <a:bodyPr lIns="45719" rIns="45719"/>
          <a:lstStyle/>
          <a:p>
            <a:pPr/>
          </a:p>
        </p:txBody>
      </p:sp>
      <p:sp>
        <p:nvSpPr>
          <p:cNvPr id="248" name="Shape 248"/>
          <p:cNvSpPr/>
          <p:nvPr/>
        </p:nvSpPr>
        <p:spPr>
          <a:xfrm>
            <a:off x="6276109" y="4128655"/>
            <a:ext cx="13856" cy="1122219"/>
          </a:xfrm>
          <a:prstGeom prst="line">
            <a:avLst/>
          </a:prstGeom>
          <a:ln>
            <a:solidFill>
              <a:schemeClr val="accent1"/>
            </a:solidFill>
          </a:ln>
        </p:spPr>
        <p:txBody>
          <a:bodyPr lIns="45719" rIns="45719"/>
          <a:lstStyle/>
          <a:p>
            <a:pPr/>
          </a:p>
        </p:txBody>
      </p:sp>
      <p:sp>
        <p:nvSpPr>
          <p:cNvPr id="249" name="Shape 249"/>
          <p:cNvSpPr/>
          <p:nvPr/>
        </p:nvSpPr>
        <p:spPr>
          <a:xfrm>
            <a:off x="1731817" y="4378035"/>
            <a:ext cx="7273637"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              2            ?           4               5               6       7 … </a:t>
            </a:r>
          </a:p>
        </p:txBody>
      </p:sp>
      <p:sp>
        <p:nvSpPr>
          <p:cNvPr id="250" name="Shape 250"/>
          <p:cNvSpPr/>
          <p:nvPr/>
        </p:nvSpPr>
        <p:spPr>
          <a:xfrm>
            <a:off x="6276108" y="3325090"/>
            <a:ext cx="13857" cy="2549237"/>
          </a:xfrm>
          <a:prstGeom prst="line">
            <a:avLst/>
          </a:prstGeom>
          <a:ln>
            <a:solidFill>
              <a:schemeClr val="accent1"/>
            </a:solidFill>
          </a:ln>
        </p:spPr>
        <p:txBody>
          <a:bodyPr lIns="45719" rIns="45719"/>
          <a:lstStyle/>
          <a:p>
            <a:pPr/>
          </a:p>
        </p:txBody>
      </p:sp>
      <p:sp>
        <p:nvSpPr>
          <p:cNvPr id="251" name="Shape 251"/>
          <p:cNvSpPr/>
          <p:nvPr/>
        </p:nvSpPr>
        <p:spPr>
          <a:xfrm>
            <a:off x="7079673" y="3435927"/>
            <a:ext cx="155171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Bucket 2</a:t>
            </a:r>
          </a:p>
        </p:txBody>
      </p:sp>
      <p:sp>
        <p:nvSpPr>
          <p:cNvPr id="252" name="Shape 252"/>
          <p:cNvSpPr/>
          <p:nvPr/>
        </p:nvSpPr>
        <p:spPr>
          <a:xfrm>
            <a:off x="2085941" y="3435927"/>
            <a:ext cx="16830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Bucket 1</a:t>
            </a:r>
          </a:p>
        </p:txBody>
      </p:sp>
      <p:sp>
        <p:nvSpPr>
          <p:cNvPr id="253" name="Shape 253"/>
          <p:cNvSpPr/>
          <p:nvPr/>
        </p:nvSpPr>
        <p:spPr>
          <a:xfrm flipH="1" flipV="1">
            <a:off x="6692299" y="5344124"/>
            <a:ext cx="13854" cy="665017"/>
          </a:xfrm>
          <a:prstGeom prst="line">
            <a:avLst/>
          </a:prstGeom>
          <a:ln>
            <a:solidFill>
              <a:schemeClr val="accent1"/>
            </a:solidFill>
            <a:tailEnd type="triangle"/>
          </a:ln>
        </p:spPr>
        <p:txBody>
          <a:bodyPr lIns="45719" rIns="45719"/>
          <a:lstStyle/>
          <a:p>
            <a:pPr/>
          </a:p>
        </p:txBody>
      </p:sp>
      <p:sp>
        <p:nvSpPr>
          <p:cNvPr id="254" name="Shape 254"/>
          <p:cNvSpPr/>
          <p:nvPr/>
        </p:nvSpPr>
        <p:spPr>
          <a:xfrm>
            <a:off x="6437376" y="6138941"/>
            <a:ext cx="131230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Reader @ bucket 2</a:t>
            </a:r>
          </a:p>
        </p:txBody>
      </p:sp>
      <p:sp>
        <p:nvSpPr>
          <p:cNvPr id="255" name="Shape 255"/>
          <p:cNvSpPr/>
          <p:nvPr/>
        </p:nvSpPr>
        <p:spPr>
          <a:xfrm flipV="1">
            <a:off x="3768990" y="5389421"/>
            <a:ext cx="1" cy="484907"/>
          </a:xfrm>
          <a:prstGeom prst="line">
            <a:avLst/>
          </a:prstGeom>
          <a:ln>
            <a:solidFill>
              <a:schemeClr val="accent1"/>
            </a:solidFill>
            <a:tailEnd type="triangle"/>
          </a:ln>
        </p:spPr>
        <p:txBody>
          <a:bodyPr lIns="45719" rIns="45719"/>
          <a:lstStyle/>
          <a:p>
            <a:pPr/>
          </a:p>
        </p:txBody>
      </p:sp>
      <p:sp>
        <p:nvSpPr>
          <p:cNvPr id="256" name="Shape 256"/>
          <p:cNvSpPr/>
          <p:nvPr/>
        </p:nvSpPr>
        <p:spPr>
          <a:xfrm>
            <a:off x="3179618" y="5903138"/>
            <a:ext cx="1911929"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Message 3 missing</a:t>
            </a:r>
          </a:p>
        </p:txBody>
      </p:sp>
      <p:sp>
        <p:nvSpPr>
          <p:cNvPr id="257" name="Shape 257"/>
          <p:cNvSpPr/>
          <p:nvPr/>
        </p:nvSpPr>
        <p:spPr>
          <a:xfrm>
            <a:off x="6999868" y="4119543"/>
            <a:ext cx="13856" cy="1122219"/>
          </a:xfrm>
          <a:prstGeom prst="line">
            <a:avLst/>
          </a:prstGeom>
          <a:ln>
            <a:solidFill>
              <a:schemeClr val="accent1"/>
            </a:solidFill>
          </a:ln>
        </p:spPr>
        <p:txBody>
          <a:bodyPr lIns="45719" rIns="45719"/>
          <a:lstStyle/>
          <a:p>
            <a:pPr/>
          </a:p>
        </p:txBody>
      </p:sp>
      <p:sp>
        <p:nvSpPr>
          <p:cNvPr id="258" name="Shape 258"/>
          <p:cNvSpPr/>
          <p:nvPr/>
        </p:nvSpPr>
        <p:spPr>
          <a:xfrm>
            <a:off x="6057760" y="4128654"/>
            <a:ext cx="218350" cy="1122220"/>
          </a:xfrm>
          <a:prstGeom prst="rect">
            <a:avLst/>
          </a:prstGeom>
          <a:solidFill>
            <a:srgbClr val="00B050"/>
          </a:solidFill>
          <a:ln w="13970">
            <a:solidFill>
              <a:srgbClr val="515155"/>
            </a:solidFill>
          </a:ln>
        </p:spPr>
        <p:txBody>
          <a:bodyPr lIns="45719" rIns="45719" anchor="ctr"/>
          <a:lstStyle/>
          <a:p>
            <a:pPr algn="ctr">
              <a:defRPr>
                <a:solidFill>
                  <a:srgbClr val="FFFFFF"/>
                </a:solidFill>
              </a:defRPr>
            </a:pPr>
          </a:p>
        </p:txBody>
      </p:sp>
      <p:sp>
        <p:nvSpPr>
          <p:cNvPr id="259" name="Shape 259"/>
          <p:cNvSpPr/>
          <p:nvPr/>
        </p:nvSpPr>
        <p:spPr>
          <a:xfrm flipH="1" flipV="1">
            <a:off x="6116507" y="5380545"/>
            <a:ext cx="13854" cy="665017"/>
          </a:xfrm>
          <a:prstGeom prst="line">
            <a:avLst/>
          </a:prstGeom>
          <a:ln>
            <a:solidFill>
              <a:schemeClr val="accent1"/>
            </a:solidFill>
            <a:tailEnd type="triangle"/>
          </a:ln>
        </p:spPr>
        <p:txBody>
          <a:bodyPr lIns="45719" rIns="45719"/>
          <a:lstStyle/>
          <a:p>
            <a:pPr/>
          </a:p>
        </p:txBody>
      </p:sp>
      <p:sp>
        <p:nvSpPr>
          <p:cNvPr id="260" name="Shape 260"/>
          <p:cNvSpPr/>
          <p:nvPr/>
        </p:nvSpPr>
        <p:spPr>
          <a:xfrm>
            <a:off x="4773583" y="5646737"/>
            <a:ext cx="1571937"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Tombstone</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title"/>
          </p:nvPr>
        </p:nvSpPr>
        <p:spPr>
          <a:xfrm>
            <a:off x="1261871" y="365759"/>
            <a:ext cx="9692642" cy="1325564"/>
          </a:xfrm>
          <a:prstGeom prst="rect">
            <a:avLst/>
          </a:prstGeom>
        </p:spPr>
        <p:txBody>
          <a:bodyPr/>
          <a:lstStyle>
            <a:lvl1pPr>
              <a:defRPr spc="-100"/>
            </a:lvl1pPr>
          </a:lstStyle>
          <a:p>
            <a:pPr/>
            <a:r>
              <a:t>When to move off a bucket?</a:t>
            </a:r>
          </a:p>
        </p:txBody>
      </p:sp>
      <p:sp>
        <p:nvSpPr>
          <p:cNvPr id="263" name="Shape 263"/>
          <p:cNvSpPr/>
          <p:nvPr>
            <p:ph type="body" idx="1"/>
          </p:nvPr>
        </p:nvSpPr>
        <p:spPr>
          <a:xfrm>
            <a:off x="1261872" y="1828800"/>
            <a:ext cx="8595360" cy="4351338"/>
          </a:xfrm>
          <a:prstGeom prst="rect">
            <a:avLst/>
          </a:prstGeom>
        </p:spPr>
        <p:txBody>
          <a:bodyPr/>
          <a:lstStyle>
            <a:lvl1pPr marL="152399" indent="-152399">
              <a:lnSpc>
                <a:spcPct val="100000"/>
              </a:lnSpc>
              <a:defRPr spc="0" sz="1500"/>
            </a:lvl1pPr>
          </a:lstStyle>
          <a:p>
            <a:pPr/>
            <a:r>
              <a:t>Tombstoning enables us to detect delayed writes</a:t>
            </a:r>
          </a:p>
        </p:txBody>
      </p:sp>
      <p:sp>
        <p:nvSpPr>
          <p:cNvPr id="264" name="Shape 264"/>
          <p:cNvSpPr/>
          <p:nvPr/>
        </p:nvSpPr>
        <p:spPr>
          <a:xfrm>
            <a:off x="1468581" y="4128654"/>
            <a:ext cx="7536875" cy="1122220"/>
          </a:xfrm>
          <a:prstGeom prst="rect">
            <a:avLst/>
          </a:prstGeom>
          <a:ln w="13970">
            <a:solidFill>
              <a:srgbClr val="515155"/>
            </a:solidFill>
          </a:ln>
        </p:spPr>
        <p:txBody>
          <a:bodyPr lIns="45719" rIns="45719" anchor="ctr"/>
          <a:lstStyle/>
          <a:p>
            <a:pPr algn="ctr">
              <a:defRPr>
                <a:solidFill>
                  <a:srgbClr val="FFFFFF"/>
                </a:solidFill>
              </a:defRPr>
            </a:pPr>
          </a:p>
        </p:txBody>
      </p:sp>
      <p:sp>
        <p:nvSpPr>
          <p:cNvPr id="265" name="Shape 265"/>
          <p:cNvSpPr/>
          <p:nvPr/>
        </p:nvSpPr>
        <p:spPr>
          <a:xfrm>
            <a:off x="2396836" y="4128655"/>
            <a:ext cx="13855" cy="1122219"/>
          </a:xfrm>
          <a:prstGeom prst="line">
            <a:avLst/>
          </a:prstGeom>
          <a:ln>
            <a:solidFill>
              <a:schemeClr val="accent1"/>
            </a:solidFill>
          </a:ln>
        </p:spPr>
        <p:txBody>
          <a:bodyPr lIns="45719" rIns="45719"/>
          <a:lstStyle/>
          <a:p>
            <a:pPr/>
          </a:p>
        </p:txBody>
      </p:sp>
      <p:sp>
        <p:nvSpPr>
          <p:cNvPr id="266" name="Shape 266"/>
          <p:cNvSpPr/>
          <p:nvPr/>
        </p:nvSpPr>
        <p:spPr>
          <a:xfrm>
            <a:off x="3338945" y="4128655"/>
            <a:ext cx="13855" cy="1122219"/>
          </a:xfrm>
          <a:prstGeom prst="line">
            <a:avLst/>
          </a:prstGeom>
          <a:ln>
            <a:solidFill>
              <a:schemeClr val="accent1"/>
            </a:solidFill>
          </a:ln>
        </p:spPr>
        <p:txBody>
          <a:bodyPr lIns="45719" rIns="45719"/>
          <a:lstStyle/>
          <a:p>
            <a:pPr/>
          </a:p>
        </p:txBody>
      </p:sp>
      <p:sp>
        <p:nvSpPr>
          <p:cNvPr id="267" name="Shape 267"/>
          <p:cNvSpPr/>
          <p:nvPr/>
        </p:nvSpPr>
        <p:spPr>
          <a:xfrm>
            <a:off x="4267198" y="4128655"/>
            <a:ext cx="13856" cy="1122219"/>
          </a:xfrm>
          <a:prstGeom prst="line">
            <a:avLst/>
          </a:prstGeom>
          <a:ln>
            <a:solidFill>
              <a:schemeClr val="accent1"/>
            </a:solidFill>
          </a:ln>
        </p:spPr>
        <p:txBody>
          <a:bodyPr lIns="45719" rIns="45719"/>
          <a:lstStyle/>
          <a:p>
            <a:pPr/>
          </a:p>
        </p:txBody>
      </p:sp>
      <p:sp>
        <p:nvSpPr>
          <p:cNvPr id="268" name="Shape 268"/>
          <p:cNvSpPr/>
          <p:nvPr/>
        </p:nvSpPr>
        <p:spPr>
          <a:xfrm>
            <a:off x="5223163" y="4128655"/>
            <a:ext cx="13855" cy="1122219"/>
          </a:xfrm>
          <a:prstGeom prst="line">
            <a:avLst/>
          </a:prstGeom>
          <a:ln>
            <a:solidFill>
              <a:schemeClr val="accent1"/>
            </a:solidFill>
          </a:ln>
        </p:spPr>
        <p:txBody>
          <a:bodyPr lIns="45719" rIns="45719"/>
          <a:lstStyle/>
          <a:p>
            <a:pPr/>
          </a:p>
        </p:txBody>
      </p:sp>
      <p:sp>
        <p:nvSpPr>
          <p:cNvPr id="269" name="Shape 269"/>
          <p:cNvSpPr/>
          <p:nvPr/>
        </p:nvSpPr>
        <p:spPr>
          <a:xfrm>
            <a:off x="6276109" y="4128655"/>
            <a:ext cx="13856" cy="1122219"/>
          </a:xfrm>
          <a:prstGeom prst="line">
            <a:avLst/>
          </a:prstGeom>
          <a:ln>
            <a:solidFill>
              <a:schemeClr val="accent1"/>
            </a:solidFill>
          </a:ln>
        </p:spPr>
        <p:txBody>
          <a:bodyPr lIns="45719" rIns="45719"/>
          <a:lstStyle/>
          <a:p>
            <a:pPr/>
          </a:p>
        </p:txBody>
      </p:sp>
      <p:sp>
        <p:nvSpPr>
          <p:cNvPr id="270" name="Shape 270"/>
          <p:cNvSpPr/>
          <p:nvPr/>
        </p:nvSpPr>
        <p:spPr>
          <a:xfrm>
            <a:off x="1731817" y="4378035"/>
            <a:ext cx="7273637"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              2            ?           4               5               6       7 … </a:t>
            </a:r>
          </a:p>
        </p:txBody>
      </p:sp>
      <p:sp>
        <p:nvSpPr>
          <p:cNvPr id="271" name="Shape 271"/>
          <p:cNvSpPr/>
          <p:nvPr/>
        </p:nvSpPr>
        <p:spPr>
          <a:xfrm>
            <a:off x="6276108" y="3325090"/>
            <a:ext cx="13857" cy="2549237"/>
          </a:xfrm>
          <a:prstGeom prst="line">
            <a:avLst/>
          </a:prstGeom>
          <a:ln>
            <a:solidFill>
              <a:schemeClr val="accent1"/>
            </a:solidFill>
          </a:ln>
        </p:spPr>
        <p:txBody>
          <a:bodyPr lIns="45719" rIns="45719"/>
          <a:lstStyle/>
          <a:p>
            <a:pPr/>
          </a:p>
        </p:txBody>
      </p:sp>
      <p:sp>
        <p:nvSpPr>
          <p:cNvPr id="272" name="Shape 272"/>
          <p:cNvSpPr/>
          <p:nvPr/>
        </p:nvSpPr>
        <p:spPr>
          <a:xfrm>
            <a:off x="7079673" y="3435927"/>
            <a:ext cx="155171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Bucket 2</a:t>
            </a:r>
          </a:p>
        </p:txBody>
      </p:sp>
      <p:sp>
        <p:nvSpPr>
          <p:cNvPr id="273" name="Shape 273"/>
          <p:cNvSpPr/>
          <p:nvPr/>
        </p:nvSpPr>
        <p:spPr>
          <a:xfrm>
            <a:off x="2085941" y="3435927"/>
            <a:ext cx="16830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Bucket 1</a:t>
            </a:r>
          </a:p>
        </p:txBody>
      </p:sp>
      <p:sp>
        <p:nvSpPr>
          <p:cNvPr id="274" name="Shape 274"/>
          <p:cNvSpPr/>
          <p:nvPr/>
        </p:nvSpPr>
        <p:spPr>
          <a:xfrm flipH="1" flipV="1">
            <a:off x="6692299" y="5344124"/>
            <a:ext cx="13854" cy="665017"/>
          </a:xfrm>
          <a:prstGeom prst="line">
            <a:avLst/>
          </a:prstGeom>
          <a:ln>
            <a:solidFill>
              <a:schemeClr val="accent1"/>
            </a:solidFill>
            <a:tailEnd type="triangle"/>
          </a:ln>
        </p:spPr>
        <p:txBody>
          <a:bodyPr lIns="45719" rIns="45719"/>
          <a:lstStyle/>
          <a:p>
            <a:pPr/>
          </a:p>
        </p:txBody>
      </p:sp>
      <p:sp>
        <p:nvSpPr>
          <p:cNvPr id="275" name="Shape 275"/>
          <p:cNvSpPr/>
          <p:nvPr/>
        </p:nvSpPr>
        <p:spPr>
          <a:xfrm>
            <a:off x="6437376" y="6138941"/>
            <a:ext cx="131230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Reader @ bucket 2</a:t>
            </a:r>
          </a:p>
        </p:txBody>
      </p:sp>
      <p:sp>
        <p:nvSpPr>
          <p:cNvPr id="276" name="Shape 276"/>
          <p:cNvSpPr/>
          <p:nvPr/>
        </p:nvSpPr>
        <p:spPr>
          <a:xfrm flipV="1">
            <a:off x="3768990" y="5389421"/>
            <a:ext cx="1" cy="484907"/>
          </a:xfrm>
          <a:prstGeom prst="line">
            <a:avLst/>
          </a:prstGeom>
          <a:ln>
            <a:solidFill>
              <a:schemeClr val="accent1"/>
            </a:solidFill>
            <a:tailEnd type="triangle"/>
          </a:ln>
        </p:spPr>
        <p:txBody>
          <a:bodyPr lIns="45719" rIns="45719"/>
          <a:lstStyle/>
          <a:p>
            <a:pPr/>
          </a:p>
        </p:txBody>
      </p:sp>
      <p:sp>
        <p:nvSpPr>
          <p:cNvPr id="277" name="Shape 277"/>
          <p:cNvSpPr/>
          <p:nvPr/>
        </p:nvSpPr>
        <p:spPr>
          <a:xfrm>
            <a:off x="3179618" y="5903138"/>
            <a:ext cx="1911929"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Message 3 missing</a:t>
            </a:r>
          </a:p>
        </p:txBody>
      </p:sp>
      <p:sp>
        <p:nvSpPr>
          <p:cNvPr id="278" name="Shape 278"/>
          <p:cNvSpPr/>
          <p:nvPr/>
        </p:nvSpPr>
        <p:spPr>
          <a:xfrm>
            <a:off x="6999868" y="4119543"/>
            <a:ext cx="13856" cy="1122219"/>
          </a:xfrm>
          <a:prstGeom prst="line">
            <a:avLst/>
          </a:prstGeom>
          <a:ln>
            <a:solidFill>
              <a:schemeClr val="accent1"/>
            </a:solidFill>
          </a:ln>
        </p:spPr>
        <p:txBody>
          <a:bodyPr lIns="45719" rIns="45719"/>
          <a:lstStyle/>
          <a:p>
            <a:pPr/>
          </a:p>
        </p:txBody>
      </p:sp>
      <p:sp>
        <p:nvSpPr>
          <p:cNvPr id="279" name="Shape 279"/>
          <p:cNvSpPr/>
          <p:nvPr/>
        </p:nvSpPr>
        <p:spPr>
          <a:xfrm>
            <a:off x="6057760" y="4128654"/>
            <a:ext cx="218350" cy="1122220"/>
          </a:xfrm>
          <a:prstGeom prst="rect">
            <a:avLst/>
          </a:prstGeom>
          <a:solidFill>
            <a:srgbClr val="00B050"/>
          </a:solidFill>
          <a:ln w="13970">
            <a:solidFill>
              <a:srgbClr val="515155"/>
            </a:solidFill>
          </a:ln>
        </p:spPr>
        <p:txBody>
          <a:bodyPr lIns="45719" rIns="45719" anchor="ctr"/>
          <a:lstStyle/>
          <a:p>
            <a:pPr algn="ctr">
              <a:defRPr>
                <a:solidFill>
                  <a:srgbClr val="FFFFFF"/>
                </a:solidFill>
              </a:defRPr>
            </a:pPr>
          </a:p>
        </p:txBody>
      </p:sp>
      <p:sp>
        <p:nvSpPr>
          <p:cNvPr id="280" name="Shape 280"/>
          <p:cNvSpPr/>
          <p:nvPr/>
        </p:nvSpPr>
        <p:spPr>
          <a:xfrm flipH="1" flipV="1">
            <a:off x="6116507" y="5380545"/>
            <a:ext cx="13854" cy="665017"/>
          </a:xfrm>
          <a:prstGeom prst="line">
            <a:avLst/>
          </a:prstGeom>
          <a:ln>
            <a:solidFill>
              <a:schemeClr val="accent1"/>
            </a:solidFill>
            <a:tailEnd type="triangle"/>
          </a:ln>
        </p:spPr>
        <p:txBody>
          <a:bodyPr lIns="45719" rIns="45719"/>
          <a:lstStyle/>
          <a:p>
            <a:pPr/>
          </a:p>
        </p:txBody>
      </p:sp>
      <p:sp>
        <p:nvSpPr>
          <p:cNvPr id="281" name="Shape 281"/>
          <p:cNvSpPr/>
          <p:nvPr/>
        </p:nvSpPr>
        <p:spPr>
          <a:xfrm>
            <a:off x="4773583" y="5646737"/>
            <a:ext cx="1571937"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Tombstone</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title"/>
          </p:nvPr>
        </p:nvSpPr>
        <p:spPr>
          <a:xfrm>
            <a:off x="1261871" y="365759"/>
            <a:ext cx="9692642" cy="1325564"/>
          </a:xfrm>
          <a:prstGeom prst="rect">
            <a:avLst/>
          </a:prstGeom>
        </p:spPr>
        <p:txBody>
          <a:bodyPr/>
          <a:lstStyle>
            <a:lvl1pPr>
              <a:defRPr spc="-100"/>
            </a:lvl1pPr>
          </a:lstStyle>
          <a:p>
            <a:pPr/>
            <a:r>
              <a:t>Repairing Delayed Writes</a:t>
            </a:r>
          </a:p>
        </p:txBody>
      </p:sp>
      <p:sp>
        <p:nvSpPr>
          <p:cNvPr id="284" name="Shape 284"/>
          <p:cNvSpPr/>
          <p:nvPr>
            <p:ph type="body" idx="1"/>
          </p:nvPr>
        </p:nvSpPr>
        <p:spPr>
          <a:xfrm>
            <a:off x="1261872" y="1828800"/>
            <a:ext cx="8595360" cy="4351338"/>
          </a:xfrm>
          <a:prstGeom prst="rect">
            <a:avLst/>
          </a:prstGeom>
        </p:spPr>
        <p:txBody>
          <a:bodyPr/>
          <a:lstStyle/>
          <a:p>
            <a:pPr>
              <a:defRPr spc="0"/>
            </a:pPr>
            <a:r>
              <a:t>Scenarios:</a:t>
            </a:r>
          </a:p>
          <a:p>
            <a:pPr lvl="1" marL="457200" indent="-182879">
              <a:lnSpc>
                <a:spcPct val="90000"/>
              </a:lnSpc>
              <a:spcBef>
                <a:spcPts val="300"/>
              </a:spcBef>
              <a:buFont typeface="Wingdings 2"/>
              <a:defRPr spc="0" sz="1600">
                <a:solidFill>
                  <a:srgbClr val="262626"/>
                </a:solidFill>
              </a:defRPr>
            </a:pPr>
            <a:r>
              <a:t>Message taking its time writing (still alive, but slow)</a:t>
            </a:r>
          </a:p>
          <a:p>
            <a:pPr lvl="1" marL="457200" indent="-182879">
              <a:lnSpc>
                <a:spcPct val="90000"/>
              </a:lnSpc>
              <a:spcBef>
                <a:spcPts val="300"/>
              </a:spcBef>
              <a:buFont typeface="Wingdings 2"/>
              <a:defRPr spc="0" sz="1600">
                <a:solidFill>
                  <a:srgbClr val="262626"/>
                </a:solidFill>
              </a:defRPr>
            </a:pPr>
            <a:r>
              <a:t>Message claimed monoton but is dead</a:t>
            </a:r>
          </a:p>
          <a:p>
            <a:pPr>
              <a:defRPr spc="0"/>
            </a:pPr>
            <a:r>
              <a:t>Resolution:</a:t>
            </a:r>
          </a:p>
          <a:p>
            <a:pPr lvl="1" marL="457200" indent="-182879">
              <a:lnSpc>
                <a:spcPct val="90000"/>
              </a:lnSpc>
              <a:spcBef>
                <a:spcPts val="300"/>
              </a:spcBef>
              <a:buFont typeface="Wingdings 2"/>
              <a:defRPr spc="0" sz="1600">
                <a:solidFill>
                  <a:srgbClr val="262626"/>
                </a:solidFill>
              </a:defRPr>
            </a:pPr>
            <a:r>
              <a:t>Watch for tombstone in bucket</a:t>
            </a:r>
          </a:p>
          <a:p>
            <a:pPr lvl="1" marL="457200" indent="-182879">
              <a:lnSpc>
                <a:spcPct val="90000"/>
              </a:lnSpc>
              <a:spcBef>
                <a:spcPts val="300"/>
              </a:spcBef>
              <a:buFont typeface="Wingdings 2"/>
              <a:defRPr spc="0" sz="1600">
                <a:solidFill>
                  <a:srgbClr val="262626"/>
                </a:solidFill>
              </a:defRPr>
            </a:pPr>
            <a:r>
              <a:t>Wait for repair timeout (30 seconds) </a:t>
            </a:r>
          </a:p>
          <a:p>
            <a:pPr lvl="1" marL="457200" indent="-182879">
              <a:lnSpc>
                <a:spcPct val="90000"/>
              </a:lnSpc>
              <a:spcBef>
                <a:spcPts val="300"/>
              </a:spcBef>
              <a:buFont typeface="Wingdings 2"/>
              <a:defRPr spc="0" sz="1600">
                <a:solidFill>
                  <a:srgbClr val="262626"/>
                </a:solidFill>
              </a:defRPr>
            </a:pPr>
            <a:r>
              <a:t>If message shows up, republish </a:t>
            </a:r>
          </a:p>
          <a:p>
            <a:pPr lvl="1" marL="457200" indent="-182879">
              <a:lnSpc>
                <a:spcPct val="90000"/>
              </a:lnSpc>
              <a:spcBef>
                <a:spcPts val="300"/>
              </a:spcBef>
              <a:buFont typeface="Wingdings 2"/>
              <a:defRPr spc="0" sz="1600">
                <a:solidFill>
                  <a:srgbClr val="262626"/>
                </a:solidFill>
              </a:defRPr>
            </a:pPr>
            <a:r>
              <a:t>If not, finalize bucket and move to next bucket (message is dead)</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title"/>
          </p:nvPr>
        </p:nvSpPr>
        <p:spPr>
          <a:xfrm>
            <a:off x="1261871" y="365759"/>
            <a:ext cx="9692642" cy="1325564"/>
          </a:xfrm>
          <a:prstGeom prst="rect">
            <a:avLst/>
          </a:prstGeom>
        </p:spPr>
        <p:txBody>
          <a:bodyPr/>
          <a:lstStyle>
            <a:lvl1pPr>
              <a:defRPr spc="-100"/>
            </a:lvl1pPr>
          </a:lstStyle>
          <a:p>
            <a:pPr/>
            <a:r>
              <a:t>Repairing Delayed Writes</a:t>
            </a:r>
          </a:p>
        </p:txBody>
      </p:sp>
      <p:grpSp>
        <p:nvGrpSpPr>
          <p:cNvPr id="305" name="Group 305"/>
          <p:cNvGrpSpPr/>
          <p:nvPr/>
        </p:nvGrpSpPr>
        <p:grpSpPr>
          <a:xfrm>
            <a:off x="1176481" y="2245590"/>
            <a:ext cx="7536874" cy="3464092"/>
            <a:chOff x="0" y="0"/>
            <a:chExt cx="7536873" cy="3464091"/>
          </a:xfrm>
        </p:grpSpPr>
        <p:sp>
          <p:nvSpPr>
            <p:cNvPr id="287" name="Shape 287"/>
            <p:cNvSpPr/>
            <p:nvPr/>
          </p:nvSpPr>
          <p:spPr>
            <a:xfrm>
              <a:off x="0" y="803564"/>
              <a:ext cx="7536874" cy="1122219"/>
            </a:xfrm>
            <a:prstGeom prst="rect">
              <a:avLst/>
            </a:prstGeom>
            <a:noFill/>
            <a:ln w="13970" cap="flat">
              <a:solidFill>
                <a:srgbClr val="515155"/>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88" name="Shape 288"/>
            <p:cNvSpPr/>
            <p:nvPr/>
          </p:nvSpPr>
          <p:spPr>
            <a:xfrm>
              <a:off x="928254" y="803564"/>
              <a:ext cx="13856" cy="1122219"/>
            </a:xfrm>
            <a:prstGeom prst="line">
              <a:avLst/>
            </a:prstGeom>
            <a:noFill/>
            <a:ln w="9525" cap="flat">
              <a:solidFill>
                <a:schemeClr val="accent1"/>
              </a:solidFill>
              <a:prstDash val="solid"/>
              <a:round/>
            </a:ln>
            <a:effectLst/>
          </p:spPr>
          <p:txBody>
            <a:bodyPr wrap="square" lIns="45719" tIns="45719" rIns="45719" bIns="45719" numCol="1" anchor="t">
              <a:noAutofit/>
            </a:bodyPr>
            <a:lstStyle/>
            <a:p>
              <a:pPr/>
            </a:p>
          </p:txBody>
        </p:sp>
        <p:sp>
          <p:nvSpPr>
            <p:cNvPr id="289" name="Shape 289"/>
            <p:cNvSpPr/>
            <p:nvPr/>
          </p:nvSpPr>
          <p:spPr>
            <a:xfrm>
              <a:off x="1870363" y="803564"/>
              <a:ext cx="13856" cy="1122219"/>
            </a:xfrm>
            <a:prstGeom prst="line">
              <a:avLst/>
            </a:prstGeom>
            <a:noFill/>
            <a:ln w="9525" cap="flat">
              <a:solidFill>
                <a:schemeClr val="accent1"/>
              </a:solidFill>
              <a:prstDash val="solid"/>
              <a:round/>
            </a:ln>
            <a:effectLst/>
          </p:spPr>
          <p:txBody>
            <a:bodyPr wrap="square" lIns="45719" tIns="45719" rIns="45719" bIns="45719" numCol="1" anchor="t">
              <a:noAutofit/>
            </a:bodyPr>
            <a:lstStyle/>
            <a:p>
              <a:pPr/>
            </a:p>
          </p:txBody>
        </p:sp>
        <p:sp>
          <p:nvSpPr>
            <p:cNvPr id="290" name="Shape 290"/>
            <p:cNvSpPr/>
            <p:nvPr/>
          </p:nvSpPr>
          <p:spPr>
            <a:xfrm>
              <a:off x="2798617" y="803564"/>
              <a:ext cx="13855" cy="1122219"/>
            </a:xfrm>
            <a:prstGeom prst="line">
              <a:avLst/>
            </a:prstGeom>
            <a:noFill/>
            <a:ln w="9525" cap="flat">
              <a:solidFill>
                <a:schemeClr val="accent1"/>
              </a:solidFill>
              <a:prstDash val="solid"/>
              <a:round/>
            </a:ln>
            <a:effectLst/>
          </p:spPr>
          <p:txBody>
            <a:bodyPr wrap="square" lIns="45719" tIns="45719" rIns="45719" bIns="45719" numCol="1" anchor="t">
              <a:noAutofit/>
            </a:bodyPr>
            <a:lstStyle/>
            <a:p>
              <a:pPr/>
            </a:p>
          </p:txBody>
        </p:sp>
        <p:sp>
          <p:nvSpPr>
            <p:cNvPr id="291" name="Shape 291"/>
            <p:cNvSpPr/>
            <p:nvPr/>
          </p:nvSpPr>
          <p:spPr>
            <a:xfrm>
              <a:off x="3754581" y="803564"/>
              <a:ext cx="13856" cy="1122219"/>
            </a:xfrm>
            <a:prstGeom prst="line">
              <a:avLst/>
            </a:prstGeom>
            <a:noFill/>
            <a:ln w="9525" cap="flat">
              <a:solidFill>
                <a:schemeClr val="accent1"/>
              </a:solidFill>
              <a:prstDash val="solid"/>
              <a:round/>
            </a:ln>
            <a:effectLst/>
          </p:spPr>
          <p:txBody>
            <a:bodyPr wrap="square" lIns="45719" tIns="45719" rIns="45719" bIns="45719" numCol="1" anchor="t">
              <a:noAutofit/>
            </a:bodyPr>
            <a:lstStyle/>
            <a:p>
              <a:pPr/>
            </a:p>
          </p:txBody>
        </p:sp>
        <p:sp>
          <p:nvSpPr>
            <p:cNvPr id="292" name="Shape 292"/>
            <p:cNvSpPr/>
            <p:nvPr/>
          </p:nvSpPr>
          <p:spPr>
            <a:xfrm>
              <a:off x="4807527" y="803564"/>
              <a:ext cx="13856" cy="1122219"/>
            </a:xfrm>
            <a:prstGeom prst="line">
              <a:avLst/>
            </a:prstGeom>
            <a:noFill/>
            <a:ln w="9525" cap="flat">
              <a:solidFill>
                <a:schemeClr val="accent1"/>
              </a:solidFill>
              <a:prstDash val="solid"/>
              <a:round/>
            </a:ln>
            <a:effectLst/>
          </p:spPr>
          <p:txBody>
            <a:bodyPr wrap="square" lIns="45719" tIns="45719" rIns="45719" bIns="45719" numCol="1" anchor="t">
              <a:noAutofit/>
            </a:bodyPr>
            <a:lstStyle/>
            <a:p>
              <a:pPr/>
            </a:p>
          </p:txBody>
        </p:sp>
        <p:sp>
          <p:nvSpPr>
            <p:cNvPr id="293" name="Shape 293"/>
            <p:cNvSpPr/>
            <p:nvPr/>
          </p:nvSpPr>
          <p:spPr>
            <a:xfrm>
              <a:off x="263236" y="1052945"/>
              <a:ext cx="727363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1              2            ?           4               5               6       7 … </a:t>
              </a:r>
            </a:p>
          </p:txBody>
        </p:sp>
        <p:sp>
          <p:nvSpPr>
            <p:cNvPr id="294" name="Shape 294"/>
            <p:cNvSpPr/>
            <p:nvPr/>
          </p:nvSpPr>
          <p:spPr>
            <a:xfrm>
              <a:off x="4807527" y="0"/>
              <a:ext cx="13856" cy="2549237"/>
            </a:xfrm>
            <a:prstGeom prst="line">
              <a:avLst/>
            </a:prstGeom>
            <a:noFill/>
            <a:ln w="9525" cap="flat">
              <a:solidFill>
                <a:schemeClr val="accent1"/>
              </a:solidFill>
              <a:prstDash val="solid"/>
              <a:round/>
            </a:ln>
            <a:effectLst/>
          </p:spPr>
          <p:txBody>
            <a:bodyPr wrap="square" lIns="45719" tIns="45719" rIns="45719" bIns="45719" numCol="1" anchor="t">
              <a:noAutofit/>
            </a:bodyPr>
            <a:lstStyle/>
            <a:p>
              <a:pPr/>
            </a:p>
          </p:txBody>
        </p:sp>
        <p:sp>
          <p:nvSpPr>
            <p:cNvPr id="295" name="Shape 295"/>
            <p:cNvSpPr/>
            <p:nvPr/>
          </p:nvSpPr>
          <p:spPr>
            <a:xfrm>
              <a:off x="5611091" y="110836"/>
              <a:ext cx="155171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Bucket 2</a:t>
              </a:r>
            </a:p>
          </p:txBody>
        </p:sp>
        <p:sp>
          <p:nvSpPr>
            <p:cNvPr id="296" name="Shape 296"/>
            <p:cNvSpPr/>
            <p:nvPr/>
          </p:nvSpPr>
          <p:spPr>
            <a:xfrm>
              <a:off x="617359" y="110836"/>
              <a:ext cx="168305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Bucket 1</a:t>
              </a:r>
            </a:p>
          </p:txBody>
        </p:sp>
        <p:sp>
          <p:nvSpPr>
            <p:cNvPr id="297" name="Shape 297"/>
            <p:cNvSpPr/>
            <p:nvPr/>
          </p:nvSpPr>
          <p:spPr>
            <a:xfrm flipH="1" flipV="1">
              <a:off x="5223718" y="2019033"/>
              <a:ext cx="13854" cy="665017"/>
            </a:xfrm>
            <a:prstGeom prst="line">
              <a:avLst/>
            </a:prstGeom>
            <a:noFill/>
            <a:ln w="9525" cap="flat">
              <a:solidFill>
                <a:schemeClr val="accent1"/>
              </a:solidFill>
              <a:prstDash val="solid"/>
              <a:round/>
              <a:tailEnd type="triangle" w="med" len="med"/>
            </a:ln>
            <a:effectLst/>
          </p:spPr>
          <p:txBody>
            <a:bodyPr wrap="square" lIns="45719" tIns="45719" rIns="45719" bIns="45719" numCol="1" anchor="t">
              <a:noAutofit/>
            </a:bodyPr>
            <a:lstStyle/>
            <a:p>
              <a:pPr/>
            </a:p>
          </p:txBody>
        </p:sp>
        <p:sp>
          <p:nvSpPr>
            <p:cNvPr id="298" name="Shape 298"/>
            <p:cNvSpPr/>
            <p:nvPr/>
          </p:nvSpPr>
          <p:spPr>
            <a:xfrm>
              <a:off x="4968794" y="2813851"/>
              <a:ext cx="1312304"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Reader @ bucket 2</a:t>
              </a:r>
            </a:p>
          </p:txBody>
        </p:sp>
        <p:sp>
          <p:nvSpPr>
            <p:cNvPr id="299" name="Shape 299"/>
            <p:cNvSpPr/>
            <p:nvPr/>
          </p:nvSpPr>
          <p:spPr>
            <a:xfrm flipV="1">
              <a:off x="2300408" y="2064330"/>
              <a:ext cx="1" cy="484907"/>
            </a:xfrm>
            <a:prstGeom prst="line">
              <a:avLst/>
            </a:prstGeom>
            <a:noFill/>
            <a:ln w="9525" cap="flat">
              <a:solidFill>
                <a:schemeClr val="accent1"/>
              </a:solidFill>
              <a:prstDash val="solid"/>
              <a:round/>
              <a:tailEnd type="triangle" w="med" len="med"/>
            </a:ln>
            <a:effectLst/>
          </p:spPr>
          <p:txBody>
            <a:bodyPr wrap="square" lIns="45719" tIns="45719" rIns="45719" bIns="45719" numCol="1" anchor="t">
              <a:noAutofit/>
            </a:bodyPr>
            <a:lstStyle/>
            <a:p>
              <a:pPr/>
            </a:p>
          </p:txBody>
        </p:sp>
        <p:sp>
          <p:nvSpPr>
            <p:cNvPr id="300" name="Shape 300"/>
            <p:cNvSpPr/>
            <p:nvPr/>
          </p:nvSpPr>
          <p:spPr>
            <a:xfrm>
              <a:off x="1711037" y="2578047"/>
              <a:ext cx="191192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Message 3 missing</a:t>
              </a:r>
            </a:p>
          </p:txBody>
        </p:sp>
        <p:sp>
          <p:nvSpPr>
            <p:cNvPr id="301" name="Shape 301"/>
            <p:cNvSpPr/>
            <p:nvPr/>
          </p:nvSpPr>
          <p:spPr>
            <a:xfrm>
              <a:off x="5531287" y="794452"/>
              <a:ext cx="13856" cy="1122219"/>
            </a:xfrm>
            <a:prstGeom prst="line">
              <a:avLst/>
            </a:prstGeom>
            <a:noFill/>
            <a:ln w="9525" cap="flat">
              <a:solidFill>
                <a:schemeClr val="accent1"/>
              </a:solidFill>
              <a:prstDash val="solid"/>
              <a:round/>
            </a:ln>
            <a:effectLst/>
          </p:spPr>
          <p:txBody>
            <a:bodyPr wrap="square" lIns="45719" tIns="45719" rIns="45719" bIns="45719" numCol="1" anchor="t">
              <a:noAutofit/>
            </a:bodyPr>
            <a:lstStyle/>
            <a:p>
              <a:pPr/>
            </a:p>
          </p:txBody>
        </p:sp>
        <p:sp>
          <p:nvSpPr>
            <p:cNvPr id="302" name="Shape 302"/>
            <p:cNvSpPr/>
            <p:nvPr/>
          </p:nvSpPr>
          <p:spPr>
            <a:xfrm>
              <a:off x="4589178" y="803564"/>
              <a:ext cx="218350" cy="1122219"/>
            </a:xfrm>
            <a:prstGeom prst="rect">
              <a:avLst/>
            </a:prstGeom>
            <a:solidFill>
              <a:srgbClr val="00B050"/>
            </a:solidFill>
            <a:ln w="13970" cap="flat">
              <a:solidFill>
                <a:srgbClr val="515155"/>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03" name="Shape 303"/>
            <p:cNvSpPr/>
            <p:nvPr/>
          </p:nvSpPr>
          <p:spPr>
            <a:xfrm flipH="1" flipV="1">
              <a:off x="4647926" y="2055455"/>
              <a:ext cx="13854" cy="665017"/>
            </a:xfrm>
            <a:prstGeom prst="line">
              <a:avLst/>
            </a:prstGeom>
            <a:noFill/>
            <a:ln w="9525" cap="flat">
              <a:solidFill>
                <a:schemeClr val="accent1"/>
              </a:solidFill>
              <a:prstDash val="solid"/>
              <a:round/>
              <a:tailEnd type="triangle" w="med" len="med"/>
            </a:ln>
            <a:effectLst/>
          </p:spPr>
          <p:txBody>
            <a:bodyPr wrap="square" lIns="45719" tIns="45719" rIns="45719" bIns="45719" numCol="1" anchor="t">
              <a:noAutofit/>
            </a:bodyPr>
            <a:lstStyle/>
            <a:p>
              <a:pPr/>
            </a:p>
          </p:txBody>
        </p:sp>
        <p:sp>
          <p:nvSpPr>
            <p:cNvPr id="304" name="Shape 304"/>
            <p:cNvSpPr/>
            <p:nvPr/>
          </p:nvSpPr>
          <p:spPr>
            <a:xfrm>
              <a:off x="3305002" y="2321647"/>
              <a:ext cx="157193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Tombstone</a:t>
              </a:r>
            </a:p>
          </p:txBody>
        </p:sp>
      </p:grpSp>
      <p:sp>
        <p:nvSpPr>
          <p:cNvPr id="306" name="Shape 306"/>
          <p:cNvSpPr/>
          <p:nvPr/>
        </p:nvSpPr>
        <p:spPr>
          <a:xfrm flipV="1">
            <a:off x="1193800" y="4305300"/>
            <a:ext cx="0" cy="848511"/>
          </a:xfrm>
          <a:prstGeom prst="line">
            <a:avLst/>
          </a:prstGeom>
          <a:ln w="13970">
            <a:solidFill>
              <a:schemeClr val="accent1"/>
            </a:solidFill>
            <a:tailEnd type="triangle"/>
          </a:ln>
        </p:spPr>
        <p:txBody>
          <a:bodyPr lIns="45719" rIns="45719"/>
          <a:lstStyle/>
          <a:p>
            <a:pPr/>
          </a:p>
        </p:txBody>
      </p:sp>
      <p:sp>
        <p:nvSpPr>
          <p:cNvPr id="307" name="Shape 307"/>
          <p:cNvSpPr/>
          <p:nvPr/>
        </p:nvSpPr>
        <p:spPr>
          <a:xfrm>
            <a:off x="559570" y="5275579"/>
            <a:ext cx="1725549"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Repair Pointer</a:t>
            </a:r>
          </a:p>
          <a:p>
            <a:pPr/>
            <a:r>
              <a:t>@ bucket 1</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ctrTitle"/>
          </p:nvPr>
        </p:nvSpPr>
        <p:spPr>
          <a:xfrm>
            <a:off x="1261872" y="758952"/>
            <a:ext cx="9418320" cy="4041648"/>
          </a:xfrm>
          <a:prstGeom prst="rect">
            <a:avLst/>
          </a:prstGeom>
        </p:spPr>
        <p:txBody>
          <a:bodyPr/>
          <a:lstStyle>
            <a:lvl1pPr>
              <a:defRPr spc="-100"/>
            </a:lvl1pPr>
          </a:lstStyle>
          <a:p>
            <a:pPr/>
            <a:r>
              <a:t>CassieQ</a:t>
            </a:r>
          </a:p>
        </p:txBody>
      </p:sp>
      <p:sp>
        <p:nvSpPr>
          <p:cNvPr id="133" name="Shape 133"/>
          <p:cNvSpPr/>
          <p:nvPr>
            <p:ph type="subTitle" sz="quarter" idx="1"/>
          </p:nvPr>
        </p:nvSpPr>
        <p:spPr>
          <a:xfrm>
            <a:off x="1261872" y="4800600"/>
            <a:ext cx="9418320" cy="1691640"/>
          </a:xfrm>
          <a:prstGeom prst="rect">
            <a:avLst/>
          </a:prstGeom>
        </p:spPr>
        <p:txBody>
          <a:bodyPr/>
          <a:lstStyle/>
          <a:p>
            <a:pPr defTabSz="813816">
              <a:spcBef>
                <a:spcPts val="1200"/>
              </a:spcBef>
              <a:defRPr spc="0" sz="1958"/>
            </a:pPr>
            <a:r>
              <a:t>A distributed queue built on cassandra</a:t>
            </a:r>
          </a:p>
          <a:p>
            <a:pPr defTabSz="813816">
              <a:spcBef>
                <a:spcPts val="1200"/>
              </a:spcBef>
              <a:defRPr spc="0" sz="1958"/>
            </a:pPr>
          </a:p>
          <a:p>
            <a:pPr defTabSz="813816">
              <a:spcBef>
                <a:spcPts val="1200"/>
              </a:spcBef>
              <a:defRPr spc="8" sz="1958"/>
            </a:pPr>
            <a:r>
              <a:t>paradoxical.io</a:t>
            </a:r>
          </a:p>
          <a:p>
            <a:pPr defTabSz="813816">
              <a:spcBef>
                <a:spcPts val="1200"/>
              </a:spcBef>
              <a:defRPr spc="8" sz="1958"/>
            </a:pPr>
            <a:r>
              <a:rPr u="sng">
                <a:solidFill>
                  <a:srgbClr val="67AABF"/>
                </a:solidFill>
                <a:uFill>
                  <a:solidFill>
                    <a:srgbClr val="67AABF"/>
                  </a:solidFill>
                </a:uFill>
                <a:hlinkClick r:id="rId2" invalidUrl="" action="" tgtFrame="" tooltip="" history="1" highlightClick="0" endSnd="0"/>
              </a:rPr>
              <a:t>https://github.com/paradoxical-io/cassieq</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nvSpPr>
        <p:spPr>
          <a:xfrm>
            <a:off x="4877570" y="3243579"/>
            <a:ext cx="199254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wait 30 seconds…</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title"/>
          </p:nvPr>
        </p:nvSpPr>
        <p:spPr>
          <a:xfrm>
            <a:off x="1261871" y="365759"/>
            <a:ext cx="9692642" cy="1325564"/>
          </a:xfrm>
          <a:prstGeom prst="rect">
            <a:avLst/>
          </a:prstGeom>
        </p:spPr>
        <p:txBody>
          <a:bodyPr/>
          <a:lstStyle>
            <a:lvl1pPr>
              <a:defRPr spc="-100"/>
            </a:lvl1pPr>
          </a:lstStyle>
          <a:p>
            <a:pPr/>
            <a:r>
              <a:t>Repairing Delayed Writes</a:t>
            </a:r>
          </a:p>
        </p:txBody>
      </p:sp>
      <p:sp>
        <p:nvSpPr>
          <p:cNvPr id="312" name="Shape 312"/>
          <p:cNvSpPr/>
          <p:nvPr/>
        </p:nvSpPr>
        <p:spPr>
          <a:xfrm>
            <a:off x="1176481" y="3049154"/>
            <a:ext cx="7536874" cy="1122220"/>
          </a:xfrm>
          <a:prstGeom prst="rect">
            <a:avLst/>
          </a:prstGeom>
          <a:ln w="13970">
            <a:solidFill>
              <a:srgbClr val="515155"/>
            </a:solidFill>
          </a:ln>
        </p:spPr>
        <p:txBody>
          <a:bodyPr lIns="45719" rIns="45719" anchor="ctr"/>
          <a:lstStyle/>
          <a:p>
            <a:pPr algn="ctr">
              <a:defRPr>
                <a:solidFill>
                  <a:srgbClr val="FFFFFF"/>
                </a:solidFill>
              </a:defRPr>
            </a:pPr>
          </a:p>
        </p:txBody>
      </p:sp>
      <p:sp>
        <p:nvSpPr>
          <p:cNvPr id="313" name="Shape 313"/>
          <p:cNvSpPr/>
          <p:nvPr/>
        </p:nvSpPr>
        <p:spPr>
          <a:xfrm>
            <a:off x="2104736" y="3049155"/>
            <a:ext cx="13855" cy="1122219"/>
          </a:xfrm>
          <a:prstGeom prst="line">
            <a:avLst/>
          </a:prstGeom>
          <a:ln>
            <a:solidFill>
              <a:schemeClr val="accent1"/>
            </a:solidFill>
          </a:ln>
        </p:spPr>
        <p:txBody>
          <a:bodyPr lIns="45719" rIns="45719"/>
          <a:lstStyle/>
          <a:p>
            <a:pPr/>
          </a:p>
        </p:txBody>
      </p:sp>
      <p:sp>
        <p:nvSpPr>
          <p:cNvPr id="314" name="Shape 314"/>
          <p:cNvSpPr/>
          <p:nvPr/>
        </p:nvSpPr>
        <p:spPr>
          <a:xfrm>
            <a:off x="3046845" y="3049155"/>
            <a:ext cx="13855" cy="1122219"/>
          </a:xfrm>
          <a:prstGeom prst="line">
            <a:avLst/>
          </a:prstGeom>
          <a:ln>
            <a:solidFill>
              <a:schemeClr val="accent1"/>
            </a:solidFill>
          </a:ln>
        </p:spPr>
        <p:txBody>
          <a:bodyPr lIns="45719" rIns="45719"/>
          <a:lstStyle/>
          <a:p>
            <a:pPr/>
          </a:p>
        </p:txBody>
      </p:sp>
      <p:sp>
        <p:nvSpPr>
          <p:cNvPr id="315" name="Shape 315"/>
          <p:cNvSpPr/>
          <p:nvPr/>
        </p:nvSpPr>
        <p:spPr>
          <a:xfrm>
            <a:off x="3975098" y="3049155"/>
            <a:ext cx="13856" cy="1122219"/>
          </a:xfrm>
          <a:prstGeom prst="line">
            <a:avLst/>
          </a:prstGeom>
          <a:ln>
            <a:solidFill>
              <a:schemeClr val="accent1"/>
            </a:solidFill>
          </a:ln>
        </p:spPr>
        <p:txBody>
          <a:bodyPr lIns="45719" rIns="45719"/>
          <a:lstStyle/>
          <a:p>
            <a:pPr/>
          </a:p>
        </p:txBody>
      </p:sp>
      <p:sp>
        <p:nvSpPr>
          <p:cNvPr id="316" name="Shape 316"/>
          <p:cNvSpPr/>
          <p:nvPr/>
        </p:nvSpPr>
        <p:spPr>
          <a:xfrm>
            <a:off x="4931063" y="3049155"/>
            <a:ext cx="13855" cy="1122219"/>
          </a:xfrm>
          <a:prstGeom prst="line">
            <a:avLst/>
          </a:prstGeom>
          <a:ln>
            <a:solidFill>
              <a:schemeClr val="accent1"/>
            </a:solidFill>
          </a:ln>
        </p:spPr>
        <p:txBody>
          <a:bodyPr lIns="45719" rIns="45719"/>
          <a:lstStyle/>
          <a:p>
            <a:pPr/>
          </a:p>
        </p:txBody>
      </p:sp>
      <p:sp>
        <p:nvSpPr>
          <p:cNvPr id="317" name="Shape 317"/>
          <p:cNvSpPr/>
          <p:nvPr/>
        </p:nvSpPr>
        <p:spPr>
          <a:xfrm>
            <a:off x="5984009" y="3049155"/>
            <a:ext cx="13856" cy="1122219"/>
          </a:xfrm>
          <a:prstGeom prst="line">
            <a:avLst/>
          </a:prstGeom>
          <a:ln>
            <a:solidFill>
              <a:schemeClr val="accent1"/>
            </a:solidFill>
          </a:ln>
        </p:spPr>
        <p:txBody>
          <a:bodyPr lIns="45719" rIns="45719"/>
          <a:lstStyle/>
          <a:p>
            <a:pPr/>
          </a:p>
        </p:txBody>
      </p:sp>
      <p:sp>
        <p:nvSpPr>
          <p:cNvPr id="318" name="Shape 318"/>
          <p:cNvSpPr/>
          <p:nvPr/>
        </p:nvSpPr>
        <p:spPr>
          <a:xfrm>
            <a:off x="1439717" y="3298535"/>
            <a:ext cx="7273637"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              2            3           4               5               6       7 … </a:t>
            </a:r>
          </a:p>
        </p:txBody>
      </p:sp>
      <p:sp>
        <p:nvSpPr>
          <p:cNvPr id="319" name="Shape 319"/>
          <p:cNvSpPr/>
          <p:nvPr/>
        </p:nvSpPr>
        <p:spPr>
          <a:xfrm>
            <a:off x="5984008" y="2245590"/>
            <a:ext cx="13857" cy="2549237"/>
          </a:xfrm>
          <a:prstGeom prst="line">
            <a:avLst/>
          </a:prstGeom>
          <a:ln>
            <a:solidFill>
              <a:schemeClr val="accent1"/>
            </a:solidFill>
          </a:ln>
        </p:spPr>
        <p:txBody>
          <a:bodyPr lIns="45719" rIns="45719"/>
          <a:lstStyle/>
          <a:p>
            <a:pPr/>
          </a:p>
        </p:txBody>
      </p:sp>
      <p:sp>
        <p:nvSpPr>
          <p:cNvPr id="320" name="Shape 320"/>
          <p:cNvSpPr/>
          <p:nvPr/>
        </p:nvSpPr>
        <p:spPr>
          <a:xfrm>
            <a:off x="6787573" y="2356427"/>
            <a:ext cx="155171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Bucket 2</a:t>
            </a:r>
          </a:p>
        </p:txBody>
      </p:sp>
      <p:sp>
        <p:nvSpPr>
          <p:cNvPr id="321" name="Shape 321"/>
          <p:cNvSpPr/>
          <p:nvPr/>
        </p:nvSpPr>
        <p:spPr>
          <a:xfrm>
            <a:off x="1793840" y="2356427"/>
            <a:ext cx="16830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Bucket 1</a:t>
            </a:r>
          </a:p>
        </p:txBody>
      </p:sp>
      <p:sp>
        <p:nvSpPr>
          <p:cNvPr id="322" name="Shape 322"/>
          <p:cNvSpPr/>
          <p:nvPr/>
        </p:nvSpPr>
        <p:spPr>
          <a:xfrm flipH="1" flipV="1">
            <a:off x="8027240" y="4420100"/>
            <a:ext cx="13854" cy="665017"/>
          </a:xfrm>
          <a:prstGeom prst="line">
            <a:avLst/>
          </a:prstGeom>
          <a:ln>
            <a:solidFill>
              <a:schemeClr val="accent1"/>
            </a:solidFill>
            <a:tailEnd type="triangle"/>
          </a:ln>
        </p:spPr>
        <p:txBody>
          <a:bodyPr lIns="45719" rIns="45719"/>
          <a:lstStyle/>
          <a:p>
            <a:pPr/>
          </a:p>
        </p:txBody>
      </p:sp>
      <p:sp>
        <p:nvSpPr>
          <p:cNvPr id="323" name="Shape 323"/>
          <p:cNvSpPr/>
          <p:nvPr/>
        </p:nvSpPr>
        <p:spPr>
          <a:xfrm>
            <a:off x="7745476" y="5135641"/>
            <a:ext cx="131230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Reader @ bucket 2 +</a:t>
            </a:r>
          </a:p>
        </p:txBody>
      </p:sp>
      <p:sp>
        <p:nvSpPr>
          <p:cNvPr id="324" name="Shape 324"/>
          <p:cNvSpPr/>
          <p:nvPr/>
        </p:nvSpPr>
        <p:spPr>
          <a:xfrm>
            <a:off x="2851418" y="4567237"/>
            <a:ext cx="1911928"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Message 3 </a:t>
            </a:r>
          </a:p>
          <a:p>
            <a:pPr/>
            <a:r>
              <a:t>Showed up!</a:t>
            </a:r>
          </a:p>
        </p:txBody>
      </p:sp>
      <p:sp>
        <p:nvSpPr>
          <p:cNvPr id="325" name="Shape 325"/>
          <p:cNvSpPr/>
          <p:nvPr/>
        </p:nvSpPr>
        <p:spPr>
          <a:xfrm>
            <a:off x="6707768" y="3040043"/>
            <a:ext cx="13856" cy="1122219"/>
          </a:xfrm>
          <a:prstGeom prst="line">
            <a:avLst/>
          </a:prstGeom>
          <a:ln>
            <a:solidFill>
              <a:schemeClr val="accent1"/>
            </a:solidFill>
          </a:ln>
        </p:spPr>
        <p:txBody>
          <a:bodyPr lIns="45719" rIns="45719"/>
          <a:lstStyle/>
          <a:p>
            <a:pPr/>
          </a:p>
        </p:txBody>
      </p:sp>
      <p:sp>
        <p:nvSpPr>
          <p:cNvPr id="326" name="Shape 326"/>
          <p:cNvSpPr/>
          <p:nvPr/>
        </p:nvSpPr>
        <p:spPr>
          <a:xfrm>
            <a:off x="5765660" y="3049154"/>
            <a:ext cx="218350" cy="1122220"/>
          </a:xfrm>
          <a:prstGeom prst="rect">
            <a:avLst/>
          </a:prstGeom>
          <a:solidFill>
            <a:srgbClr val="00B050"/>
          </a:solidFill>
          <a:ln w="13970">
            <a:solidFill>
              <a:srgbClr val="515155"/>
            </a:solidFill>
          </a:ln>
        </p:spPr>
        <p:txBody>
          <a:bodyPr lIns="45719" rIns="45719" anchor="ctr"/>
          <a:lstStyle/>
          <a:p>
            <a:pPr algn="ctr">
              <a:defRPr>
                <a:solidFill>
                  <a:srgbClr val="FFFFFF"/>
                </a:solidFill>
              </a:defRPr>
            </a:pPr>
          </a:p>
        </p:txBody>
      </p:sp>
      <p:sp>
        <p:nvSpPr>
          <p:cNvPr id="327" name="Shape 327"/>
          <p:cNvSpPr/>
          <p:nvPr/>
        </p:nvSpPr>
        <p:spPr>
          <a:xfrm flipH="1" flipV="1">
            <a:off x="5824407" y="4301045"/>
            <a:ext cx="13854" cy="665017"/>
          </a:xfrm>
          <a:prstGeom prst="line">
            <a:avLst/>
          </a:prstGeom>
          <a:ln>
            <a:solidFill>
              <a:schemeClr val="accent1"/>
            </a:solidFill>
            <a:tailEnd type="triangle"/>
          </a:ln>
        </p:spPr>
        <p:txBody>
          <a:bodyPr lIns="45719" rIns="45719"/>
          <a:lstStyle/>
          <a:p>
            <a:pPr/>
          </a:p>
        </p:txBody>
      </p:sp>
      <p:sp>
        <p:nvSpPr>
          <p:cNvPr id="328" name="Shape 328"/>
          <p:cNvSpPr/>
          <p:nvPr/>
        </p:nvSpPr>
        <p:spPr>
          <a:xfrm>
            <a:off x="4481483" y="4567237"/>
            <a:ext cx="1571937"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Tombstone</a:t>
            </a:r>
          </a:p>
        </p:txBody>
      </p:sp>
      <p:sp>
        <p:nvSpPr>
          <p:cNvPr id="334" name="Shape 334"/>
          <p:cNvSpPr/>
          <p:nvPr/>
        </p:nvSpPr>
        <p:spPr>
          <a:xfrm>
            <a:off x="3657905" y="2366522"/>
            <a:ext cx="5439371" cy="645932"/>
          </a:xfrm>
          <a:custGeom>
            <a:avLst/>
            <a:gdLst/>
            <a:ahLst/>
            <a:cxnLst>
              <a:cxn ang="0">
                <a:pos x="wd2" y="hd2"/>
              </a:cxn>
              <a:cxn ang="5400000">
                <a:pos x="wd2" y="hd2"/>
              </a:cxn>
              <a:cxn ang="10800000">
                <a:pos x="wd2" y="hd2"/>
              </a:cxn>
              <a:cxn ang="16200000">
                <a:pos x="wd2" y="hd2"/>
              </a:cxn>
            </a:cxnLst>
            <a:rect l="0" t="0" r="r" b="b"/>
            <a:pathLst>
              <a:path w="21600" h="16214" fill="norm" stroke="1" extrusionOk="0">
                <a:moveTo>
                  <a:pt x="0" y="16214"/>
                </a:moveTo>
                <a:cubicBezTo>
                  <a:pt x="6357" y="-4780"/>
                  <a:pt x="13557" y="-5386"/>
                  <a:pt x="21600" y="14395"/>
                </a:cubicBezTo>
              </a:path>
            </a:pathLst>
          </a:custGeom>
          <a:ln w="25400">
            <a:solidFill>
              <a:schemeClr val="accent1"/>
            </a:solidFill>
            <a:miter lim="400000"/>
            <a:headEnd type="oval"/>
            <a:tailEnd type="arrow"/>
          </a:ln>
        </p:spPr>
        <p:txBody>
          <a:bodyPr/>
          <a:lstStyle/>
          <a:p>
            <a:pPr/>
          </a:p>
        </p:txBody>
      </p:sp>
      <p:sp>
        <p:nvSpPr>
          <p:cNvPr id="330" name="Shape 330"/>
          <p:cNvSpPr/>
          <p:nvPr/>
        </p:nvSpPr>
        <p:spPr>
          <a:xfrm flipV="1">
            <a:off x="1193800" y="4305300"/>
            <a:ext cx="0" cy="848511"/>
          </a:xfrm>
          <a:prstGeom prst="line">
            <a:avLst/>
          </a:prstGeom>
          <a:ln w="13970">
            <a:solidFill>
              <a:schemeClr val="accent1"/>
            </a:solidFill>
            <a:tailEnd type="triangle"/>
          </a:ln>
        </p:spPr>
        <p:txBody>
          <a:bodyPr lIns="45719" rIns="45719"/>
          <a:lstStyle/>
          <a:p>
            <a:pPr/>
          </a:p>
        </p:txBody>
      </p:sp>
      <p:sp>
        <p:nvSpPr>
          <p:cNvPr id="331" name="Shape 331"/>
          <p:cNvSpPr/>
          <p:nvPr/>
        </p:nvSpPr>
        <p:spPr>
          <a:xfrm>
            <a:off x="559570" y="5275579"/>
            <a:ext cx="1725549"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Repair Pointer</a:t>
            </a:r>
          </a:p>
          <a:p>
            <a:pPr/>
            <a:r>
              <a:t>@ bucket 1</a:t>
            </a:r>
          </a:p>
        </p:txBody>
      </p:sp>
      <p:sp>
        <p:nvSpPr>
          <p:cNvPr id="332" name="Shape 332"/>
          <p:cNvSpPr/>
          <p:nvPr/>
        </p:nvSpPr>
        <p:spPr>
          <a:xfrm flipV="1">
            <a:off x="3517899" y="4172613"/>
            <a:ext cx="1" cy="370841"/>
          </a:xfrm>
          <a:prstGeom prst="line">
            <a:avLst/>
          </a:prstGeom>
          <a:ln w="13970">
            <a:solidFill>
              <a:schemeClr val="accent2"/>
            </a:solidFill>
            <a:tailEnd type="triangle"/>
          </a:ln>
        </p:spPr>
        <p:txBody>
          <a:bodyPr lIns="45719" rIns="45719"/>
          <a:lstStyle/>
          <a:p>
            <a:pPr/>
          </a:p>
        </p:txBody>
      </p:sp>
      <p:sp>
        <p:nvSpPr>
          <p:cNvPr id="333" name="Shape 333"/>
          <p:cNvSpPr/>
          <p:nvPr/>
        </p:nvSpPr>
        <p:spPr>
          <a:xfrm>
            <a:off x="8916411" y="3053079"/>
            <a:ext cx="2132073"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Republished to end</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ph type="title"/>
          </p:nvPr>
        </p:nvSpPr>
        <p:spPr>
          <a:xfrm>
            <a:off x="1261871" y="365759"/>
            <a:ext cx="9692642" cy="1325564"/>
          </a:xfrm>
          <a:prstGeom prst="rect">
            <a:avLst/>
          </a:prstGeom>
        </p:spPr>
        <p:txBody>
          <a:bodyPr/>
          <a:lstStyle>
            <a:lvl1pPr>
              <a:defRPr spc="-100"/>
            </a:lvl1pPr>
          </a:lstStyle>
          <a:p>
            <a:pPr/>
            <a:r>
              <a:t>Repairing Delayed Writes</a:t>
            </a:r>
          </a:p>
        </p:txBody>
      </p:sp>
      <p:sp>
        <p:nvSpPr>
          <p:cNvPr id="337" name="Shape 337"/>
          <p:cNvSpPr/>
          <p:nvPr/>
        </p:nvSpPr>
        <p:spPr>
          <a:xfrm>
            <a:off x="1176481" y="3049154"/>
            <a:ext cx="7536874" cy="1122220"/>
          </a:xfrm>
          <a:prstGeom prst="rect">
            <a:avLst/>
          </a:prstGeom>
          <a:ln w="13970">
            <a:solidFill>
              <a:srgbClr val="515155"/>
            </a:solidFill>
          </a:ln>
        </p:spPr>
        <p:txBody>
          <a:bodyPr lIns="45719" rIns="45719" anchor="ctr"/>
          <a:lstStyle/>
          <a:p>
            <a:pPr algn="ctr">
              <a:defRPr>
                <a:solidFill>
                  <a:srgbClr val="FFFFFF"/>
                </a:solidFill>
              </a:defRPr>
            </a:pPr>
          </a:p>
        </p:txBody>
      </p:sp>
      <p:sp>
        <p:nvSpPr>
          <p:cNvPr id="338" name="Shape 338"/>
          <p:cNvSpPr/>
          <p:nvPr/>
        </p:nvSpPr>
        <p:spPr>
          <a:xfrm>
            <a:off x="2104736" y="3049155"/>
            <a:ext cx="13855" cy="1122219"/>
          </a:xfrm>
          <a:prstGeom prst="line">
            <a:avLst/>
          </a:prstGeom>
          <a:ln>
            <a:solidFill>
              <a:schemeClr val="accent1"/>
            </a:solidFill>
          </a:ln>
        </p:spPr>
        <p:txBody>
          <a:bodyPr lIns="45719" rIns="45719"/>
          <a:lstStyle/>
          <a:p>
            <a:pPr/>
          </a:p>
        </p:txBody>
      </p:sp>
      <p:sp>
        <p:nvSpPr>
          <p:cNvPr id="339" name="Shape 339"/>
          <p:cNvSpPr/>
          <p:nvPr/>
        </p:nvSpPr>
        <p:spPr>
          <a:xfrm>
            <a:off x="3046845" y="3049155"/>
            <a:ext cx="13855" cy="1122219"/>
          </a:xfrm>
          <a:prstGeom prst="line">
            <a:avLst/>
          </a:prstGeom>
          <a:ln>
            <a:solidFill>
              <a:schemeClr val="accent1"/>
            </a:solidFill>
          </a:ln>
        </p:spPr>
        <p:txBody>
          <a:bodyPr lIns="45719" rIns="45719"/>
          <a:lstStyle/>
          <a:p>
            <a:pPr/>
          </a:p>
        </p:txBody>
      </p:sp>
      <p:sp>
        <p:nvSpPr>
          <p:cNvPr id="340" name="Shape 340"/>
          <p:cNvSpPr/>
          <p:nvPr/>
        </p:nvSpPr>
        <p:spPr>
          <a:xfrm>
            <a:off x="3975098" y="3049155"/>
            <a:ext cx="13856" cy="1122219"/>
          </a:xfrm>
          <a:prstGeom prst="line">
            <a:avLst/>
          </a:prstGeom>
          <a:ln>
            <a:solidFill>
              <a:schemeClr val="accent1"/>
            </a:solidFill>
          </a:ln>
        </p:spPr>
        <p:txBody>
          <a:bodyPr lIns="45719" rIns="45719"/>
          <a:lstStyle/>
          <a:p>
            <a:pPr/>
          </a:p>
        </p:txBody>
      </p:sp>
      <p:sp>
        <p:nvSpPr>
          <p:cNvPr id="341" name="Shape 341"/>
          <p:cNvSpPr/>
          <p:nvPr/>
        </p:nvSpPr>
        <p:spPr>
          <a:xfrm>
            <a:off x="4931063" y="3049155"/>
            <a:ext cx="13855" cy="1122219"/>
          </a:xfrm>
          <a:prstGeom prst="line">
            <a:avLst/>
          </a:prstGeom>
          <a:ln>
            <a:solidFill>
              <a:schemeClr val="accent1"/>
            </a:solidFill>
          </a:ln>
        </p:spPr>
        <p:txBody>
          <a:bodyPr lIns="45719" rIns="45719"/>
          <a:lstStyle/>
          <a:p>
            <a:pPr/>
          </a:p>
        </p:txBody>
      </p:sp>
      <p:sp>
        <p:nvSpPr>
          <p:cNvPr id="342" name="Shape 342"/>
          <p:cNvSpPr/>
          <p:nvPr/>
        </p:nvSpPr>
        <p:spPr>
          <a:xfrm>
            <a:off x="5984009" y="3049155"/>
            <a:ext cx="13856" cy="1122219"/>
          </a:xfrm>
          <a:prstGeom prst="line">
            <a:avLst/>
          </a:prstGeom>
          <a:ln>
            <a:solidFill>
              <a:schemeClr val="accent1"/>
            </a:solidFill>
          </a:ln>
        </p:spPr>
        <p:txBody>
          <a:bodyPr lIns="45719" rIns="45719"/>
          <a:lstStyle/>
          <a:p>
            <a:pPr/>
          </a:p>
        </p:txBody>
      </p:sp>
      <p:sp>
        <p:nvSpPr>
          <p:cNvPr id="343" name="Shape 343"/>
          <p:cNvSpPr/>
          <p:nvPr/>
        </p:nvSpPr>
        <p:spPr>
          <a:xfrm>
            <a:off x="1439717" y="3298535"/>
            <a:ext cx="7273637"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              2            3           4               5               6       7 … </a:t>
            </a:r>
          </a:p>
        </p:txBody>
      </p:sp>
      <p:sp>
        <p:nvSpPr>
          <p:cNvPr id="344" name="Shape 344"/>
          <p:cNvSpPr/>
          <p:nvPr/>
        </p:nvSpPr>
        <p:spPr>
          <a:xfrm>
            <a:off x="5984008" y="2245590"/>
            <a:ext cx="13857" cy="2549237"/>
          </a:xfrm>
          <a:prstGeom prst="line">
            <a:avLst/>
          </a:prstGeom>
          <a:ln>
            <a:solidFill>
              <a:schemeClr val="accent1"/>
            </a:solidFill>
          </a:ln>
        </p:spPr>
        <p:txBody>
          <a:bodyPr lIns="45719" rIns="45719"/>
          <a:lstStyle/>
          <a:p>
            <a:pPr/>
          </a:p>
        </p:txBody>
      </p:sp>
      <p:sp>
        <p:nvSpPr>
          <p:cNvPr id="345" name="Shape 345"/>
          <p:cNvSpPr/>
          <p:nvPr/>
        </p:nvSpPr>
        <p:spPr>
          <a:xfrm>
            <a:off x="6787573" y="2356427"/>
            <a:ext cx="155171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Bucket 2</a:t>
            </a:r>
          </a:p>
        </p:txBody>
      </p:sp>
      <p:sp>
        <p:nvSpPr>
          <p:cNvPr id="346" name="Shape 346"/>
          <p:cNvSpPr/>
          <p:nvPr/>
        </p:nvSpPr>
        <p:spPr>
          <a:xfrm>
            <a:off x="1793840" y="2356427"/>
            <a:ext cx="16830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Bucket 1</a:t>
            </a:r>
          </a:p>
        </p:txBody>
      </p:sp>
      <p:sp>
        <p:nvSpPr>
          <p:cNvPr id="347" name="Shape 347"/>
          <p:cNvSpPr/>
          <p:nvPr/>
        </p:nvSpPr>
        <p:spPr>
          <a:xfrm>
            <a:off x="2851418" y="4567237"/>
            <a:ext cx="1911928"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Message 3 </a:t>
            </a:r>
          </a:p>
          <a:p>
            <a:pPr/>
            <a:r>
              <a:t>Showed up!</a:t>
            </a:r>
          </a:p>
        </p:txBody>
      </p:sp>
      <p:sp>
        <p:nvSpPr>
          <p:cNvPr id="348" name="Shape 348"/>
          <p:cNvSpPr/>
          <p:nvPr/>
        </p:nvSpPr>
        <p:spPr>
          <a:xfrm>
            <a:off x="6707768" y="3040043"/>
            <a:ext cx="13856" cy="1122219"/>
          </a:xfrm>
          <a:prstGeom prst="line">
            <a:avLst/>
          </a:prstGeom>
          <a:ln>
            <a:solidFill>
              <a:schemeClr val="accent1"/>
            </a:solidFill>
          </a:ln>
        </p:spPr>
        <p:txBody>
          <a:bodyPr lIns="45719" rIns="45719"/>
          <a:lstStyle/>
          <a:p>
            <a:pPr/>
          </a:p>
        </p:txBody>
      </p:sp>
      <p:sp>
        <p:nvSpPr>
          <p:cNvPr id="349" name="Shape 349"/>
          <p:cNvSpPr/>
          <p:nvPr/>
        </p:nvSpPr>
        <p:spPr>
          <a:xfrm>
            <a:off x="5765660" y="3049154"/>
            <a:ext cx="218350" cy="1122220"/>
          </a:xfrm>
          <a:prstGeom prst="rect">
            <a:avLst/>
          </a:prstGeom>
          <a:solidFill>
            <a:srgbClr val="00B050"/>
          </a:solidFill>
          <a:ln w="13970">
            <a:solidFill>
              <a:srgbClr val="515155"/>
            </a:solidFill>
          </a:ln>
        </p:spPr>
        <p:txBody>
          <a:bodyPr lIns="45719" rIns="45719" anchor="ctr"/>
          <a:lstStyle/>
          <a:p>
            <a:pPr algn="ctr">
              <a:defRPr>
                <a:solidFill>
                  <a:srgbClr val="FFFFFF"/>
                </a:solidFill>
              </a:defRPr>
            </a:pPr>
          </a:p>
        </p:txBody>
      </p:sp>
      <p:sp>
        <p:nvSpPr>
          <p:cNvPr id="350" name="Shape 350"/>
          <p:cNvSpPr/>
          <p:nvPr/>
        </p:nvSpPr>
        <p:spPr>
          <a:xfrm flipH="1" flipV="1">
            <a:off x="5824407" y="4301045"/>
            <a:ext cx="13854" cy="665017"/>
          </a:xfrm>
          <a:prstGeom prst="line">
            <a:avLst/>
          </a:prstGeom>
          <a:ln>
            <a:solidFill>
              <a:schemeClr val="accent1"/>
            </a:solidFill>
            <a:tailEnd type="triangle"/>
          </a:ln>
        </p:spPr>
        <p:txBody>
          <a:bodyPr lIns="45719" rIns="45719"/>
          <a:lstStyle/>
          <a:p>
            <a:pPr/>
          </a:p>
        </p:txBody>
      </p:sp>
      <p:sp>
        <p:nvSpPr>
          <p:cNvPr id="351" name="Shape 351"/>
          <p:cNvSpPr/>
          <p:nvPr/>
        </p:nvSpPr>
        <p:spPr>
          <a:xfrm>
            <a:off x="4481483" y="4567237"/>
            <a:ext cx="1571937"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Tombstone</a:t>
            </a:r>
          </a:p>
        </p:txBody>
      </p:sp>
      <p:sp>
        <p:nvSpPr>
          <p:cNvPr id="359" name="Shape 359"/>
          <p:cNvSpPr/>
          <p:nvPr/>
        </p:nvSpPr>
        <p:spPr>
          <a:xfrm>
            <a:off x="3657905" y="2366522"/>
            <a:ext cx="5439371" cy="645932"/>
          </a:xfrm>
          <a:custGeom>
            <a:avLst/>
            <a:gdLst/>
            <a:ahLst/>
            <a:cxnLst>
              <a:cxn ang="0">
                <a:pos x="wd2" y="hd2"/>
              </a:cxn>
              <a:cxn ang="5400000">
                <a:pos x="wd2" y="hd2"/>
              </a:cxn>
              <a:cxn ang="10800000">
                <a:pos x="wd2" y="hd2"/>
              </a:cxn>
              <a:cxn ang="16200000">
                <a:pos x="wd2" y="hd2"/>
              </a:cxn>
            </a:cxnLst>
            <a:rect l="0" t="0" r="r" b="b"/>
            <a:pathLst>
              <a:path w="21600" h="16214" fill="norm" stroke="1" extrusionOk="0">
                <a:moveTo>
                  <a:pt x="0" y="16214"/>
                </a:moveTo>
                <a:cubicBezTo>
                  <a:pt x="6357" y="-4780"/>
                  <a:pt x="13557" y="-5386"/>
                  <a:pt x="21600" y="14395"/>
                </a:cubicBezTo>
              </a:path>
            </a:pathLst>
          </a:custGeom>
          <a:ln w="25400">
            <a:solidFill>
              <a:schemeClr val="accent1"/>
            </a:solidFill>
            <a:miter lim="400000"/>
            <a:headEnd type="oval"/>
            <a:tailEnd type="arrow"/>
          </a:ln>
        </p:spPr>
        <p:txBody>
          <a:bodyPr/>
          <a:lstStyle/>
          <a:p>
            <a:pPr/>
          </a:p>
        </p:txBody>
      </p:sp>
      <p:sp>
        <p:nvSpPr>
          <p:cNvPr id="353" name="Shape 353"/>
          <p:cNvSpPr/>
          <p:nvPr/>
        </p:nvSpPr>
        <p:spPr>
          <a:xfrm flipV="1">
            <a:off x="6282998" y="4328403"/>
            <a:ext cx="1" cy="848510"/>
          </a:xfrm>
          <a:prstGeom prst="line">
            <a:avLst/>
          </a:prstGeom>
          <a:ln w="13970">
            <a:solidFill>
              <a:schemeClr val="accent1"/>
            </a:solidFill>
            <a:tailEnd type="triangle"/>
          </a:ln>
        </p:spPr>
        <p:txBody>
          <a:bodyPr lIns="45719" rIns="45719"/>
          <a:lstStyle/>
          <a:p>
            <a:pPr/>
          </a:p>
        </p:txBody>
      </p:sp>
      <p:sp>
        <p:nvSpPr>
          <p:cNvPr id="354" name="Shape 354"/>
          <p:cNvSpPr/>
          <p:nvPr/>
        </p:nvSpPr>
        <p:spPr>
          <a:xfrm>
            <a:off x="5677217" y="5510982"/>
            <a:ext cx="1789062"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Repair Pointer </a:t>
            </a:r>
          </a:p>
          <a:p>
            <a:pPr/>
            <a:r>
              <a:t>@ bucket 2</a:t>
            </a:r>
          </a:p>
        </p:txBody>
      </p:sp>
      <p:sp>
        <p:nvSpPr>
          <p:cNvPr id="355" name="Shape 355"/>
          <p:cNvSpPr/>
          <p:nvPr/>
        </p:nvSpPr>
        <p:spPr>
          <a:xfrm flipV="1">
            <a:off x="3517899" y="4172613"/>
            <a:ext cx="1" cy="370841"/>
          </a:xfrm>
          <a:prstGeom prst="line">
            <a:avLst/>
          </a:prstGeom>
          <a:ln w="13970">
            <a:solidFill>
              <a:schemeClr val="accent2"/>
            </a:solidFill>
            <a:tailEnd type="triangle"/>
          </a:ln>
        </p:spPr>
        <p:txBody>
          <a:bodyPr lIns="45719" rIns="45719"/>
          <a:lstStyle/>
          <a:p>
            <a:pPr/>
          </a:p>
        </p:txBody>
      </p:sp>
      <p:sp>
        <p:nvSpPr>
          <p:cNvPr id="356" name="Shape 356"/>
          <p:cNvSpPr/>
          <p:nvPr/>
        </p:nvSpPr>
        <p:spPr>
          <a:xfrm>
            <a:off x="8916411" y="3053079"/>
            <a:ext cx="2132073"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Republished to end</a:t>
            </a:r>
          </a:p>
        </p:txBody>
      </p:sp>
      <p:sp>
        <p:nvSpPr>
          <p:cNvPr id="357" name="Shape 357"/>
          <p:cNvSpPr/>
          <p:nvPr/>
        </p:nvSpPr>
        <p:spPr>
          <a:xfrm flipH="1" flipV="1">
            <a:off x="8027240" y="4420100"/>
            <a:ext cx="13854" cy="665017"/>
          </a:xfrm>
          <a:prstGeom prst="line">
            <a:avLst/>
          </a:prstGeom>
          <a:ln>
            <a:solidFill>
              <a:schemeClr val="accent1"/>
            </a:solidFill>
            <a:tailEnd type="triangle"/>
          </a:ln>
        </p:spPr>
        <p:txBody>
          <a:bodyPr lIns="45719" rIns="45719"/>
          <a:lstStyle/>
          <a:p>
            <a:pPr/>
          </a:p>
        </p:txBody>
      </p:sp>
      <p:sp>
        <p:nvSpPr>
          <p:cNvPr id="358" name="Shape 358"/>
          <p:cNvSpPr/>
          <p:nvPr/>
        </p:nvSpPr>
        <p:spPr>
          <a:xfrm>
            <a:off x="7745476" y="5135641"/>
            <a:ext cx="131230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Reader @ bucket 2 +</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ctrTitle"/>
          </p:nvPr>
        </p:nvSpPr>
        <p:spPr>
          <a:xfrm>
            <a:off x="1261872" y="708151"/>
            <a:ext cx="9418320" cy="4041649"/>
          </a:xfrm>
          <a:prstGeom prst="rect">
            <a:avLst/>
          </a:prstGeom>
        </p:spPr>
        <p:txBody>
          <a:bodyPr/>
          <a:lstStyle/>
          <a:p>
            <a:pPr lvl="1">
              <a:lnSpc>
                <a:spcPct val="85000"/>
              </a:lnSpc>
              <a:defRPr sz="7200">
                <a:solidFill>
                  <a:srgbClr val="FFFFFF"/>
                </a:solidFill>
              </a:defRPr>
            </a:pPr>
            <a:r>
              <a:t>Invisibility</a:t>
            </a:r>
          </a:p>
        </p:txBody>
      </p:sp>
      <p:sp>
        <p:nvSpPr>
          <p:cNvPr id="362" name="Shape 362"/>
          <p:cNvSpPr/>
          <p:nvPr>
            <p:ph type="subTitle" sz="quarter" idx="1"/>
          </p:nvPr>
        </p:nvSpPr>
        <p:spPr>
          <a:prstGeom prst="rect">
            <a:avLst/>
          </a:prstGeom>
        </p:spPr>
        <p:txBody>
          <a:bodyPr/>
          <a:lstStyle/>
          <a:p>
            <a:pPr/>
            <a:r>
              <a:t>and the unhappy path :(</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title"/>
          </p:nvPr>
        </p:nvSpPr>
        <p:spPr>
          <a:prstGeom prst="rect">
            <a:avLst/>
          </a:prstGeom>
        </p:spPr>
        <p:txBody>
          <a:bodyPr/>
          <a:lstStyle/>
          <a:p>
            <a:pPr/>
            <a:r>
              <a:t>What is invisibility?</a:t>
            </a:r>
          </a:p>
        </p:txBody>
      </p:sp>
      <p:sp>
        <p:nvSpPr>
          <p:cNvPr id="365" name="Shape 365"/>
          <p:cNvSpPr/>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Shape 367"/>
          <p:cNvSpPr/>
          <p:nvPr>
            <p:ph type="ctrTitle"/>
          </p:nvPr>
        </p:nvSpPr>
        <p:spPr>
          <a:prstGeom prst="rect">
            <a:avLst/>
          </a:prstGeom>
        </p:spPr>
        <p:txBody>
          <a:bodyPr/>
          <a:lstStyle/>
          <a:p>
            <a:pPr/>
            <a:r>
              <a:t>A mechanism for message re-delivery</a:t>
            </a:r>
          </a:p>
        </p:txBody>
      </p:sp>
      <p:sp>
        <p:nvSpPr>
          <p:cNvPr id="368" name="Shape 368"/>
          <p:cNvSpPr/>
          <p:nvPr>
            <p:ph type="subTitle" sz="quarter" idx="1"/>
          </p:nvPr>
        </p:nvSpPr>
        <p:spPr>
          <a:prstGeom prst="rect">
            <a:avLst/>
          </a:prstGeom>
        </p:spPr>
        <p:txBody>
          <a:bodyPr/>
          <a:lstStyle/>
          <a:p>
            <a:pPr/>
            <a:r>
              <a:t>(in a stateless system)</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Shape 370"/>
          <p:cNvSpPr/>
          <p:nvPr>
            <p:ph type="title"/>
          </p:nvPr>
        </p:nvSpPr>
        <p:spPr>
          <a:xfrm>
            <a:off x="1261871" y="365759"/>
            <a:ext cx="9692642" cy="1325564"/>
          </a:xfrm>
          <a:prstGeom prst="rect">
            <a:avLst/>
          </a:prstGeom>
        </p:spPr>
        <p:txBody>
          <a:bodyPr/>
          <a:lstStyle>
            <a:lvl1pPr>
              <a:defRPr spc="-100"/>
            </a:lvl1pPr>
          </a:lstStyle>
          <a:p>
            <a:pPr/>
            <a:r>
              <a:t>The happy path</a:t>
            </a:r>
          </a:p>
        </p:txBody>
      </p:sp>
      <p:sp>
        <p:nvSpPr>
          <p:cNvPr id="371" name="Shape 371"/>
          <p:cNvSpPr/>
          <p:nvPr>
            <p:ph type="body" idx="1"/>
          </p:nvPr>
        </p:nvSpPr>
        <p:spPr>
          <a:xfrm>
            <a:off x="1261872" y="1828800"/>
            <a:ext cx="8595360" cy="4351338"/>
          </a:xfrm>
          <a:prstGeom prst="rect">
            <a:avLst/>
          </a:prstGeom>
        </p:spPr>
        <p:txBody>
          <a:bodyPr/>
          <a:lstStyle/>
          <a:p>
            <a:pPr>
              <a:defRPr spc="0"/>
            </a:pPr>
            <a:r>
              <a:t>Client consumes message</a:t>
            </a:r>
          </a:p>
          <a:p>
            <a:pPr lvl="1" marL="457200" indent="-182879">
              <a:lnSpc>
                <a:spcPct val="90000"/>
              </a:lnSpc>
              <a:spcBef>
                <a:spcPts val="300"/>
              </a:spcBef>
              <a:buFont typeface="Wingdings 2"/>
              <a:defRPr spc="0" sz="1600">
                <a:solidFill>
                  <a:srgbClr val="262626"/>
                </a:solidFill>
              </a:defRPr>
            </a:pPr>
            <a:r>
              <a:t>Message is marked as “invisible” with a “re-visibility” timestamp</a:t>
            </a:r>
          </a:p>
          <a:p>
            <a:pPr lvl="1" marL="457200" indent="-182879">
              <a:lnSpc>
                <a:spcPct val="90000"/>
              </a:lnSpc>
              <a:spcBef>
                <a:spcPts val="300"/>
              </a:spcBef>
              <a:buFont typeface="Wingdings 2"/>
              <a:defRPr spc="0" sz="1600">
                <a:solidFill>
                  <a:srgbClr val="262626"/>
                </a:solidFill>
              </a:defRPr>
            </a:pPr>
            <a:r>
              <a:t>Client gets pop receipt encapsulating metadata (including version)</a:t>
            </a:r>
          </a:p>
          <a:p>
            <a:pPr>
              <a:defRPr spc="0"/>
            </a:pPr>
            <a:r>
              <a:t>Client acks within timeframe</a:t>
            </a:r>
          </a:p>
          <a:p>
            <a:pPr lvl="1" marL="457200" indent="-182879">
              <a:lnSpc>
                <a:spcPct val="90000"/>
              </a:lnSpc>
              <a:spcBef>
                <a:spcPts val="300"/>
              </a:spcBef>
              <a:buFont typeface="Wingdings 2"/>
              <a:defRPr spc="0" sz="1600">
                <a:solidFill>
                  <a:srgbClr val="262626"/>
                </a:solidFill>
              </a:defRPr>
            </a:pPr>
            <a:r>
              <a:t>Message marked as consumed if version is the same</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title"/>
          </p:nvPr>
        </p:nvSpPr>
        <p:spPr>
          <a:prstGeom prst="rect">
            <a:avLst/>
          </a:prstGeom>
        </p:spPr>
        <p:txBody>
          <a:bodyPr/>
          <a:lstStyle/>
          <a:p>
            <a:pPr/>
            <a:r>
              <a:t>The unhappy path :(</a:t>
            </a:r>
          </a:p>
        </p:txBody>
      </p:sp>
      <p:sp>
        <p:nvSpPr>
          <p:cNvPr id="374" name="Shape 374"/>
          <p:cNvSpPr/>
          <p:nvPr>
            <p:ph type="body" idx="1"/>
          </p:nvPr>
        </p:nvSpPr>
        <p:spPr>
          <a:xfrm>
            <a:off x="1223772" y="1879600"/>
            <a:ext cx="8595360" cy="4351338"/>
          </a:xfrm>
          <a:prstGeom prst="rect">
            <a:avLst/>
          </a:prstGeom>
        </p:spPr>
        <p:txBody>
          <a:bodyPr/>
          <a:lstStyle/>
          <a:p>
            <a:pPr marL="205739" indent="-205739">
              <a:defRPr spc="0"/>
            </a:pPr>
            <a:r>
              <a:t>Client </a:t>
            </a:r>
            <a:r>
              <a:rPr b="1"/>
              <a:t>doesn</a:t>
            </a:r>
            <a:r>
              <a:rPr b="1"/>
              <a:t>’</a:t>
            </a:r>
            <a:r>
              <a:rPr b="1"/>
              <a:t>t</a:t>
            </a:r>
            <a:r>
              <a:t> ack within timeframe</a:t>
            </a:r>
          </a:p>
          <a:p>
            <a:pPr marL="205739" indent="-205739">
              <a:defRPr spc="0"/>
            </a:pPr>
            <a:r>
              <a:t>Message needs to be redelivered</a:t>
            </a:r>
          </a:p>
          <a:p>
            <a:pPr marL="205739" indent="-205739">
              <a:defRPr spc="0"/>
            </a:pPr>
            <a:r>
              <a:t>Subsequent reads checks the invis pointer for visibility</a:t>
            </a:r>
          </a:p>
          <a:p>
            <a:pPr lvl="1">
              <a:defRPr spc="0"/>
            </a:pPr>
            <a:r>
              <a:rPr>
                <a:solidFill>
                  <a:srgbClr val="262626"/>
                </a:solidFill>
              </a:rPr>
              <a:t>If m</a:t>
            </a:r>
            <a:r>
              <a:t>ax delivers exceeded, push to optional DLQ</a:t>
            </a:r>
          </a:p>
          <a:p>
            <a:pPr lvl="1" marL="457200" indent="-182879">
              <a:lnSpc>
                <a:spcPct val="90000"/>
              </a:lnSpc>
              <a:spcBef>
                <a:spcPts val="300"/>
              </a:spcBef>
              <a:defRPr spc="0">
                <a:solidFill>
                  <a:srgbClr val="262626"/>
                </a:solidFill>
              </a:defRPr>
            </a:pPr>
            <a:r>
              <a:t>Else redeliver!</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Shape 376"/>
          <p:cNvSpPr/>
          <p:nvPr>
            <p:ph type="title"/>
          </p:nvPr>
        </p:nvSpPr>
        <p:spPr>
          <a:xfrm>
            <a:off x="1261871" y="365759"/>
            <a:ext cx="9692642" cy="1325564"/>
          </a:xfrm>
          <a:prstGeom prst="rect">
            <a:avLst/>
          </a:prstGeom>
        </p:spPr>
        <p:txBody>
          <a:bodyPr/>
          <a:lstStyle>
            <a:lvl1pPr>
              <a:defRPr spc="-100"/>
            </a:lvl1pPr>
          </a:lstStyle>
          <a:p>
            <a:pPr/>
            <a:r>
              <a:t>Long term invisibility is bad</a:t>
            </a:r>
          </a:p>
        </p:txBody>
      </p:sp>
      <p:sp>
        <p:nvSpPr>
          <p:cNvPr id="377" name="Shape 377"/>
          <p:cNvSpPr/>
          <p:nvPr>
            <p:ph type="body" sz="half" idx="1"/>
          </p:nvPr>
        </p:nvSpPr>
        <p:spPr>
          <a:xfrm>
            <a:off x="1261872" y="1828800"/>
            <a:ext cx="4955025" cy="4351338"/>
          </a:xfrm>
          <a:prstGeom prst="rect">
            <a:avLst/>
          </a:prstGeom>
        </p:spPr>
        <p:txBody>
          <a:bodyPr/>
          <a:lstStyle/>
          <a:p>
            <a:pPr>
              <a:defRPr spc="0"/>
            </a:pPr>
            <a:r>
              <a:t>InvisPointer WILL NOT move past a unacked message</a:t>
            </a:r>
          </a:p>
          <a:p>
            <a:pPr>
              <a:defRPr spc="0"/>
            </a:pPr>
            <a:r>
              <a:t>Invisible messages can block other invisible messages</a:t>
            </a:r>
            <a:endParaRPr sz="1600">
              <a:solidFill>
                <a:srgbClr val="262626"/>
              </a:solidFill>
            </a:endParaRPr>
          </a:p>
          <a:p>
            <a:pPr>
              <a:defRPr spc="0"/>
            </a:pPr>
            <a:r>
              <a:t>Possible to starve future messages</a:t>
            </a:r>
          </a:p>
        </p:txBody>
      </p:sp>
      <p:pic>
        <p:nvPicPr>
          <p:cNvPr id="378" name="image5.png"/>
          <p:cNvPicPr>
            <a:picLocks noChangeAspect="1"/>
          </p:cNvPicPr>
          <p:nvPr/>
        </p:nvPicPr>
        <p:blipFill>
          <a:blip r:embed="rId2">
            <a:extLst/>
          </a:blip>
          <a:stretch>
            <a:fillRect/>
          </a:stretch>
        </p:blipFill>
        <p:spPr>
          <a:xfrm>
            <a:off x="6630148" y="1932708"/>
            <a:ext cx="3972043" cy="3964132"/>
          </a:xfrm>
          <a:prstGeom prst="rect">
            <a:avLst/>
          </a:prstGeom>
          <a:ln w="12700">
            <a:miter lim="400000"/>
          </a:ln>
        </p:spPr>
      </p:pic>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Shape 380"/>
          <p:cNvSpPr/>
          <p:nvPr/>
        </p:nvSpPr>
        <p:spPr>
          <a:xfrm>
            <a:off x="4877570" y="3243579"/>
            <a:ext cx="1827682"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wait 30 weeks…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xfrm>
            <a:off x="1261871" y="365759"/>
            <a:ext cx="9692642" cy="1325564"/>
          </a:xfrm>
          <a:prstGeom prst="rect">
            <a:avLst/>
          </a:prstGeom>
        </p:spPr>
        <p:txBody>
          <a:bodyPr/>
          <a:lstStyle>
            <a:lvl1pPr>
              <a:defRPr spc="-100"/>
            </a:lvl1pPr>
          </a:lstStyle>
          <a:p>
            <a:pPr/>
            <a:r>
              <a:t>Why use queues?</a:t>
            </a:r>
          </a:p>
        </p:txBody>
      </p:sp>
      <p:sp>
        <p:nvSpPr>
          <p:cNvPr id="136" name="Shape 136"/>
          <p:cNvSpPr/>
          <p:nvPr>
            <p:ph type="body" idx="1"/>
          </p:nvPr>
        </p:nvSpPr>
        <p:spPr>
          <a:xfrm>
            <a:off x="1261872" y="1828800"/>
            <a:ext cx="8595360" cy="4351338"/>
          </a:xfrm>
          <a:prstGeom prst="rect">
            <a:avLst/>
          </a:prstGeom>
        </p:spPr>
        <p:txBody>
          <a:bodyPr/>
          <a:lstStyle/>
          <a:p>
            <a:pPr>
              <a:defRPr spc="0"/>
            </a:pPr>
            <a:r>
              <a:t>Distribution of work</a:t>
            </a:r>
          </a:p>
          <a:p>
            <a:pPr>
              <a:defRPr spc="0"/>
            </a:pPr>
            <a:r>
              <a:t>Decoupling producers/consumers</a:t>
            </a:r>
          </a:p>
          <a:p>
            <a:pPr>
              <a:defRPr spc="0"/>
            </a:pPr>
            <a:r>
              <a:t>Reliability</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Shape 382"/>
          <p:cNvSpPr/>
          <p:nvPr>
            <p:ph type="title"/>
          </p:nvPr>
        </p:nvSpPr>
        <p:spPr>
          <a:xfrm>
            <a:off x="1261871" y="365759"/>
            <a:ext cx="9692642" cy="1325564"/>
          </a:xfrm>
          <a:prstGeom prst="rect">
            <a:avLst/>
          </a:prstGeom>
        </p:spPr>
        <p:txBody>
          <a:bodyPr/>
          <a:lstStyle>
            <a:lvl1pPr>
              <a:defRPr spc="-100"/>
            </a:lvl1pPr>
          </a:lstStyle>
          <a:p>
            <a:pPr/>
            <a:r>
              <a:t>Long term invisibility is bad</a:t>
            </a:r>
          </a:p>
        </p:txBody>
      </p:sp>
      <p:sp>
        <p:nvSpPr>
          <p:cNvPr id="383" name="Shape 383"/>
          <p:cNvSpPr/>
          <p:nvPr>
            <p:ph type="body" sz="half" idx="1"/>
          </p:nvPr>
        </p:nvSpPr>
        <p:spPr>
          <a:xfrm>
            <a:off x="1261872" y="1828800"/>
            <a:ext cx="4955025" cy="4351338"/>
          </a:xfrm>
          <a:prstGeom prst="rect">
            <a:avLst/>
          </a:prstGeom>
        </p:spPr>
        <p:txBody>
          <a:bodyPr/>
          <a:lstStyle/>
          <a:p>
            <a:pPr>
              <a:defRPr spc="0"/>
            </a:pPr>
            <a:r>
              <a:t>InvisPointer WILL NOT move past a unacked message</a:t>
            </a:r>
          </a:p>
          <a:p>
            <a:pPr>
              <a:defRPr spc="0"/>
            </a:pPr>
            <a:r>
              <a:t>Invisible messages can block other invisible messages</a:t>
            </a:r>
            <a:endParaRPr sz="1600">
              <a:solidFill>
                <a:srgbClr val="262626"/>
              </a:solidFill>
            </a:endParaRPr>
          </a:p>
          <a:p>
            <a:pPr>
              <a:defRPr spc="0"/>
            </a:pPr>
            <a:r>
              <a:t>Possible to starve future messages</a:t>
            </a:r>
          </a:p>
        </p:txBody>
      </p:sp>
      <p:pic>
        <p:nvPicPr>
          <p:cNvPr id="384" name="image5.png"/>
          <p:cNvPicPr>
            <a:picLocks noChangeAspect="1"/>
          </p:cNvPicPr>
          <p:nvPr/>
        </p:nvPicPr>
        <p:blipFill>
          <a:blip r:embed="rId2">
            <a:extLst/>
          </a:blip>
          <a:stretch>
            <a:fillRect/>
          </a:stretch>
        </p:blipFill>
        <p:spPr>
          <a:xfrm>
            <a:off x="6630148" y="1932708"/>
            <a:ext cx="3972043" cy="3964132"/>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 name="Shape 386"/>
          <p:cNvSpPr/>
          <p:nvPr>
            <p:ph type="ctrTitle"/>
          </p:nvPr>
        </p:nvSpPr>
        <p:spPr>
          <a:prstGeom prst="rect">
            <a:avLst/>
          </a:prstGeom>
        </p:spPr>
        <p:txBody>
          <a:bodyPr/>
          <a:lstStyle/>
          <a:p>
            <a:pPr/>
            <a:r>
              <a:t>Questions?</a:t>
            </a:r>
          </a:p>
        </p:txBody>
      </p:sp>
      <p:sp>
        <p:nvSpPr>
          <p:cNvPr id="387" name="Shape 387"/>
          <p:cNvSpPr/>
          <p:nvPr>
            <p:ph type="subTitle" sz="quarter" idx="1"/>
          </p:nvPr>
        </p:nvSpPr>
        <p:spPr>
          <a:prstGeom prst="rect">
            <a:avLst/>
          </a:prstGeom>
        </p:spPr>
        <p:txBody>
          <a:bodyPr/>
          <a:lstStyle/>
          <a:p>
            <a:pPr/>
            <a:r>
              <a:t>or feedback/thoughts/visceral reactions</a:t>
            </a:r>
          </a:p>
          <a:p>
            <a:pPr/>
            <a:r>
              <a:t>Contribute to the antipattern @ paradoxical.io</a:t>
            </a:r>
          </a:p>
          <a:p>
            <a:pPr/>
            <a:r>
              <a:rPr u="sng">
                <a:solidFill>
                  <a:srgbClr val="67AABF"/>
                </a:solidFill>
                <a:uFill>
                  <a:solidFill>
                    <a:srgbClr val="67AABF"/>
                  </a:solidFill>
                </a:uFill>
                <a:hlinkClick r:id="rId2" invalidUrl="" action="" tgtFrame="" tooltip="" history="1" highlightClick="0" endSnd="0"/>
              </a:rPr>
              <a:t>https://github.com/paradoxical-io/cassieq</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xfrm>
            <a:off x="1261871" y="365759"/>
            <a:ext cx="9692642" cy="1325564"/>
          </a:xfrm>
          <a:prstGeom prst="rect">
            <a:avLst/>
          </a:prstGeom>
        </p:spPr>
        <p:txBody>
          <a:bodyPr/>
          <a:lstStyle>
            <a:lvl1pPr>
              <a:defRPr spc="-100"/>
            </a:lvl1pPr>
          </a:lstStyle>
          <a:p>
            <a:pPr/>
            <a:r>
              <a:t>Existing queues</a:t>
            </a:r>
          </a:p>
        </p:txBody>
      </p:sp>
      <p:sp>
        <p:nvSpPr>
          <p:cNvPr id="139" name="Shape 139"/>
          <p:cNvSpPr/>
          <p:nvPr>
            <p:ph type="body" idx="1"/>
          </p:nvPr>
        </p:nvSpPr>
        <p:spPr>
          <a:xfrm>
            <a:off x="1261872" y="1828800"/>
            <a:ext cx="8595360" cy="4351338"/>
          </a:xfrm>
          <a:prstGeom prst="rect">
            <a:avLst/>
          </a:prstGeom>
        </p:spPr>
        <p:txBody>
          <a:bodyPr/>
          <a:lstStyle/>
          <a:p>
            <a:pPr>
              <a:defRPr spc="0"/>
            </a:pPr>
            <a:r>
              <a:t>ActiveMQ</a:t>
            </a:r>
          </a:p>
          <a:p>
            <a:pPr>
              <a:defRPr spc="0"/>
            </a:pPr>
            <a:r>
              <a:t>RabbitMQ</a:t>
            </a:r>
          </a:p>
          <a:p>
            <a:pPr>
              <a:defRPr spc="0"/>
            </a:pPr>
            <a:r>
              <a:t>MSMQ</a:t>
            </a:r>
          </a:p>
          <a:p>
            <a:pPr>
              <a:defRPr spc="0"/>
            </a:pPr>
            <a:r>
              <a:t>Kafka</a:t>
            </a:r>
          </a:p>
          <a:p>
            <a:pPr>
              <a:defRPr spc="0"/>
            </a:pPr>
            <a:r>
              <a:t>SQS</a:t>
            </a:r>
          </a:p>
          <a:p>
            <a:pPr>
              <a:defRPr spc="0"/>
            </a:pPr>
            <a:r>
              <a:t>Azure Queue</a:t>
            </a:r>
          </a:p>
          <a:p>
            <a:pPr>
              <a:defRPr spc="0"/>
            </a:pPr>
            <a:r>
              <a:t>others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xfrm>
            <a:off x="1261871" y="365759"/>
            <a:ext cx="9692642" cy="1325564"/>
          </a:xfrm>
          <a:prstGeom prst="rect">
            <a:avLst/>
          </a:prstGeom>
        </p:spPr>
        <p:txBody>
          <a:bodyPr/>
          <a:lstStyle>
            <a:lvl1pPr>
              <a:defRPr spc="-100"/>
            </a:lvl1pPr>
          </a:lstStyle>
          <a:p>
            <a:pPr/>
            <a:r>
              <a:t>Advantage of a queue on c*</a:t>
            </a:r>
          </a:p>
        </p:txBody>
      </p:sp>
      <p:sp>
        <p:nvSpPr>
          <p:cNvPr id="144" name="Shape 144"/>
          <p:cNvSpPr/>
          <p:nvPr>
            <p:ph type="body" idx="1"/>
          </p:nvPr>
        </p:nvSpPr>
        <p:spPr>
          <a:xfrm>
            <a:off x="1261872" y="1828800"/>
            <a:ext cx="8595360" cy="4351338"/>
          </a:xfrm>
          <a:prstGeom prst="rect">
            <a:avLst/>
          </a:prstGeom>
        </p:spPr>
        <p:txBody>
          <a:bodyPr/>
          <a:lstStyle/>
          <a:p>
            <a:pPr>
              <a:defRPr spc="0"/>
            </a:pPr>
            <a:r>
              <a:t>Highly available</a:t>
            </a:r>
          </a:p>
          <a:p>
            <a:pPr>
              <a:defRPr spc="0"/>
            </a:pPr>
            <a:r>
              <a:t>Highly distributed</a:t>
            </a:r>
          </a:p>
          <a:p>
            <a:pPr>
              <a:defRPr spc="0"/>
            </a:pPr>
            <a:r>
              <a:t>Massive intake</a:t>
            </a:r>
          </a:p>
          <a:p>
            <a:pPr>
              <a:defRPr spc="0"/>
            </a:pPr>
            <a:r>
              <a:t>Masterless</a:t>
            </a:r>
          </a:p>
          <a:p>
            <a:pPr>
              <a:defRPr spc="0"/>
            </a:pPr>
            <a:r>
              <a:t>Re-use existing data store/operational knowledge</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xfrm>
            <a:off x="1261872" y="758952"/>
            <a:ext cx="9418320" cy="4041648"/>
          </a:xfrm>
          <a:prstGeom prst="rect">
            <a:avLst/>
          </a:prstGeom>
        </p:spPr>
        <p:txBody>
          <a:bodyPr/>
          <a:lstStyle>
            <a:lvl1pPr>
              <a:defRPr spc="-100"/>
            </a:lvl1pPr>
          </a:lstStyle>
          <a:p>
            <a:pPr/>
            <a:r>
              <a:t>But aren’t queues antipatterns?</a:t>
            </a:r>
          </a:p>
        </p:txBody>
      </p:sp>
      <p:sp>
        <p:nvSpPr>
          <p:cNvPr id="147" name="Shape 147"/>
          <p:cNvSpPr/>
          <p:nvPr>
            <p:ph type="body" sz="quarter" idx="1"/>
          </p:nvPr>
        </p:nvSpPr>
        <p:spPr>
          <a:xfrm>
            <a:off x="1261872" y="4800600"/>
            <a:ext cx="9418320" cy="169164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1261871" y="365759"/>
            <a:ext cx="9692642" cy="1325564"/>
          </a:xfrm>
          <a:prstGeom prst="rect">
            <a:avLst/>
          </a:prstGeom>
        </p:spPr>
        <p:txBody>
          <a:bodyPr/>
          <a:lstStyle>
            <a:lvl1pPr>
              <a:defRPr spc="-100"/>
            </a:lvl1pPr>
          </a:lstStyle>
          <a:p>
            <a:pPr/>
            <a:r>
              <a:t>Issues with queues in c*</a:t>
            </a:r>
          </a:p>
        </p:txBody>
      </p:sp>
      <p:sp>
        <p:nvSpPr>
          <p:cNvPr id="152" name="Shape 152"/>
          <p:cNvSpPr/>
          <p:nvPr>
            <p:ph type="body" idx="1"/>
          </p:nvPr>
        </p:nvSpPr>
        <p:spPr>
          <a:xfrm>
            <a:off x="1261872" y="1828800"/>
            <a:ext cx="8595360" cy="4351338"/>
          </a:xfrm>
          <a:prstGeom prst="rect">
            <a:avLst/>
          </a:prstGeom>
        </p:spPr>
        <p:txBody>
          <a:bodyPr/>
          <a:lstStyle/>
          <a:p>
            <a:pPr>
              <a:defRPr spc="0"/>
            </a:pPr>
            <a:r>
              <a:t>Modeling off deletes</a:t>
            </a:r>
          </a:p>
          <a:p>
            <a:pPr lvl="1" marL="457200" indent="-182879">
              <a:lnSpc>
                <a:spcPct val="90000"/>
              </a:lnSpc>
              <a:spcBef>
                <a:spcPts val="300"/>
              </a:spcBef>
              <a:buFont typeface="Wingdings 2"/>
              <a:defRPr spc="0" sz="1600">
                <a:solidFill>
                  <a:srgbClr val="262626"/>
                </a:solidFill>
              </a:defRPr>
            </a:pPr>
            <a:r>
              <a:t>Tombstones</a:t>
            </a:r>
          </a:p>
          <a:p>
            <a:pPr>
              <a:defRPr spc="0"/>
            </a:pPr>
            <a:r>
              <a:t>Evenly distributing messages?</a:t>
            </a:r>
          </a:p>
          <a:p>
            <a:pPr lvl="1" marL="457200" indent="-182879">
              <a:lnSpc>
                <a:spcPct val="90000"/>
              </a:lnSpc>
              <a:spcBef>
                <a:spcPts val="300"/>
              </a:spcBef>
              <a:buFont typeface="Wingdings 2"/>
              <a:defRPr spc="0" sz="1600">
                <a:solidFill>
                  <a:srgbClr val="262626"/>
                </a:solidFill>
              </a:defRPr>
            </a:pPr>
            <a:r>
              <a:t>What is the partition key?</a:t>
            </a:r>
          </a:p>
          <a:p>
            <a:pPr>
              <a:defRPr spc="0"/>
            </a:pPr>
            <a:r>
              <a:t>How to synchronize consumers?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1261871" y="365759"/>
            <a:ext cx="9692642" cy="1325564"/>
          </a:xfrm>
          <a:prstGeom prst="rect">
            <a:avLst/>
          </a:prstGeom>
        </p:spPr>
        <p:txBody>
          <a:bodyPr/>
          <a:lstStyle>
            <a:lvl1pPr>
              <a:defRPr spc="-100"/>
            </a:lvl1pPr>
          </a:lstStyle>
          <a:p>
            <a:pPr/>
            <a:r>
              <a:t>Existing c* queues</a:t>
            </a:r>
          </a:p>
        </p:txBody>
      </p:sp>
      <p:sp>
        <p:nvSpPr>
          <p:cNvPr id="157" name="Shape 157"/>
          <p:cNvSpPr/>
          <p:nvPr>
            <p:ph type="body" idx="1"/>
          </p:nvPr>
        </p:nvSpPr>
        <p:spPr>
          <a:xfrm>
            <a:off x="1261872" y="1828800"/>
            <a:ext cx="8595360" cy="4351338"/>
          </a:xfrm>
          <a:prstGeom prst="rect">
            <a:avLst/>
          </a:prstGeom>
        </p:spPr>
        <p:txBody>
          <a:bodyPr/>
          <a:lstStyle/>
          <a:p>
            <a:pPr>
              <a:defRPr spc="0"/>
            </a:pPr>
            <a:r>
              <a:t>Netflix Astyanax recipe</a:t>
            </a:r>
          </a:p>
          <a:p>
            <a:pPr lvl="1" marL="457200" indent="-182879">
              <a:lnSpc>
                <a:spcPct val="90000"/>
              </a:lnSpc>
              <a:spcBef>
                <a:spcPts val="300"/>
              </a:spcBef>
              <a:buFont typeface="Wingdings 2"/>
              <a:defRPr spc="0" sz="1600">
                <a:solidFill>
                  <a:srgbClr val="262626"/>
                </a:solidFill>
              </a:defRPr>
            </a:pPr>
            <a:r>
              <a:t>Cycled time based partitioning</a:t>
            </a:r>
          </a:p>
          <a:p>
            <a:pPr lvl="1" marL="457200" indent="-182879">
              <a:lnSpc>
                <a:spcPct val="90000"/>
              </a:lnSpc>
              <a:spcBef>
                <a:spcPts val="300"/>
              </a:spcBef>
              <a:buFont typeface="Wingdings 2"/>
              <a:defRPr spc="0" sz="1600">
                <a:solidFill>
                  <a:srgbClr val="262626"/>
                </a:solidFill>
              </a:defRPr>
            </a:pPr>
            <a:r>
              <a:t>Row based reader lock</a:t>
            </a:r>
          </a:p>
          <a:p>
            <a:pPr lvl="1" marL="457200" indent="-182879">
              <a:lnSpc>
                <a:spcPct val="90000"/>
              </a:lnSpc>
              <a:spcBef>
                <a:spcPts val="300"/>
              </a:spcBef>
              <a:buFont typeface="Wingdings 2"/>
              <a:defRPr spc="0" sz="1600">
                <a:solidFill>
                  <a:srgbClr val="262626"/>
                </a:solidFill>
              </a:defRPr>
            </a:pPr>
            <a:r>
              <a:t>Messages put into time shard ordered by insert time</a:t>
            </a:r>
          </a:p>
          <a:p>
            <a:pPr lvl="1" marL="457200" indent="-182879">
              <a:lnSpc>
                <a:spcPct val="90000"/>
              </a:lnSpc>
              <a:spcBef>
                <a:spcPts val="300"/>
              </a:spcBef>
              <a:buFont typeface="Wingdings 2"/>
              <a:defRPr spc="0" sz="1600">
                <a:solidFill>
                  <a:srgbClr val="262626"/>
                </a:solidFill>
              </a:defRPr>
            </a:pPr>
            <a:r>
              <a:t>Relies on deletes</a:t>
            </a:r>
          </a:p>
          <a:p>
            <a:pPr lvl="1" marL="457200" indent="-182879">
              <a:lnSpc>
                <a:spcPct val="90000"/>
              </a:lnSpc>
              <a:spcBef>
                <a:spcPts val="300"/>
              </a:spcBef>
              <a:buFont typeface="Wingdings 2"/>
              <a:defRPr spc="0" sz="1600">
                <a:solidFill>
                  <a:srgbClr val="262626"/>
                </a:solidFill>
              </a:defRPr>
            </a:pPr>
            <a:r>
              <a:t>Requires low gc_grace_seconds for fast compaction</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View">
  <a:themeElements>
    <a:clrScheme name="View">
      <a:dk1>
        <a:srgbClr val="000000"/>
      </a:dk1>
      <a:lt1>
        <a:srgbClr val="FFFFFF"/>
      </a:lt1>
      <a:dk2>
        <a:srgbClr val="A7A7A7"/>
      </a:dk2>
      <a:lt2>
        <a:srgbClr val="535353"/>
      </a:lt2>
      <a:accent1>
        <a:srgbClr val="6F6F74"/>
      </a:accent1>
      <a:accent2>
        <a:srgbClr val="92A9B9"/>
      </a:accent2>
      <a:accent3>
        <a:srgbClr val="A7B789"/>
      </a:accent3>
      <a:accent4>
        <a:srgbClr val="B9A489"/>
      </a:accent4>
      <a:accent5>
        <a:srgbClr val="8D6374"/>
      </a:accent5>
      <a:accent6>
        <a:srgbClr val="9B7362"/>
      </a:accent6>
      <a:hlink>
        <a:srgbClr val="0000FF"/>
      </a:hlink>
      <a:folHlink>
        <a:srgbClr val="FF00FF"/>
      </a:folHlink>
    </a:clrScheme>
    <a:fontScheme name="View">
      <a:majorFont>
        <a:latin typeface="Helvetica"/>
        <a:ea typeface="Helvetica"/>
        <a:cs typeface="Helvetica"/>
      </a:majorFont>
      <a:minorFont>
        <a:latin typeface="Calibri"/>
        <a:ea typeface="Calibri"/>
        <a:cs typeface="Calibri"/>
      </a:minorFont>
    </a:fontScheme>
    <a:fmtScheme name="View">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5240" dir="5400000">
              <a:srgbClr val="000000">
                <a:alpha val="75000"/>
              </a:srgbClr>
            </a:outerShdw>
          </a:effectLst>
        </a:effectStyle>
        <a:effectStyle>
          <a:effectLst>
            <a:outerShdw sx="100000" sy="100000" kx="0" ky="0" algn="b" rotWithShape="0" blurRad="50800" dist="15240" dir="5400000">
              <a:srgbClr val="00000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3970" cap="flat">
          <a:solidFill>
            <a:schemeClr val="accent1"/>
          </a:solidFill>
          <a:prstDash val="solid"/>
          <a:round/>
        </a:ln>
        <a:effectLst>
          <a:outerShdw sx="100000" sy="100000" kx="0" ky="0" algn="b" rotWithShape="0" blurRad="50800" dist="15240" dir="5400000">
            <a:srgbClr val="000000">
              <a:alpha val="7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397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View">
  <a:themeElements>
    <a:clrScheme name="View">
      <a:dk1>
        <a:srgbClr val="000000"/>
      </a:dk1>
      <a:lt1>
        <a:srgbClr val="FFFFFF"/>
      </a:lt1>
      <a:dk2>
        <a:srgbClr val="A7A7A7"/>
      </a:dk2>
      <a:lt2>
        <a:srgbClr val="535353"/>
      </a:lt2>
      <a:accent1>
        <a:srgbClr val="6F6F74"/>
      </a:accent1>
      <a:accent2>
        <a:srgbClr val="92A9B9"/>
      </a:accent2>
      <a:accent3>
        <a:srgbClr val="A7B789"/>
      </a:accent3>
      <a:accent4>
        <a:srgbClr val="B9A489"/>
      </a:accent4>
      <a:accent5>
        <a:srgbClr val="8D6374"/>
      </a:accent5>
      <a:accent6>
        <a:srgbClr val="9B7362"/>
      </a:accent6>
      <a:hlink>
        <a:srgbClr val="0000FF"/>
      </a:hlink>
      <a:folHlink>
        <a:srgbClr val="FF00FF"/>
      </a:folHlink>
    </a:clrScheme>
    <a:fontScheme name="View">
      <a:majorFont>
        <a:latin typeface="Helvetica"/>
        <a:ea typeface="Helvetica"/>
        <a:cs typeface="Helvetica"/>
      </a:majorFont>
      <a:minorFont>
        <a:latin typeface="Calibri"/>
        <a:ea typeface="Calibri"/>
        <a:cs typeface="Calibri"/>
      </a:minorFont>
    </a:fontScheme>
    <a:fmtScheme name="View">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5240" dir="5400000">
              <a:srgbClr val="000000">
                <a:alpha val="75000"/>
              </a:srgbClr>
            </a:outerShdw>
          </a:effectLst>
        </a:effectStyle>
        <a:effectStyle>
          <a:effectLst>
            <a:outerShdw sx="100000" sy="100000" kx="0" ky="0" algn="b" rotWithShape="0" blurRad="50800" dist="15240" dir="5400000">
              <a:srgbClr val="00000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3970" cap="flat">
          <a:solidFill>
            <a:schemeClr val="accent1"/>
          </a:solidFill>
          <a:prstDash val="solid"/>
          <a:round/>
        </a:ln>
        <a:effectLst>
          <a:outerShdw sx="100000" sy="100000" kx="0" ky="0" algn="b" rotWithShape="0" blurRad="50800" dist="15240" dir="5400000">
            <a:srgbClr val="000000">
              <a:alpha val="7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397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