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paradoxtown\Finance-Experiments\static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paradoxtown\Finance-Experiments\static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paradoxtown\Finance-Experiments\static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paradoxtown\Finance-Experiments\static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wsl.localhost\Ubuntu\home\paradoxtown\Finance-Experiments\static\exp_results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wsl.localhost\Ubuntu\home\paradoxtown\Finance-Experiments\static\exp_resul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simulation!$C$1</c:f>
              <c:strCache>
                <c:ptCount val="1"/>
                <c:pt idx="0">
                  <c:v>Sortino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simulation!$A$2:$A$10</c:f>
              <c:strCache>
                <c:ptCount val="9"/>
                <c:pt idx="0">
                  <c:v>Baseline-random</c:v>
                </c:pt>
                <c:pt idx="1">
                  <c:v>Baseline-all-positive</c:v>
                </c:pt>
                <c:pt idx="2">
                  <c:v>Baseline-true</c:v>
                </c:pt>
                <c:pt idx="3">
                  <c:v>LR</c:v>
                </c:pt>
                <c:pt idx="4">
                  <c:v>SVM</c:v>
                </c:pt>
                <c:pt idx="5">
                  <c:v>MLP</c:v>
                </c:pt>
                <c:pt idx="6">
                  <c:v>GRU</c:v>
                </c:pt>
                <c:pt idx="7">
                  <c:v>LSTM</c:v>
                </c:pt>
                <c:pt idx="8">
                  <c:v>AttLSTM</c:v>
                </c:pt>
              </c:strCache>
            </c:strRef>
          </c:cat>
          <c:val>
            <c:numRef>
              <c:f>simulation!$C$2:$C$10</c:f>
              <c:numCache>
                <c:formatCode>#,##0.00</c:formatCode>
                <c:ptCount val="9"/>
                <c:pt idx="0">
                  <c:v>0.30599999999999999</c:v>
                </c:pt>
                <c:pt idx="1">
                  <c:v>0.79679999999999995</c:v>
                </c:pt>
                <c:pt idx="2">
                  <c:v>13.683999999999999</c:v>
                </c:pt>
                <c:pt idx="3">
                  <c:v>2.58</c:v>
                </c:pt>
                <c:pt idx="4">
                  <c:v>1.9319999999999999</c:v>
                </c:pt>
                <c:pt idx="5">
                  <c:v>1.873</c:v>
                </c:pt>
                <c:pt idx="6">
                  <c:v>1.4890000000000001</c:v>
                </c:pt>
                <c:pt idx="7">
                  <c:v>2.3109999999999999</c:v>
                </c:pt>
                <c:pt idx="8">
                  <c:v>3.3359999999999999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F-42E8-8758-8DF6A9657C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230349263"/>
        <c:axId val="1230188639"/>
      </c:barChart>
      <c:catAx>
        <c:axId val="1230349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230188639"/>
        <c:crosses val="autoZero"/>
        <c:auto val="1"/>
        <c:lblAlgn val="ctr"/>
        <c:lblOffset val="100"/>
        <c:noMultiLvlLbl val="0"/>
      </c:catAx>
      <c:valAx>
        <c:axId val="1230188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23034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simulation!$C$1</c:f>
              <c:strCache>
                <c:ptCount val="1"/>
                <c:pt idx="0">
                  <c:v>Sortino Ratio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simulation!$A$2:$A$10</c:f>
              <c:strCache>
                <c:ptCount val="9"/>
                <c:pt idx="0">
                  <c:v>Baseline-random</c:v>
                </c:pt>
                <c:pt idx="1">
                  <c:v>Baseline-all-positive</c:v>
                </c:pt>
                <c:pt idx="2">
                  <c:v>Baseline-true</c:v>
                </c:pt>
                <c:pt idx="3">
                  <c:v>LR</c:v>
                </c:pt>
                <c:pt idx="4">
                  <c:v>SVM</c:v>
                </c:pt>
                <c:pt idx="5">
                  <c:v>MLP</c:v>
                </c:pt>
                <c:pt idx="6">
                  <c:v>GRU</c:v>
                </c:pt>
                <c:pt idx="7">
                  <c:v>LSTM</c:v>
                </c:pt>
                <c:pt idx="8">
                  <c:v>AttLSTM</c:v>
                </c:pt>
              </c:strCache>
            </c:strRef>
          </c:cat>
          <c:val>
            <c:numRef>
              <c:f>simulation!$C$2:$C$10</c:f>
              <c:numCache>
                <c:formatCode>#,##0.00</c:formatCode>
                <c:ptCount val="9"/>
                <c:pt idx="0">
                  <c:v>0.30599999999999999</c:v>
                </c:pt>
                <c:pt idx="1">
                  <c:v>0.79679999999999995</c:v>
                </c:pt>
                <c:pt idx="2">
                  <c:v>13.683999999999999</c:v>
                </c:pt>
                <c:pt idx="3">
                  <c:v>2.58</c:v>
                </c:pt>
                <c:pt idx="4">
                  <c:v>1.9319999999999999</c:v>
                </c:pt>
                <c:pt idx="5">
                  <c:v>1.873</c:v>
                </c:pt>
                <c:pt idx="6">
                  <c:v>1.4890000000000001</c:v>
                </c:pt>
                <c:pt idx="7">
                  <c:v>2.3109999999999999</c:v>
                </c:pt>
                <c:pt idx="8">
                  <c:v>3.3359999999999999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6-4460-A907-60F85AA2E4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31866831"/>
        <c:axId val="1427058143"/>
      </c:barChart>
      <c:catAx>
        <c:axId val="1431866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27058143"/>
        <c:crosses val="autoZero"/>
        <c:auto val="1"/>
        <c:lblAlgn val="ctr"/>
        <c:lblOffset val="100"/>
        <c:noMultiLvlLbl val="0"/>
      </c:catAx>
      <c:valAx>
        <c:axId val="142705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31866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simulation!$D$1</c:f>
              <c:strCache>
                <c:ptCount val="1"/>
                <c:pt idx="0">
                  <c:v>Calmar Ratio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simulation!$A$2:$A$10</c:f>
              <c:strCache>
                <c:ptCount val="9"/>
                <c:pt idx="0">
                  <c:v>Baseline-random</c:v>
                </c:pt>
                <c:pt idx="1">
                  <c:v>Baseline-all-positive</c:v>
                </c:pt>
                <c:pt idx="2">
                  <c:v>Baseline-true</c:v>
                </c:pt>
                <c:pt idx="3">
                  <c:v>LR</c:v>
                </c:pt>
                <c:pt idx="4">
                  <c:v>SVM</c:v>
                </c:pt>
                <c:pt idx="5">
                  <c:v>MLP</c:v>
                </c:pt>
                <c:pt idx="6">
                  <c:v>GRU</c:v>
                </c:pt>
                <c:pt idx="7">
                  <c:v>LSTM</c:v>
                </c:pt>
                <c:pt idx="8">
                  <c:v>AttLSTM</c:v>
                </c:pt>
              </c:strCache>
            </c:strRef>
          </c:cat>
          <c:val>
            <c:numRef>
              <c:f>simulation!$D$2:$D$10</c:f>
              <c:numCache>
                <c:formatCode>#,##0.00</c:formatCode>
                <c:ptCount val="9"/>
                <c:pt idx="0">
                  <c:v>0.21609999999999999</c:v>
                </c:pt>
                <c:pt idx="1">
                  <c:v>0.4602</c:v>
                </c:pt>
                <c:pt idx="2">
                  <c:v>23.515000000000001</c:v>
                </c:pt>
                <c:pt idx="3">
                  <c:v>1.8</c:v>
                </c:pt>
                <c:pt idx="4">
                  <c:v>1.079</c:v>
                </c:pt>
                <c:pt idx="5">
                  <c:v>1.33</c:v>
                </c:pt>
                <c:pt idx="6">
                  <c:v>0.81269999999999998</c:v>
                </c:pt>
                <c:pt idx="7">
                  <c:v>1.5660000000000001</c:v>
                </c:pt>
                <c:pt idx="8">
                  <c:v>3.3290000000000002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3-429D-9B42-384B55E907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42826415"/>
        <c:axId val="1224349295"/>
      </c:barChart>
      <c:catAx>
        <c:axId val="1442826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224349295"/>
        <c:crosses val="autoZero"/>
        <c:auto val="1"/>
        <c:lblAlgn val="ctr"/>
        <c:lblOffset val="100"/>
        <c:noMultiLvlLbl val="0"/>
      </c:catAx>
      <c:valAx>
        <c:axId val="122434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4282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simulation!$E$1</c:f>
              <c:strCache>
                <c:ptCount val="1"/>
                <c:pt idx="0">
                  <c:v>Return (Ann.) [%]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simulation!$A$2:$A$10</c:f>
              <c:strCache>
                <c:ptCount val="9"/>
                <c:pt idx="0">
                  <c:v>Baseline-random</c:v>
                </c:pt>
                <c:pt idx="1">
                  <c:v>Baseline-all-positive</c:v>
                </c:pt>
                <c:pt idx="2">
                  <c:v>Baseline-true</c:v>
                </c:pt>
                <c:pt idx="3">
                  <c:v>LR</c:v>
                </c:pt>
                <c:pt idx="4">
                  <c:v>SVM</c:v>
                </c:pt>
                <c:pt idx="5">
                  <c:v>MLP</c:v>
                </c:pt>
                <c:pt idx="6">
                  <c:v>GRU</c:v>
                </c:pt>
                <c:pt idx="7">
                  <c:v>LSTM</c:v>
                </c:pt>
                <c:pt idx="8">
                  <c:v>AttLSTM</c:v>
                </c:pt>
              </c:strCache>
            </c:strRef>
          </c:cat>
          <c:val>
            <c:numRef>
              <c:f>simulation!$E$2:$E$10</c:f>
              <c:numCache>
                <c:formatCode>#,##0.00</c:formatCode>
                <c:ptCount val="9"/>
                <c:pt idx="0">
                  <c:v>0.85550000000000004</c:v>
                </c:pt>
                <c:pt idx="1">
                  <c:v>3.4089999999999998</c:v>
                </c:pt>
                <c:pt idx="2">
                  <c:v>22.731999999999999</c:v>
                </c:pt>
                <c:pt idx="3">
                  <c:v>5.6710000000000003</c:v>
                </c:pt>
                <c:pt idx="4">
                  <c:v>4.3780000000000001</c:v>
                </c:pt>
                <c:pt idx="5">
                  <c:v>5.4980000000000002</c:v>
                </c:pt>
                <c:pt idx="6">
                  <c:v>4.3209999999999997</c:v>
                </c:pt>
                <c:pt idx="7">
                  <c:v>4.4930000000000003</c:v>
                </c:pt>
                <c:pt idx="8">
                  <c:v>7.476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F-4795-8C6B-E9BEB9D4F4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1042015"/>
        <c:axId val="1006162671"/>
      </c:barChart>
      <c:catAx>
        <c:axId val="1151042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006162671"/>
        <c:crosses val="autoZero"/>
        <c:auto val="1"/>
        <c:lblAlgn val="ctr"/>
        <c:lblOffset val="100"/>
        <c:noMultiLvlLbl val="0"/>
      </c:catAx>
      <c:valAx>
        <c:axId val="1006162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51042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exp_results!$B$2:$B$127</cx:f>
        <cx:lvl ptCount="19">
          <cx:pt idx="0">AttLSTM</cx:pt>
          <cx:pt idx="1">AttLSTM</cx:pt>
          <cx:pt idx="2">AttLSTM</cx:pt>
          <cx:pt idx="3">AttLSTM</cx:pt>
          <cx:pt idx="4">AttLSTM</cx:pt>
          <cx:pt idx="5">AttLSTM</cx:pt>
          <cx:pt idx="6">AttLSTM</cx:pt>
          <cx:pt idx="7">AttLSTM</cx:pt>
          <cx:pt idx="8">AttLSTM</cx:pt>
          <cx:pt idx="9">GRU</cx:pt>
          <cx:pt idx="10">GRU</cx:pt>
          <cx:pt idx="11">GRU</cx:pt>
          <cx:pt idx="12">GRU</cx:pt>
          <cx:pt idx="13">LSTM</cx:pt>
          <cx:pt idx="14">LSTM</cx:pt>
          <cx:pt idx="15">LSTM</cx:pt>
          <cx:pt idx="16">LSTM</cx:pt>
          <cx:pt idx="17">LSTM</cx:pt>
          <cx:pt idx="18">LSTM</cx:pt>
        </cx:lvl>
      </cx:strDim>
      <cx:numDim type="val">
        <cx:f>exp_results!$W$2:$W$127</cx:f>
        <cx:lvl ptCount="19" formatCode="General">
          <cx:pt idx="0">0.51942740286298505</cx:pt>
          <cx:pt idx="1">0.51942740286298505</cx:pt>
          <cx:pt idx="2">0.52147239263803602</cx:pt>
          <cx:pt idx="3">0.53374233128834303</cx:pt>
          <cx:pt idx="4">0.53783231083844496</cx:pt>
          <cx:pt idx="5">0.51329243353783205</cx:pt>
          <cx:pt idx="6">0.51533742331288301</cx:pt>
          <cx:pt idx="7">0.51738241308793398</cx:pt>
          <cx:pt idx="8">0.52351738241308798</cx:pt>
          <cx:pt idx="9">0.52760736196319002</cx:pt>
          <cx:pt idx="10">0.52147239263803602</cx:pt>
          <cx:pt idx="11">0.51124744376278097</cx:pt>
          <cx:pt idx="12">0.52351738241308798</cx:pt>
          <cx:pt idx="13">0.51329243353783205</cx:pt>
          <cx:pt idx="14">0.52965235173824099</cx:pt>
          <cx:pt idx="15">0.51124744376278097</cx:pt>
          <cx:pt idx="16">0.53987730061349604</cx:pt>
          <cx:pt idx="17">0.51124744376278097</cx:pt>
          <cx:pt idx="18">0.50715746421267804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Accuracy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F5B543E4-1323-420E-B6F6-9BC010E47BEA}">
          <cx:tx>
            <cx:txData>
              <cx:f>exp_results!$W$1</cx:f>
              <cx:v>test_acc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000" b="0" i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  <cx:spPr>
    <a:ln>
      <a:solidFill>
        <a:schemeClr val="bg1">
          <a:lumMod val="85000"/>
        </a:schemeClr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exp_results!$B$2:$B$127</cx:f>
        <cx:lvl ptCount="19">
          <cx:pt idx="0">AttLSTM</cx:pt>
          <cx:pt idx="1">AttLSTM</cx:pt>
          <cx:pt idx="2">AttLSTM</cx:pt>
          <cx:pt idx="3">AttLSTM</cx:pt>
          <cx:pt idx="4">AttLSTM</cx:pt>
          <cx:pt idx="5">AttLSTM</cx:pt>
          <cx:pt idx="6">AttLSTM</cx:pt>
          <cx:pt idx="7">AttLSTM</cx:pt>
          <cx:pt idx="8">AttLSTM</cx:pt>
          <cx:pt idx="9">GRU</cx:pt>
          <cx:pt idx="10">GRU</cx:pt>
          <cx:pt idx="11">GRU</cx:pt>
          <cx:pt idx="12">GRU</cx:pt>
          <cx:pt idx="13">LSTM</cx:pt>
          <cx:pt idx="14">LSTM</cx:pt>
          <cx:pt idx="15">LSTM</cx:pt>
          <cx:pt idx="16">LSTM</cx:pt>
          <cx:pt idx="17">LSTM</cx:pt>
          <cx:pt idx="18">LSTM</cx:pt>
        </cx:lvl>
      </cx:strDim>
      <cx:numDim type="val">
        <cx:f>exp_results!$X$2:$X$127</cx:f>
        <cx:lvl ptCount="19" formatCode="General">
          <cx:pt idx="0">0.50411167682722502</cx:pt>
          <cx:pt idx="1">0.50311516044751103</cx:pt>
          <cx:pt idx="2">0.50466436658404201</cx:pt>
          <cx:pt idx="3">0.51808802840490298</cx:pt>
          <cx:pt idx="4">0.52446070878274198</cx:pt>
          <cx:pt idx="5">0.49732866617538601</cx:pt>
          <cx:pt idx="6">0.50072854558852997</cx:pt>
          <cx:pt idx="7">0.50028471896563198</cx:pt>
          <cx:pt idx="8">0.50792188651436898</cx:pt>
          <cx:pt idx="9">0.52739163931131505</cx:pt>
          <cx:pt idx="10">0.53000435452535599</cx:pt>
          <cx:pt idx="11">0.499338447109265</cx:pt>
          <cx:pt idx="12">0.51546693910363695</cx:pt>
          <cx:pt idx="13">0.49775574462383598</cx:pt>
          <cx:pt idx="14">0.51684028940845395</cx:pt>
          <cx:pt idx="15">0.49506766262477298</cx:pt>
          <cx:pt idx="16">0.52871474509278404</cx:pt>
          <cx:pt idx="17">0.50332451262812306</cx:pt>
          <cx:pt idx="18">0.50321564949420505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220E17AC-4852-4C52-A87E-ED951530DBA5}">
          <cx:tx>
            <cx:txData>
              <cx:f>exp_results!$X$1</cx:f>
              <cx:v>test_auc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000" b="0" i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  <cx:spPr>
    <a:ln>
      <a:solidFill>
        <a:schemeClr val="bg1">
          <a:lumMod val="8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1F587-C07B-1C56-9E96-5E8005FD3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96304-B584-B0CF-1B35-D13635B7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CEFF-95B7-37C7-F946-A31153B7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DF72F-56B4-F31D-8C73-938C9EF9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0AFD-9CC4-8400-D222-C9B19B9E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4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4952-C21A-87D3-874A-E85C6299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95796-78DE-770B-B80C-DE0BE0A4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A8AD2-3E71-5B5F-9F7E-8E0C9DD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9DA3-74B5-6318-04F6-D147F9E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782A1-2012-5518-C489-62BC25BF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CACC5-9E81-C5B4-EEDA-72EFA821B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76320-FEBA-6DB9-B590-1494B31C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DBDF5-6616-C3AF-1C4D-8DD1053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7225B-6AB9-96B8-E542-33C8F680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A6565-ABFB-99A0-1293-C1A42F83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51AB5-19AE-42D6-2D4E-82E89477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4C661-2EB5-9D86-E967-7D51A090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6B23D-E6A3-A69B-EE57-84C9B59D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65606-301E-7FC4-9273-F7B93203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C13E3-5B0D-E456-3810-0EBCC994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475D-A51B-C2C1-4D6E-FC26EF2C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34D35-A950-FB25-8248-BAD74E6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47C12-11FD-B24F-EAB9-168D4F20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68A09-DDFA-167A-FB69-B65CE00F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6C0DC-6B4F-6C97-A495-C1B962E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6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4CBB-FDD2-B547-2096-6B95018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159B8-87C5-581B-430B-6482D8A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D2174-40F5-81AB-97F7-35692F8C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498F9-5774-AFDE-C77B-66F4F26D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A8990-6C1D-9BA6-6B45-1FAD06ED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B0364-AA0F-5146-FAB5-B1B65168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62C11-ED96-D445-2CA1-B7522E9C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E390F-A9BD-F64C-3F04-1B01E88D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AA201-F1D0-A6F6-C677-D7F10635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BFA66A-4AC0-EA4D-4401-02137A5F6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DADB0-AE47-AE9D-94FD-C008723C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089391-70A3-8448-8FE0-F8062576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D87FA6-1A0D-0D83-E25B-2F49B92F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9C0903-1045-2360-516A-4DA7537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5DCD-FA9F-E358-E464-855DDCBF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ED83F-38B5-D770-B62F-D120C220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53C68-C2ED-279B-2D54-0FE33CB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39CA9-04A2-D148-6291-1A274BCD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695E1-ED8C-C5CA-9AEC-19E28FEC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76CDFC-8C13-2EBE-E1F5-9274F39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661DC-6781-4139-5E8D-CCCE9FF5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4952-B926-71F9-615F-E9BED3C6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02945-341E-1DED-1D88-452F0CA5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5BBD7-36C0-3E37-634F-5813242E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20F95-2723-30D2-077B-8E3BE13A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C7A8B-6436-A46C-4F8F-B0FD0437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7609A-80C7-386D-4AE7-C71E315E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657E7-49E3-97DB-37F1-3424744A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BA6618-123C-9417-937E-D114C6FA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FAB0F-66D8-5379-9110-3530F416E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B3193-5F3B-EBE4-7CB6-A02CE0FD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3B695-0A17-A4F9-949D-8383604C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6EA4A-3119-4E85-5A60-204B19E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1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CEA3C-D1D1-1A2E-0A51-8570CD5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013EB-7B5A-B23D-4806-CF65DAC6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EDB08-2C86-4B62-1DBF-3A203458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760F-665D-46BD-9DC8-75C59024A60B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58C1-7206-EB37-2E03-C88800F45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DB549-2185-B5B2-2AF9-EBBF9FBAB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2ADF-BB99-4490-9C3A-5CF74711A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B518BFF-A162-3397-55BB-6174BF360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551839"/>
              </p:ext>
            </p:extLst>
          </p:nvPr>
        </p:nvGraphicFramePr>
        <p:xfrm>
          <a:off x="1398206" y="4654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CBD99FA-E501-25C1-718A-84E37C67F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457790"/>
              </p:ext>
            </p:extLst>
          </p:nvPr>
        </p:nvGraphicFramePr>
        <p:xfrm>
          <a:off x="6155377" y="4654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57D30DD-5696-D961-18B3-E6B0F5E4A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664242"/>
              </p:ext>
            </p:extLst>
          </p:nvPr>
        </p:nvGraphicFramePr>
        <p:xfrm>
          <a:off x="1398206" y="33636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B43CAC4-5634-4C28-980F-D9F80FC72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37468"/>
              </p:ext>
            </p:extLst>
          </p:nvPr>
        </p:nvGraphicFramePr>
        <p:xfrm>
          <a:off x="6155377" y="33636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14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5420B475-8830-4C33-56C1-7B21526D55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9046539"/>
                  </p:ext>
                </p:extLst>
              </p:nvPr>
            </p:nvGraphicFramePr>
            <p:xfrm>
              <a:off x="2070969" y="1878904"/>
              <a:ext cx="3464613" cy="216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5420B475-8830-4C33-56C1-7B21526D55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969" y="1878904"/>
                <a:ext cx="3464613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D8801612-6157-3E0B-426D-7BD48214F6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961371"/>
                  </p:ext>
                </p:extLst>
              </p:nvPr>
            </p:nvGraphicFramePr>
            <p:xfrm>
              <a:off x="6096000" y="1878904"/>
              <a:ext cx="3600000" cy="216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D8801612-6157-3E0B-426D-7BD48214F6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1878904"/>
                <a:ext cx="3600000" cy="21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6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表, 箱线图&#10;&#10;描述已自动生成">
            <a:extLst>
              <a:ext uri="{FF2B5EF4-FFF2-40B4-BE49-F238E27FC236}">
                <a16:creationId xmlns:a16="http://schemas.microsoft.com/office/drawing/2014/main" id="{C2402E61-FC75-E945-AE39-512CF0AC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9" y="1450289"/>
            <a:ext cx="5825060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图片 14" descr="图表">
            <a:extLst>
              <a:ext uri="{FF2B5EF4-FFF2-40B4-BE49-F238E27FC236}">
                <a16:creationId xmlns:a16="http://schemas.microsoft.com/office/drawing/2014/main" id="{5A290A67-422D-4967-0D75-D1ED28D8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02" y="1450289"/>
            <a:ext cx="5825060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728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 Jin</dc:creator>
  <cp:lastModifiedBy>Ze Jin</cp:lastModifiedBy>
  <cp:revision>2</cp:revision>
  <dcterms:created xsi:type="dcterms:W3CDTF">2023-08-13T20:24:31Z</dcterms:created>
  <dcterms:modified xsi:type="dcterms:W3CDTF">2023-08-13T21:34:14Z</dcterms:modified>
</cp:coreProperties>
</file>