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08657e813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08657e813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08657e813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08657e813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08657e813_0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08657e813_0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08657e81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08657e81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08657e813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08657e813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08657e813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08657e813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0e5fc2e5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0e5fc2e5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0e5fc2e5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0e5fc2e5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08657e813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08657e813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08657e81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08657e8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08657e8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08657e8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08657e813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08657e813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0e5fc2e5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0e5fc2e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0e5fc2e5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0e5fc2e5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08657e8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08657e8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08657e813_0_1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08657e813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08657e813_0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08657e813_0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08657e81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08657e81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0e5fc2e5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0e5fc2e5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08657e81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08657e81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08657e81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08657e81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1069575"/>
            <a:ext cx="8520600" cy="73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2500">
                <a:latin typeface="Times New Roman"/>
                <a:ea typeface="Times New Roman"/>
                <a:cs typeface="Times New Roman"/>
                <a:sym typeface="Times New Roman"/>
              </a:rPr>
              <a:t>INTERNATIONAL INSTITUTE OF INFORMATION TECHNOLOGY, BANGALORE</a:t>
            </a:r>
            <a:endParaRPr sz="2500">
              <a:latin typeface="Times New Roman"/>
              <a:ea typeface="Times New Roman"/>
              <a:cs typeface="Times New Roman"/>
              <a:sym typeface="Times New Roman"/>
            </a:endParaRPr>
          </a:p>
        </p:txBody>
      </p:sp>
      <p:sp>
        <p:nvSpPr>
          <p:cNvPr id="129" name="Google Shape;129;p13"/>
          <p:cNvSpPr txBox="1"/>
          <p:nvPr>
            <p:ph idx="1" type="subTitle"/>
          </p:nvPr>
        </p:nvSpPr>
        <p:spPr>
          <a:xfrm>
            <a:off x="311700" y="2446750"/>
            <a:ext cx="8520600" cy="1657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sz="2400">
                <a:latin typeface="Times New Roman"/>
                <a:ea typeface="Times New Roman"/>
                <a:cs typeface="Times New Roman"/>
                <a:sym typeface="Times New Roman"/>
              </a:rPr>
              <a:t>MATHIQ</a:t>
            </a:r>
            <a:br>
              <a:rPr lang="en-GB"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0" lvl="0" marL="0" rtl="0" algn="ctr">
              <a:spcBef>
                <a:spcPts val="0"/>
              </a:spcBef>
              <a:spcAft>
                <a:spcPts val="0"/>
              </a:spcAft>
              <a:buNone/>
            </a:pPr>
            <a:br>
              <a:rPr lang="en-GB" sz="1900">
                <a:latin typeface="Times New Roman"/>
                <a:ea typeface="Times New Roman"/>
                <a:cs typeface="Times New Roman"/>
                <a:sym typeface="Times New Roman"/>
              </a:rPr>
            </a:br>
            <a:r>
              <a:rPr lang="en-GB" sz="1900">
                <a:latin typeface="Times New Roman"/>
                <a:ea typeface="Times New Roman"/>
                <a:cs typeface="Times New Roman"/>
                <a:sym typeface="Times New Roman"/>
              </a:rPr>
              <a:t>Presented By:</a:t>
            </a:r>
            <a:endParaRPr sz="19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sz="1900">
                <a:latin typeface="Times New Roman"/>
                <a:ea typeface="Times New Roman"/>
                <a:cs typeface="Times New Roman"/>
                <a:sym typeface="Times New Roman"/>
              </a:rPr>
              <a:t>Aditi Singh (MT2023085) &amp; Parag Dutt Sharma (MT2023095)</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533525"/>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2800">
                <a:latin typeface="Times New Roman"/>
                <a:ea typeface="Times New Roman"/>
                <a:cs typeface="Times New Roman"/>
                <a:sym typeface="Times New Roman"/>
              </a:rPr>
              <a:t>Masking (Padding Mask &amp; Look Ahead Mask)</a:t>
            </a:r>
            <a:endParaRPr sz="2800">
              <a:latin typeface="Times New Roman"/>
              <a:ea typeface="Times New Roman"/>
              <a:cs typeface="Times New Roman"/>
              <a:sym typeface="Times New Roman"/>
            </a:endParaRPr>
          </a:p>
        </p:txBody>
      </p:sp>
      <p:sp>
        <p:nvSpPr>
          <p:cNvPr id="185" name="Google Shape;185;p22"/>
          <p:cNvSpPr txBox="1"/>
          <p:nvPr>
            <p:ph idx="1" type="body"/>
          </p:nvPr>
        </p:nvSpPr>
        <p:spPr>
          <a:xfrm>
            <a:off x="819150" y="1208350"/>
            <a:ext cx="7505700" cy="311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solidFill>
                  <a:srgbClr val="000000"/>
                </a:solidFill>
                <a:latin typeface="Times New Roman"/>
                <a:ea typeface="Times New Roman"/>
                <a:cs typeface="Times New Roman"/>
                <a:sym typeface="Times New Roman"/>
              </a:rPr>
              <a:t>Padding Mask: </a:t>
            </a:r>
            <a:r>
              <a:rPr lang="en-GB" sz="1400">
                <a:solidFill>
                  <a:srgbClr val="000000"/>
                </a:solidFill>
                <a:latin typeface="Times New Roman"/>
                <a:ea typeface="Times New Roman"/>
                <a:cs typeface="Times New Roman"/>
                <a:sym typeface="Times New Roman"/>
              </a:rPr>
              <a:t>The padding mask addresses the issue of variable sequence lengths in the data.</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In real-world scenarios, math-worded problems can have different lengths.</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To train the model efficiently, sequences are often padded with special tokens (e.g., zeros) to ensure a fixed length.</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During training, the padding mask is applied to the attention weights calculated by the scaled dot-product attention mechanism. This prevents the model from paying attention to these padding tokens and focuses on the actual content of the problem.</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GB" sz="1400">
                <a:solidFill>
                  <a:srgbClr val="000000"/>
                </a:solidFill>
                <a:latin typeface="Times New Roman"/>
                <a:ea typeface="Times New Roman"/>
                <a:cs typeface="Times New Roman"/>
                <a:sym typeface="Times New Roman"/>
              </a:rPr>
              <a:t>Look-Ahead Mask (Decoder Only):</a:t>
            </a:r>
            <a:r>
              <a:rPr lang="en-GB" sz="1400">
                <a:solidFill>
                  <a:srgbClr val="000000"/>
                </a:solidFill>
                <a:latin typeface="Times New Roman"/>
                <a:ea typeface="Times New Roman"/>
                <a:cs typeface="Times New Roman"/>
                <a:sym typeface="Times New Roman"/>
              </a:rPr>
              <a:t> The look-ahead mask is specific to the decoder part of the Transformer model.</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In math word problems, the solution (expression) depends on the problem itself, not on future words in the solution being generated.</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This structure prevents the decoder from attending to future words in the expression during generation.</a:t>
            </a:r>
            <a:endParaRPr sz="1400">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776100" y="4367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latin typeface="Times New Roman"/>
                <a:ea typeface="Times New Roman"/>
                <a:cs typeface="Times New Roman"/>
                <a:sym typeface="Times New Roman"/>
              </a:rPr>
              <a:t>Scaled Dot-Product Attention</a:t>
            </a:r>
            <a:endParaRPr>
              <a:latin typeface="Times New Roman"/>
              <a:ea typeface="Times New Roman"/>
              <a:cs typeface="Times New Roman"/>
              <a:sym typeface="Times New Roman"/>
            </a:endParaRPr>
          </a:p>
        </p:txBody>
      </p:sp>
      <p:sp>
        <p:nvSpPr>
          <p:cNvPr id="191" name="Google Shape;191;p23"/>
          <p:cNvSpPr txBox="1"/>
          <p:nvPr>
            <p:ph idx="1" type="body"/>
          </p:nvPr>
        </p:nvSpPr>
        <p:spPr>
          <a:xfrm>
            <a:off x="819150" y="1100775"/>
            <a:ext cx="7505700" cy="351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400">
                <a:latin typeface="Times New Roman"/>
                <a:ea typeface="Times New Roman"/>
                <a:cs typeface="Times New Roman"/>
                <a:sym typeface="Times New Roman"/>
              </a:rPr>
              <a:t>Input Preparation: </a:t>
            </a:r>
            <a:r>
              <a:rPr lang="en-GB" sz="1400">
                <a:latin typeface="Times New Roman"/>
                <a:ea typeface="Times New Roman"/>
                <a:cs typeface="Times New Roman"/>
                <a:sym typeface="Times New Roman"/>
              </a:rPr>
              <a:t>The Transformer blocks receive queries (encoder) or queries and keys (decoder) as input. These are vectors representing individual words or concepts.</a:t>
            </a:r>
            <a:endParaRPr sz="1400">
              <a:latin typeface="Times New Roman"/>
              <a:ea typeface="Times New Roman"/>
              <a:cs typeface="Times New Roman"/>
              <a:sym typeface="Times New Roman"/>
            </a:endParaRPr>
          </a:p>
          <a:p>
            <a:pPr indent="0" lvl="0" marL="0" rtl="0" algn="just">
              <a:spcBef>
                <a:spcPts val="0"/>
              </a:spcBef>
              <a:spcAft>
                <a:spcPts val="0"/>
              </a:spcAft>
              <a:buNone/>
            </a:pPr>
            <a:r>
              <a:t/>
            </a:r>
            <a:endParaRPr b="1" sz="1400">
              <a:latin typeface="Times New Roman"/>
              <a:ea typeface="Times New Roman"/>
              <a:cs typeface="Times New Roman"/>
              <a:sym typeface="Times New Roman"/>
            </a:endParaRPr>
          </a:p>
          <a:p>
            <a:pPr indent="0" lvl="0" marL="0" rtl="0" algn="just">
              <a:spcBef>
                <a:spcPts val="0"/>
              </a:spcBef>
              <a:spcAft>
                <a:spcPts val="0"/>
              </a:spcAft>
              <a:buNone/>
            </a:pPr>
            <a:r>
              <a:rPr b="1" lang="en-GB" sz="1400">
                <a:latin typeface="Times New Roman"/>
                <a:ea typeface="Times New Roman"/>
                <a:cs typeface="Times New Roman"/>
                <a:sym typeface="Times New Roman"/>
              </a:rPr>
              <a:t>Dot Product: </a:t>
            </a:r>
            <a:r>
              <a:rPr lang="en-GB" sz="1400">
                <a:latin typeface="Times New Roman"/>
                <a:ea typeface="Times New Roman"/>
                <a:cs typeface="Times New Roman"/>
                <a:sym typeface="Times New Roman"/>
              </a:rPr>
              <a:t>The scaled dot-product attention calculates the compatibility score between each query and every key using a dot product operation. This score indicates how relevant a particular key (word in the problem or encoder output) is to the current query (word being processed in the decoder or encoder).</a:t>
            </a:r>
            <a:endParaRPr sz="1400">
              <a:latin typeface="Times New Roman"/>
              <a:ea typeface="Times New Roman"/>
              <a:cs typeface="Times New Roman"/>
              <a:sym typeface="Times New Roman"/>
            </a:endParaRPr>
          </a:p>
          <a:p>
            <a:pPr indent="0" lvl="0" marL="0" rtl="0" algn="just">
              <a:spcBef>
                <a:spcPts val="0"/>
              </a:spcBef>
              <a:spcAft>
                <a:spcPts val="0"/>
              </a:spcAft>
              <a:buNone/>
            </a:pPr>
            <a:r>
              <a:t/>
            </a:r>
            <a:endParaRPr sz="1400">
              <a:latin typeface="Times New Roman"/>
              <a:ea typeface="Times New Roman"/>
              <a:cs typeface="Times New Roman"/>
              <a:sym typeface="Times New Roman"/>
            </a:endParaRPr>
          </a:p>
          <a:p>
            <a:pPr indent="0" lvl="0" marL="0" rtl="0" algn="just">
              <a:spcBef>
                <a:spcPts val="0"/>
              </a:spcBef>
              <a:spcAft>
                <a:spcPts val="0"/>
              </a:spcAft>
              <a:buNone/>
            </a:pPr>
            <a:r>
              <a:rPr b="1" lang="en-GB" sz="1400">
                <a:latin typeface="Times New Roman"/>
                <a:ea typeface="Times New Roman"/>
                <a:cs typeface="Times New Roman"/>
                <a:sym typeface="Times New Roman"/>
              </a:rPr>
              <a:t>Scaling: </a:t>
            </a:r>
            <a:r>
              <a:rPr lang="en-GB" sz="1400">
                <a:latin typeface="Times New Roman"/>
                <a:ea typeface="Times New Roman"/>
                <a:cs typeface="Times New Roman"/>
                <a:sym typeface="Times New Roman"/>
              </a:rPr>
              <a:t>The raw dot product values are scaled down by the square root of the key vector dimension. This helps prevent exploding gradients during training and improves the stability of the model.</a:t>
            </a:r>
            <a:endParaRPr sz="1400">
              <a:latin typeface="Times New Roman"/>
              <a:ea typeface="Times New Roman"/>
              <a:cs typeface="Times New Roman"/>
              <a:sym typeface="Times New Roman"/>
            </a:endParaRPr>
          </a:p>
          <a:p>
            <a:pPr indent="0" lvl="0" marL="0" rtl="0" algn="just">
              <a:spcBef>
                <a:spcPts val="0"/>
              </a:spcBef>
              <a:spcAft>
                <a:spcPts val="0"/>
              </a:spcAft>
              <a:buNone/>
            </a:pPr>
            <a:r>
              <a:rPr lang="en-GB" sz="1400">
                <a:latin typeface="Times New Roman"/>
                <a:ea typeface="Times New Roman"/>
                <a:cs typeface="Times New Roman"/>
                <a:sym typeface="Times New Roman"/>
              </a:rPr>
              <a:t>For example, when translating the phrase "five apples plus three oranges," the attention might assign higher weights to "five" and "apples" for the query word "plus," reflecting their importance in calculating the sum.</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Multi-Head Self Attention</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97" name="Google Shape;197;p2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Analyzes relationships between all tokens within the current sequence (encoder) or between the decoder's input and the encoder's output. This allows the model to understand how different parts of the problem and expression relate to each other.</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53355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latin typeface="Times New Roman"/>
                <a:ea typeface="Times New Roman"/>
                <a:cs typeface="Times New Roman"/>
                <a:sym typeface="Times New Roman"/>
              </a:rPr>
              <a:t>Point-wise Feed Forward Neural Network</a:t>
            </a:r>
            <a:endParaRPr>
              <a:latin typeface="Times New Roman"/>
              <a:ea typeface="Times New Roman"/>
              <a:cs typeface="Times New Roman"/>
              <a:sym typeface="Times New Roman"/>
            </a:endParaRPr>
          </a:p>
        </p:txBody>
      </p:sp>
      <p:sp>
        <p:nvSpPr>
          <p:cNvPr id="203" name="Google Shape;203;p25"/>
          <p:cNvSpPr txBox="1"/>
          <p:nvPr>
            <p:ph idx="1" type="body"/>
          </p:nvPr>
        </p:nvSpPr>
        <p:spPr>
          <a:xfrm>
            <a:off x="819150" y="1207850"/>
            <a:ext cx="7505700" cy="33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rgbClr val="000000"/>
                </a:solidFill>
                <a:latin typeface="Times New Roman"/>
                <a:ea typeface="Times New Roman"/>
                <a:cs typeface="Times New Roman"/>
                <a:sym typeface="Times New Roman"/>
              </a:rPr>
              <a:t>Introduces non-linearity and allows the model to learn more complex patterns beyond just attention.</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rgbClr val="000000"/>
                </a:solidFill>
                <a:latin typeface="Times New Roman"/>
                <a:ea typeface="Times New Roman"/>
                <a:cs typeface="Times New Roman"/>
                <a:sym typeface="Times New Roman"/>
              </a:rPr>
              <a:t>The FFN is typically a simple multi-layer perceptron (MLP) with one or two hidden layers.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rgbClr val="000000"/>
                </a:solidFill>
                <a:latin typeface="Times New Roman"/>
                <a:ea typeface="Times New Roman"/>
                <a:cs typeface="Times New Roman"/>
                <a:sym typeface="Times New Roman"/>
              </a:rPr>
              <a:t>the FFN within the Transformer block can help the model learn intricate relationships between words beyond just their positional context.</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rgbClr val="000000"/>
                </a:solidFill>
                <a:latin typeface="Times New Roman"/>
                <a:ea typeface="Times New Roman"/>
                <a:cs typeface="Times New Roman"/>
                <a:sym typeface="Times New Roman"/>
              </a:rPr>
              <a:t>For example, the FFN might learn that "plus" and "minus" have opposite meanings, even though they might be close together in the sentence.</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rgbClr val="000000"/>
                </a:solidFill>
                <a:latin typeface="Times New Roman"/>
                <a:ea typeface="Times New Roman"/>
                <a:cs typeface="Times New Roman"/>
                <a:sym typeface="Times New Roman"/>
              </a:rPr>
              <a:t>This capability complements the </a:t>
            </a:r>
            <a:r>
              <a:rPr b="1" lang="en-GB" sz="1500">
                <a:solidFill>
                  <a:srgbClr val="000000"/>
                </a:solidFill>
                <a:latin typeface="Times New Roman"/>
                <a:ea typeface="Times New Roman"/>
                <a:cs typeface="Times New Roman"/>
                <a:sym typeface="Times New Roman"/>
              </a:rPr>
              <a:t>Multi Head Self Attention</a:t>
            </a:r>
            <a:r>
              <a:rPr lang="en-GB" sz="1500">
                <a:solidFill>
                  <a:srgbClr val="000000"/>
                </a:solidFill>
                <a:latin typeface="Times New Roman"/>
                <a:ea typeface="Times New Roman"/>
                <a:cs typeface="Times New Roman"/>
                <a:sym typeface="Times New Roman"/>
              </a:rPr>
              <a:t> mechanism, allowing the model to capture both long-range dependencies (through attention) and non-linear interactions between words (through FFNs).</a:t>
            </a:r>
            <a:endParaRPr sz="1500">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447475"/>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latin typeface="Times New Roman"/>
                <a:ea typeface="Times New Roman"/>
                <a:cs typeface="Times New Roman"/>
                <a:sym typeface="Times New Roman"/>
              </a:rPr>
              <a:t>Encoder</a:t>
            </a:r>
            <a:endParaRPr/>
          </a:p>
        </p:txBody>
      </p:sp>
      <p:sp>
        <p:nvSpPr>
          <p:cNvPr id="209" name="Google Shape;209;p26"/>
          <p:cNvSpPr txBox="1"/>
          <p:nvPr>
            <p:ph idx="1" type="body"/>
          </p:nvPr>
        </p:nvSpPr>
        <p:spPr>
          <a:xfrm>
            <a:off x="819150" y="1197600"/>
            <a:ext cx="75057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This is the first part of the Transformer model. It takes the input sequence (the math worded problem) as a series of tokens.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GB" sz="1700">
                <a:latin typeface="Times New Roman"/>
                <a:ea typeface="Times New Roman"/>
                <a:cs typeface="Times New Roman"/>
                <a:sym typeface="Times New Roman"/>
              </a:rPr>
              <a:t>It stacks multiple TransformerEncoderLayer objects, where each layer performs: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GB" sz="1700">
                <a:latin typeface="Times New Roman"/>
                <a:ea typeface="Times New Roman"/>
                <a:cs typeface="Times New Roman"/>
                <a:sym typeface="Times New Roman"/>
              </a:rPr>
              <a:t>Multi-head self-attention:</a:t>
            </a:r>
            <a:r>
              <a:rPr lang="en-GB" sz="1700">
                <a:latin typeface="Times New Roman"/>
                <a:ea typeface="Times New Roman"/>
                <a:cs typeface="Times New Roman"/>
                <a:sym typeface="Times New Roman"/>
              </a:rPr>
              <a:t> Analyzes relationships between all words within the problem sentence to understand the context of each word.</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b="1" lang="en-GB" sz="1700">
                <a:latin typeface="Times New Roman"/>
                <a:ea typeface="Times New Roman"/>
                <a:cs typeface="Times New Roman"/>
                <a:sym typeface="Times New Roman"/>
              </a:rPr>
              <a:t>Feed forward neural network (FFN):</a:t>
            </a:r>
            <a:r>
              <a:rPr lang="en-GB" sz="1700">
                <a:latin typeface="Times New Roman"/>
                <a:ea typeface="Times New Roman"/>
                <a:cs typeface="Times New Roman"/>
                <a:sym typeface="Times New Roman"/>
              </a:rPr>
              <a:t> Introduces non-linearity to capture more complex relationships beyond just attention.</a:t>
            </a:r>
            <a:endParaRPr b="1" sz="1700">
              <a:latin typeface="Times New Roman"/>
              <a:ea typeface="Times New Roman"/>
              <a:cs typeface="Times New Roman"/>
              <a:sym typeface="Times New Roman"/>
            </a:endParaRPr>
          </a:p>
          <a:p>
            <a:pPr indent="0" lvl="0" marL="0" rtl="0" algn="just">
              <a:spcBef>
                <a:spcPts val="0"/>
              </a:spcBef>
              <a:spcAft>
                <a:spcPts val="1200"/>
              </a:spcAft>
              <a:buNone/>
            </a:pPr>
            <a:r>
              <a:t/>
            </a:r>
            <a:endParaRPr sz="1700">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67345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latin typeface="Times New Roman"/>
                <a:ea typeface="Times New Roman"/>
                <a:cs typeface="Times New Roman"/>
                <a:sym typeface="Times New Roman"/>
              </a:rPr>
              <a:t>Decoder</a:t>
            </a:r>
            <a:endParaRPr>
              <a:latin typeface="Times New Roman"/>
              <a:ea typeface="Times New Roman"/>
              <a:cs typeface="Times New Roman"/>
              <a:sym typeface="Times New Roman"/>
            </a:endParaRPr>
          </a:p>
        </p:txBody>
      </p:sp>
      <p:sp>
        <p:nvSpPr>
          <p:cNvPr id="215" name="Google Shape;215;p27"/>
          <p:cNvSpPr txBox="1"/>
          <p:nvPr>
            <p:ph idx="1" type="body"/>
          </p:nvPr>
        </p:nvSpPr>
        <p:spPr>
          <a:xfrm>
            <a:off x="819150" y="162805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This part of the model follows the encoder.</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It takes two inputs:</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encoded representation of the problem from the encoder.</a:t>
            </a:r>
            <a:endParaRPr sz="18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The target sequence (the mathematical expression) one token at a time (during training) or starts with a special start token (during prediction).</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630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Decoder (Continued)</a:t>
            </a:r>
            <a:endParaRPr>
              <a:latin typeface="Times New Roman"/>
              <a:ea typeface="Times New Roman"/>
              <a:cs typeface="Times New Roman"/>
              <a:sym typeface="Times New Roman"/>
            </a:endParaRPr>
          </a:p>
        </p:txBody>
      </p:sp>
      <p:sp>
        <p:nvSpPr>
          <p:cNvPr id="221" name="Google Shape;221;p28"/>
          <p:cNvSpPr txBox="1"/>
          <p:nvPr>
            <p:ph idx="1" type="body"/>
          </p:nvPr>
        </p:nvSpPr>
        <p:spPr>
          <a:xfrm>
            <a:off x="819150" y="1409675"/>
            <a:ext cx="7505700" cy="30819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sz="1708">
                <a:solidFill>
                  <a:srgbClr val="000000"/>
                </a:solidFill>
                <a:latin typeface="Times New Roman"/>
                <a:ea typeface="Times New Roman"/>
                <a:cs typeface="Times New Roman"/>
                <a:sym typeface="Times New Roman"/>
              </a:rPr>
              <a:t>It stacks multiple TransformerDecoderLayer objects, where each layer performs:</a:t>
            </a:r>
            <a:endParaRPr sz="1708">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8">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GB" sz="1708">
                <a:solidFill>
                  <a:srgbClr val="000000"/>
                </a:solidFill>
                <a:latin typeface="Times New Roman"/>
                <a:ea typeface="Times New Roman"/>
                <a:cs typeface="Times New Roman"/>
                <a:sym typeface="Times New Roman"/>
              </a:rPr>
              <a:t>Masked multi-head attention:</a:t>
            </a:r>
            <a:r>
              <a:rPr lang="en-GB" sz="1708">
                <a:solidFill>
                  <a:srgbClr val="000000"/>
                </a:solidFill>
                <a:latin typeface="Times New Roman"/>
                <a:ea typeface="Times New Roman"/>
                <a:cs typeface="Times New Roman"/>
                <a:sym typeface="Times New Roman"/>
              </a:rPr>
              <a:t> Similar to self-attention but prevents the decoder from attending to future words in the generated expression (important for correct order).</a:t>
            </a:r>
            <a:endParaRPr sz="1708">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8">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GB" sz="1708">
                <a:solidFill>
                  <a:srgbClr val="000000"/>
                </a:solidFill>
                <a:latin typeface="Times New Roman"/>
                <a:ea typeface="Times New Roman"/>
                <a:cs typeface="Times New Roman"/>
                <a:sym typeface="Times New Roman"/>
              </a:rPr>
              <a:t>Multi-head attention to the encoder output:</a:t>
            </a:r>
            <a:r>
              <a:rPr lang="en-GB" sz="1708">
                <a:solidFill>
                  <a:srgbClr val="000000"/>
                </a:solidFill>
                <a:latin typeface="Times New Roman"/>
                <a:ea typeface="Times New Roman"/>
                <a:cs typeface="Times New Roman"/>
                <a:sym typeface="Times New Roman"/>
              </a:rPr>
              <a:t> Allows the decoder to attend to relevant parts of the encoded problem representation for generating each token in the expression.</a:t>
            </a:r>
            <a:endParaRPr sz="1708">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8">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GB" sz="1708">
                <a:solidFill>
                  <a:srgbClr val="000000"/>
                </a:solidFill>
                <a:latin typeface="Times New Roman"/>
                <a:ea typeface="Times New Roman"/>
                <a:cs typeface="Times New Roman"/>
                <a:sym typeface="Times New Roman"/>
              </a:rPr>
              <a:t>FFN:</a:t>
            </a:r>
            <a:r>
              <a:rPr lang="en-GB" sz="1708">
                <a:solidFill>
                  <a:srgbClr val="000000"/>
                </a:solidFill>
                <a:latin typeface="Times New Roman"/>
                <a:ea typeface="Times New Roman"/>
                <a:cs typeface="Times New Roman"/>
                <a:sym typeface="Times New Roman"/>
              </a:rPr>
              <a:t> Similar to the encoder's FFN.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70255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Custom Schedule</a:t>
            </a:r>
            <a:endParaRPr>
              <a:latin typeface="Times New Roman"/>
              <a:ea typeface="Times New Roman"/>
              <a:cs typeface="Times New Roman"/>
              <a:sym typeface="Times New Roman"/>
            </a:endParaRPr>
          </a:p>
        </p:txBody>
      </p:sp>
      <p:sp>
        <p:nvSpPr>
          <p:cNvPr id="227" name="Google Shape;227;p29"/>
          <p:cNvSpPr txBox="1"/>
          <p:nvPr>
            <p:ph idx="1" type="body"/>
          </p:nvPr>
        </p:nvSpPr>
        <p:spPr>
          <a:xfrm>
            <a:off x="819150" y="1657150"/>
            <a:ext cx="7505700" cy="279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It controls how the learning rate changes throughout the training process.</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A fixed learning rate can be inefficient, and a custom schedule allows for adjustments based on specific needs.</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A custom schedule can improve training speed and stability by adapting the learning rate based on the model's progress.</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819150" y="458225"/>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600"/>
              </a:spcAft>
              <a:buNone/>
            </a:pPr>
            <a:r>
              <a:rPr lang="en-GB">
                <a:highlight>
                  <a:srgbClr val="FFFFFF"/>
                </a:highlight>
                <a:latin typeface="Times New Roman"/>
                <a:ea typeface="Times New Roman"/>
                <a:cs typeface="Times New Roman"/>
                <a:sym typeface="Times New Roman"/>
              </a:rPr>
              <a:t>Optimizer</a:t>
            </a:r>
            <a:endParaRPr>
              <a:latin typeface="Times New Roman"/>
              <a:ea typeface="Times New Roman"/>
              <a:cs typeface="Times New Roman"/>
              <a:sym typeface="Times New Roman"/>
            </a:endParaRPr>
          </a:p>
        </p:txBody>
      </p:sp>
      <p:sp>
        <p:nvSpPr>
          <p:cNvPr id="233" name="Google Shape;233;p30"/>
          <p:cNvSpPr txBox="1"/>
          <p:nvPr>
            <p:ph idx="1" type="body"/>
          </p:nvPr>
        </p:nvSpPr>
        <p:spPr>
          <a:xfrm>
            <a:off x="819150" y="1240673"/>
            <a:ext cx="7505700" cy="29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Optimizer:</a:t>
            </a:r>
            <a:r>
              <a:rPr lang="en-GB" sz="1800">
                <a:solidFill>
                  <a:srgbClr val="000000"/>
                </a:solidFill>
                <a:latin typeface="Times New Roman"/>
                <a:ea typeface="Times New Roman"/>
                <a:cs typeface="Times New Roman"/>
                <a:sym typeface="Times New Roman"/>
              </a:rPr>
              <a:t> This is an algorithm that updates the weights of the Transformer model based on the calculated loss (error) during training.</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Learning Rate:</a:t>
            </a:r>
            <a:r>
              <a:rPr lang="en-GB" sz="1800">
                <a:solidFill>
                  <a:srgbClr val="000000"/>
                </a:solidFill>
                <a:latin typeface="Times New Roman"/>
                <a:ea typeface="Times New Roman"/>
                <a:cs typeface="Times New Roman"/>
                <a:sym typeface="Times New Roman"/>
              </a:rPr>
              <a:t> This hyperparameter controls the step size taken by the optimizer when updating the weights. A custom schedule defines how this learning rate changes.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Loss Object:</a:t>
            </a:r>
            <a:r>
              <a:rPr lang="en-GB" sz="1800">
                <a:solidFill>
                  <a:srgbClr val="000000"/>
                </a:solidFill>
                <a:latin typeface="Times New Roman"/>
                <a:ea typeface="Times New Roman"/>
                <a:cs typeface="Times New Roman"/>
                <a:sym typeface="Times New Roman"/>
              </a:rPr>
              <a:t> This function calculates the difference between the model's predictions and the actual target expressions (mathematical expressions).</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en-GB" sz="3300">
                <a:highlight>
                  <a:srgbClr val="FFFFFF"/>
                </a:highlight>
                <a:latin typeface="Times New Roman"/>
                <a:ea typeface="Times New Roman"/>
                <a:cs typeface="Times New Roman"/>
                <a:sym typeface="Times New Roman"/>
              </a:rPr>
              <a:t>Performance Metric</a:t>
            </a:r>
            <a:endParaRPr sz="3300">
              <a:highlight>
                <a:srgbClr val="FFFFFF"/>
              </a:highlight>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100"/>
          </a:p>
          <a:p>
            <a:pPr indent="0" lvl="0" marL="0" rtl="0" algn="l">
              <a:spcBef>
                <a:spcPts val="0"/>
              </a:spcBef>
              <a:spcAft>
                <a:spcPts val="0"/>
              </a:spcAft>
              <a:buClr>
                <a:schemeClr val="dk1"/>
              </a:buClr>
              <a:buSzPct val="36666"/>
              <a:buFont typeface="Arial"/>
              <a:buNone/>
            </a:pPr>
            <a:r>
              <a:t/>
            </a:r>
            <a:endParaRPr/>
          </a:p>
        </p:txBody>
      </p:sp>
      <p:sp>
        <p:nvSpPr>
          <p:cNvPr id="239" name="Google Shape;239;p31"/>
          <p:cNvSpPr txBox="1"/>
          <p:nvPr>
            <p:ph idx="1" type="body"/>
          </p:nvPr>
        </p:nvSpPr>
        <p:spPr>
          <a:xfrm>
            <a:off x="819150" y="16172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Loss Function:</a:t>
            </a:r>
            <a:r>
              <a:rPr lang="en-GB" sz="1800">
                <a:solidFill>
                  <a:srgbClr val="000000"/>
                </a:solidFill>
                <a:latin typeface="Times New Roman"/>
                <a:ea typeface="Times New Roman"/>
                <a:cs typeface="Times New Roman"/>
                <a:sym typeface="Times New Roman"/>
              </a:rPr>
              <a:t> This function, used during training, measures the discrepancy between the model's predicted expressions and the actual expressions.</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Accuracy Function (Optional):</a:t>
            </a:r>
            <a:r>
              <a:rPr lang="en-GB" sz="1800">
                <a:solidFill>
                  <a:srgbClr val="000000"/>
                </a:solidFill>
                <a:latin typeface="Times New Roman"/>
                <a:ea typeface="Times New Roman"/>
                <a:cs typeface="Times New Roman"/>
                <a:sym typeface="Times New Roman"/>
              </a:rPr>
              <a:t> While not essential for this specific task, the code might include an accuracy function to evaluate the model's performance on a separate validation set. Accuracy can be measured in terms of correctly generated expressions or character-level accuracy.</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Project Description</a:t>
            </a:r>
            <a:endParaRPr>
              <a:latin typeface="Times New Roman"/>
              <a:ea typeface="Times New Roman"/>
              <a:cs typeface="Times New Roman"/>
              <a:sym typeface="Times New Roman"/>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800">
                <a:latin typeface="Times New Roman"/>
                <a:ea typeface="Times New Roman"/>
                <a:cs typeface="Times New Roman"/>
                <a:sym typeface="Times New Roman"/>
              </a:rPr>
              <a:t>MATHIQ is </a:t>
            </a:r>
            <a:r>
              <a:rPr lang="en-GB" sz="1800">
                <a:highlight>
                  <a:srgbClr val="FFFFFF"/>
                </a:highlight>
                <a:latin typeface="Times New Roman"/>
                <a:ea typeface="Times New Roman"/>
                <a:cs typeface="Times New Roman"/>
                <a:sym typeface="Times New Roman"/>
              </a:rPr>
              <a:t>a</a:t>
            </a:r>
            <a:r>
              <a:rPr lang="en-GB" sz="1800">
                <a:highlight>
                  <a:srgbClr val="FFFFFF"/>
                </a:highlight>
                <a:latin typeface="Times New Roman"/>
                <a:ea typeface="Times New Roman"/>
                <a:cs typeface="Times New Roman"/>
                <a:sym typeface="Times New Roman"/>
              </a:rPr>
              <a:t> system that translates natural language math problems into equations for accurate solutions using NLP techniques. It understands diverse mathematical scenarios, converting user-provided word problems into mathematical expressions for educational, practical, and analytical purposes. Enhancing problem-solving capabilities, MathIQ makes complex tasks easier through natural language processing.</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19150" y="573425"/>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latin typeface="Times New Roman"/>
                <a:ea typeface="Times New Roman"/>
                <a:cs typeface="Times New Roman"/>
                <a:sym typeface="Times New Roman"/>
              </a:rPr>
              <a:t>Train (Train Step)</a:t>
            </a:r>
            <a:endParaRPr>
              <a:latin typeface="Times New Roman"/>
              <a:ea typeface="Times New Roman"/>
              <a:cs typeface="Times New Roman"/>
              <a:sym typeface="Times New Roman"/>
            </a:endParaRPr>
          </a:p>
        </p:txBody>
      </p:sp>
      <p:sp>
        <p:nvSpPr>
          <p:cNvPr id="245" name="Google Shape;245;p32"/>
          <p:cNvSpPr txBox="1"/>
          <p:nvPr>
            <p:ph idx="1" type="body"/>
          </p:nvPr>
        </p:nvSpPr>
        <p:spPr>
          <a:xfrm>
            <a:off x="819150" y="1377375"/>
            <a:ext cx="7505700" cy="3060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Forward Pass:</a:t>
            </a:r>
            <a:r>
              <a:rPr lang="en-GB" sz="1800">
                <a:solidFill>
                  <a:srgbClr val="000000"/>
                </a:solidFill>
                <a:latin typeface="Times New Roman"/>
                <a:ea typeface="Times New Roman"/>
                <a:cs typeface="Times New Roman"/>
                <a:sym typeface="Times New Roman"/>
              </a:rPr>
              <a:t> The model processes the batch through the encoder and decoder, generating a predicted expression.</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Loss Calculation:</a:t>
            </a:r>
            <a:r>
              <a:rPr lang="en-GB" sz="1800">
                <a:solidFill>
                  <a:srgbClr val="000000"/>
                </a:solidFill>
                <a:latin typeface="Times New Roman"/>
                <a:ea typeface="Times New Roman"/>
                <a:cs typeface="Times New Roman"/>
                <a:sym typeface="Times New Roman"/>
              </a:rPr>
              <a:t> The loss between the predicted and actual expression is calculated using the chosen loss function.</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Backward Pass:</a:t>
            </a:r>
            <a:r>
              <a:rPr lang="en-GB" sz="1800">
                <a:solidFill>
                  <a:srgbClr val="000000"/>
                </a:solidFill>
                <a:latin typeface="Times New Roman"/>
                <a:ea typeface="Times New Roman"/>
                <a:cs typeface="Times New Roman"/>
                <a:sym typeface="Times New Roman"/>
              </a:rPr>
              <a:t> The loss is backpropagated through the model.</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800">
                <a:solidFill>
                  <a:srgbClr val="000000"/>
                </a:solidFill>
                <a:latin typeface="Times New Roman"/>
                <a:ea typeface="Times New Roman"/>
                <a:cs typeface="Times New Roman"/>
                <a:sym typeface="Times New Roman"/>
              </a:rPr>
              <a:t>Optimization:</a:t>
            </a:r>
            <a:r>
              <a:rPr lang="en-GB" sz="1800">
                <a:solidFill>
                  <a:srgbClr val="000000"/>
                </a:solidFill>
                <a:latin typeface="Times New Roman"/>
                <a:ea typeface="Times New Roman"/>
                <a:cs typeface="Times New Roman"/>
                <a:sym typeface="Times New Roman"/>
              </a:rPr>
              <a:t> The optimizer (e.g., Adam) uses the gradients and the learning rate schedule to update the model's weights, aiming to minimize the loss.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819150" y="323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Screenshots</a:t>
            </a:r>
            <a:endParaRPr>
              <a:latin typeface="Times New Roman"/>
              <a:ea typeface="Times New Roman"/>
              <a:cs typeface="Times New Roman"/>
              <a:sym typeface="Times New Roman"/>
            </a:endParaRPr>
          </a:p>
        </p:txBody>
      </p:sp>
      <p:sp>
        <p:nvSpPr>
          <p:cNvPr id="251" name="Google Shape;251;p33"/>
          <p:cNvSpPr txBox="1"/>
          <p:nvPr>
            <p:ph idx="1" type="body"/>
          </p:nvPr>
        </p:nvSpPr>
        <p:spPr>
          <a:xfrm>
            <a:off x="819150" y="1197250"/>
            <a:ext cx="7505700" cy="340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52" name="Google Shape;252;p33"/>
          <p:cNvPicPr preferRelativeResize="0"/>
          <p:nvPr/>
        </p:nvPicPr>
        <p:blipFill>
          <a:blip r:embed="rId3">
            <a:alphaModFix/>
          </a:blip>
          <a:stretch>
            <a:fillRect/>
          </a:stretch>
        </p:blipFill>
        <p:spPr>
          <a:xfrm>
            <a:off x="619125" y="933450"/>
            <a:ext cx="7905750" cy="3276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3600">
                <a:latin typeface="Times New Roman"/>
                <a:ea typeface="Times New Roman"/>
                <a:cs typeface="Times New Roman"/>
                <a:sym typeface="Times New Roman"/>
              </a:rPr>
              <a:t>Thank You</a:t>
            </a:r>
            <a:endParaRPr b="1"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04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Dataset </a:t>
            </a:r>
            <a:endParaRPr>
              <a:latin typeface="Times New Roman"/>
              <a:ea typeface="Times New Roman"/>
              <a:cs typeface="Times New Roman"/>
              <a:sym typeface="Times New Roman"/>
            </a:endParaRPr>
          </a:p>
        </p:txBody>
      </p:sp>
      <p:sp>
        <p:nvSpPr>
          <p:cNvPr id="141" name="Google Shape;141;p1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42900" lvl="1" marL="914400" rtl="0" algn="l">
              <a:spcBef>
                <a:spcPts val="0"/>
              </a:spcBef>
              <a:spcAft>
                <a:spcPts val="0"/>
              </a:spcAft>
              <a:buClr>
                <a:schemeClr val="dk1"/>
              </a:buClr>
              <a:buSzPts val="1800"/>
              <a:buFont typeface="Times New Roman"/>
              <a:buChar char="●"/>
            </a:pP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pic>
        <p:nvPicPr>
          <p:cNvPr id="142" name="Google Shape;142;p15"/>
          <p:cNvPicPr preferRelativeResize="0"/>
          <p:nvPr/>
        </p:nvPicPr>
        <p:blipFill rotWithShape="1">
          <a:blip r:embed="rId3">
            <a:alphaModFix/>
          </a:blip>
          <a:srcRect b="22422" l="36151" r="17718" t="12848"/>
          <a:stretch/>
        </p:blipFill>
        <p:spPr>
          <a:xfrm>
            <a:off x="819150" y="1011500"/>
            <a:ext cx="4907573" cy="3584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Data </a:t>
            </a:r>
            <a:r>
              <a:rPr lang="en-GB">
                <a:latin typeface="Times New Roman"/>
                <a:ea typeface="Times New Roman"/>
                <a:cs typeface="Times New Roman"/>
                <a:sym typeface="Times New Roman"/>
              </a:rPr>
              <a:t>Preprocessing</a:t>
            </a:r>
            <a:endParaRPr/>
          </a:p>
        </p:txBody>
      </p:sp>
      <p:sp>
        <p:nvSpPr>
          <p:cNvPr id="148" name="Google Shape;148;p16"/>
          <p:cNvSpPr txBox="1"/>
          <p:nvPr>
            <p:ph idx="1" type="body"/>
          </p:nvPr>
        </p:nvSpPr>
        <p:spPr>
          <a:xfrm>
            <a:off x="819150" y="1800200"/>
            <a:ext cx="7505700" cy="2448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sz="1800">
                <a:latin typeface="Times New Roman"/>
                <a:ea typeface="Times New Roman"/>
                <a:cs typeface="Times New Roman"/>
                <a:sym typeface="Times New Roman"/>
              </a:rPr>
              <a:t>Following are the various methods we used for data preprocessing:</a:t>
            </a:r>
            <a:endParaRPr sz="1800">
              <a:latin typeface="Times New Roman"/>
              <a:ea typeface="Times New Roman"/>
              <a:cs typeface="Times New Roman"/>
              <a:sym typeface="Times New Roman"/>
            </a:endParaRPr>
          </a:p>
          <a:p>
            <a:pPr indent="0" lvl="0" marL="0" rtl="0" algn="just">
              <a:spcBef>
                <a:spcPts val="1200"/>
              </a:spcBef>
              <a:spcAft>
                <a:spcPts val="0"/>
              </a:spcAft>
              <a:buNone/>
            </a:pPr>
            <a:r>
              <a:rPr b="1" lang="en-GB" sz="1800">
                <a:latin typeface="Times New Roman"/>
                <a:ea typeface="Times New Roman"/>
                <a:cs typeface="Times New Roman"/>
                <a:sym typeface="Times New Roman"/>
              </a:rPr>
              <a:t>1.Lowercase Alphabets: </a:t>
            </a:r>
            <a:r>
              <a:rPr lang="en-GB" sz="1800">
                <a:latin typeface="Times New Roman"/>
                <a:ea typeface="Times New Roman"/>
                <a:cs typeface="Times New Roman"/>
                <a:sym typeface="Times New Roman"/>
              </a:rPr>
              <a:t>To ensure uniformity by converting all characters to lowercase. This prevents inconsistencies in word treatment based on case, improving model generalization.</a:t>
            </a:r>
            <a:endParaRPr sz="1800">
              <a:latin typeface="Times New Roman"/>
              <a:ea typeface="Times New Roman"/>
              <a:cs typeface="Times New Roman"/>
              <a:sym typeface="Times New Roman"/>
            </a:endParaRPr>
          </a:p>
          <a:p>
            <a:pPr indent="0" lvl="0" marL="0" rtl="0" algn="just">
              <a:spcBef>
                <a:spcPts val="1200"/>
              </a:spcBef>
              <a:spcAft>
                <a:spcPts val="1200"/>
              </a:spcAft>
              <a:buNone/>
            </a:pPr>
            <a:r>
              <a:rPr b="1" lang="en-GB" sz="1800">
                <a:latin typeface="Times New Roman"/>
                <a:ea typeface="Times New Roman"/>
                <a:cs typeface="Times New Roman"/>
                <a:sym typeface="Times New Roman"/>
              </a:rPr>
              <a:t>2.Padding Spaces and Removing Extra White Spaces: </a:t>
            </a:r>
            <a:r>
              <a:rPr lang="en-GB" sz="1800">
                <a:latin typeface="Times New Roman"/>
                <a:ea typeface="Times New Roman"/>
                <a:cs typeface="Times New Roman"/>
                <a:sym typeface="Times New Roman"/>
              </a:rPr>
              <a:t>This ensures consistent spacing between words for effective tokenization, and enhances data cleanliness by removing unnecessary whitespaces.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56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
        <p:nvSpPr>
          <p:cNvPr id="154" name="Google Shape;154;p17"/>
          <p:cNvSpPr txBox="1"/>
          <p:nvPr>
            <p:ph idx="1" type="body"/>
          </p:nvPr>
        </p:nvSpPr>
        <p:spPr>
          <a:xfrm>
            <a:off x="819150" y="856350"/>
            <a:ext cx="7505700" cy="3582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latin typeface="Times New Roman"/>
                <a:ea typeface="Times New Roman"/>
                <a:cs typeface="Times New Roman"/>
                <a:sym typeface="Times New Roman"/>
              </a:rPr>
              <a:t>3.</a:t>
            </a:r>
            <a:r>
              <a:rPr b="1" lang="en-GB" sz="1800">
                <a:latin typeface="Times New Roman"/>
                <a:ea typeface="Times New Roman"/>
                <a:cs typeface="Times New Roman"/>
                <a:sym typeface="Times New Roman"/>
              </a:rPr>
              <a:t>Tokenization: </a:t>
            </a:r>
            <a:r>
              <a:rPr lang="en-GB" sz="1800">
                <a:latin typeface="Times New Roman"/>
                <a:ea typeface="Times New Roman"/>
                <a:cs typeface="Times New Roman"/>
                <a:sym typeface="Times New Roman"/>
              </a:rPr>
              <a:t>It breaks down text into smaller units (words or subwords) for analysis. It also provides discrete elements for subsequent processing, facilitating feature extraction.</a:t>
            </a:r>
            <a:endParaRPr sz="1800">
              <a:latin typeface="Times New Roman"/>
              <a:ea typeface="Times New Roman"/>
              <a:cs typeface="Times New Roman"/>
              <a:sym typeface="Times New Roman"/>
            </a:endParaRPr>
          </a:p>
          <a:p>
            <a:pPr indent="0" lvl="0" marL="0" rtl="0" algn="just">
              <a:spcBef>
                <a:spcPts val="1200"/>
              </a:spcBef>
              <a:spcAft>
                <a:spcPts val="0"/>
              </a:spcAft>
              <a:buNone/>
            </a:pPr>
            <a:r>
              <a:rPr b="1" lang="en-GB" sz="1800">
                <a:latin typeface="Times New Roman"/>
                <a:ea typeface="Times New Roman"/>
                <a:cs typeface="Times New Roman"/>
                <a:sym typeface="Times New Roman"/>
              </a:rPr>
              <a:t>4.Converting to Tensor Sequences: </a:t>
            </a:r>
            <a:r>
              <a:rPr lang="en-GB" sz="1800">
                <a:latin typeface="Times New Roman"/>
                <a:ea typeface="Times New Roman"/>
                <a:cs typeface="Times New Roman"/>
                <a:sym typeface="Times New Roman"/>
              </a:rPr>
              <a:t>This is essential for numerical representation in NLP models. It enables efficient processing by machine learning algorithms.</a:t>
            </a:r>
            <a:endParaRPr sz="1800">
              <a:latin typeface="Times New Roman"/>
              <a:ea typeface="Times New Roman"/>
              <a:cs typeface="Times New Roman"/>
              <a:sym typeface="Times New Roman"/>
            </a:endParaRPr>
          </a:p>
          <a:p>
            <a:pPr indent="0" lvl="0" marL="0" rtl="0" algn="just">
              <a:spcBef>
                <a:spcPts val="1200"/>
              </a:spcBef>
              <a:spcAft>
                <a:spcPts val="0"/>
              </a:spcAft>
              <a:buNone/>
            </a:pPr>
            <a:r>
              <a:rPr b="1" lang="en-GB" sz="1800">
                <a:latin typeface="Times New Roman"/>
                <a:ea typeface="Times New Roman"/>
                <a:cs typeface="Times New Roman"/>
                <a:sym typeface="Times New Roman"/>
              </a:rPr>
              <a:t>5.Zero Padding for Equalizing Sequence Lengths: </a:t>
            </a:r>
            <a:r>
              <a:rPr lang="en-GB" sz="1800">
                <a:latin typeface="Times New Roman"/>
                <a:ea typeface="Times New Roman"/>
                <a:cs typeface="Times New Roman"/>
                <a:sym typeface="Times New Roman"/>
              </a:rPr>
              <a:t>Addresses challenges posed by sequences of varying lengths in model training, and ensures consistent input dimensions for neural networks by adding</a:t>
            </a:r>
            <a:endParaRPr sz="1800">
              <a:latin typeface="Times New Roman"/>
              <a:ea typeface="Times New Roman"/>
              <a:cs typeface="Times New Roman"/>
              <a:sym typeface="Times New Roman"/>
            </a:endParaRPr>
          </a:p>
          <a:p>
            <a:pPr indent="0" lvl="0" marL="0" rtl="0" algn="just">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
        <p:nvSpPr>
          <p:cNvPr id="160" name="Google Shape;160;p18"/>
          <p:cNvSpPr txBox="1"/>
          <p:nvPr>
            <p:ph idx="1" type="body"/>
          </p:nvPr>
        </p:nvSpPr>
        <p:spPr>
          <a:xfrm>
            <a:off x="819150" y="845600"/>
            <a:ext cx="7505700" cy="3593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800">
                <a:latin typeface="Times New Roman"/>
                <a:ea typeface="Times New Roman"/>
                <a:cs typeface="Times New Roman"/>
                <a:sym typeface="Times New Roman"/>
              </a:rPr>
              <a:t>6.Add integers for &lt; start &gt; and &lt; end &gt; tokens: </a:t>
            </a:r>
            <a:r>
              <a:rPr lang="en-GB" sz="1800">
                <a:latin typeface="Times New Roman"/>
                <a:ea typeface="Times New Roman"/>
                <a:cs typeface="Times New Roman"/>
                <a:sym typeface="Times New Roman"/>
              </a:rPr>
              <a:t>Markers to indicate the beginning and end of sequences, aiding in sequence generation tasks. This ensures proper alignment and interpretation of input-output sequences during model training and inference.</a:t>
            </a:r>
            <a:endParaRPr sz="1800">
              <a:latin typeface="Times New Roman"/>
              <a:ea typeface="Times New Roman"/>
              <a:cs typeface="Times New Roman"/>
              <a:sym typeface="Times New Roman"/>
            </a:endParaRPr>
          </a:p>
          <a:p>
            <a:pPr indent="0" lvl="0" marL="0" rtl="0" algn="just">
              <a:spcBef>
                <a:spcPts val="1200"/>
              </a:spcBef>
              <a:spcAft>
                <a:spcPts val="0"/>
              </a:spcAft>
              <a:buNone/>
            </a:pPr>
            <a:r>
              <a:rPr b="1" lang="en-GB" sz="1800">
                <a:latin typeface="Times New Roman"/>
                <a:ea typeface="Times New Roman"/>
                <a:cs typeface="Times New Roman"/>
                <a:sym typeface="Times New Roman"/>
              </a:rPr>
              <a:t>7.Increasing Vocabulary Size of the Target: </a:t>
            </a:r>
            <a:r>
              <a:rPr lang="en-GB" sz="1800">
                <a:latin typeface="Times New Roman"/>
                <a:ea typeface="Times New Roman"/>
                <a:cs typeface="Times New Roman"/>
                <a:sym typeface="Times New Roman"/>
              </a:rPr>
              <a:t>This will include additional words to avoid problems due to a short vocabulary size.</a:t>
            </a:r>
            <a:endParaRPr sz="1800">
              <a:latin typeface="Times New Roman"/>
              <a:ea typeface="Times New Roman"/>
              <a:cs typeface="Times New Roman"/>
              <a:sym typeface="Times New Roman"/>
            </a:endParaRPr>
          </a:p>
          <a:p>
            <a:pPr indent="0" lvl="0" marL="0" rtl="0" algn="just">
              <a:spcBef>
                <a:spcPts val="1200"/>
              </a:spcBef>
              <a:spcAft>
                <a:spcPts val="1200"/>
              </a:spcAft>
              <a:buNone/>
            </a:pPr>
            <a:r>
              <a:rPr b="1" lang="en-GB" sz="1800">
                <a:latin typeface="Times New Roman"/>
                <a:ea typeface="Times New Roman"/>
                <a:cs typeface="Times New Roman"/>
                <a:sym typeface="Times New Roman"/>
              </a:rPr>
              <a:t>8.Train-Test Split (95 : 5): </a:t>
            </a:r>
            <a:r>
              <a:rPr lang="en-GB" sz="1800">
                <a:latin typeface="Times New Roman"/>
                <a:ea typeface="Times New Roman"/>
                <a:cs typeface="Times New Roman"/>
                <a:sym typeface="Times New Roman"/>
              </a:rPr>
              <a:t>Splits the dataset into training and testing sets with a ratio of 95:5, respectively, for model evaluation.</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Hyperparameters</a:t>
            </a:r>
            <a:endParaRPr>
              <a:latin typeface="Times New Roman"/>
              <a:ea typeface="Times New Roman"/>
              <a:cs typeface="Times New Roman"/>
              <a:sym typeface="Times New Roman"/>
            </a:endParaRPr>
          </a:p>
        </p:txBody>
      </p:sp>
      <p:sp>
        <p:nvSpPr>
          <p:cNvPr id="166" name="Google Shape;166;p19"/>
          <p:cNvSpPr txBox="1"/>
          <p:nvPr>
            <p:ph idx="1" type="body"/>
          </p:nvPr>
        </p:nvSpPr>
        <p:spPr>
          <a:xfrm>
            <a:off x="819150" y="1635625"/>
            <a:ext cx="7505700" cy="292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 </a:t>
            </a:r>
            <a:r>
              <a:rPr lang="en-GB" sz="1800">
                <a:solidFill>
                  <a:srgbClr val="000000"/>
                </a:solidFill>
                <a:highlight>
                  <a:srgbClr val="FFFFFF"/>
                </a:highlight>
                <a:latin typeface="Times New Roman"/>
                <a:ea typeface="Times New Roman"/>
                <a:cs typeface="Times New Roman"/>
                <a:sym typeface="Times New Roman"/>
              </a:rPr>
              <a:t>Number of Encoder-Decoder layers, 𝑁=4</a:t>
            </a:r>
            <a:endParaRPr sz="1800">
              <a:solidFill>
                <a:srgbClr val="000000"/>
              </a:solidFill>
              <a:highlight>
                <a:srgbClr val="FFFFFF"/>
              </a:highlight>
              <a:latin typeface="Times New Roman"/>
              <a:ea typeface="Times New Roman"/>
              <a:cs typeface="Times New Roman"/>
              <a:sym typeface="Times New Roman"/>
            </a:endParaRPr>
          </a:p>
          <a:p>
            <a:pPr indent="0" lvl="0" marL="0" marR="12700" rtl="0" algn="l">
              <a:spcBef>
                <a:spcPts val="110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 Embedding dimension of input/output, 𝑑𝑚𝑜𝑑𝑒𝑙=128</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 Number of Self-Attention heads, ℎ=8</a:t>
            </a:r>
            <a:endParaRPr sz="1800">
              <a:solidFill>
                <a:srgbClr val="000000"/>
              </a:solidFill>
              <a:highlight>
                <a:srgbClr val="FFFFFF"/>
              </a:highlight>
              <a:latin typeface="Times New Roman"/>
              <a:ea typeface="Times New Roman"/>
              <a:cs typeface="Times New Roman"/>
              <a:sym typeface="Times New Roman"/>
            </a:endParaRPr>
          </a:p>
          <a:p>
            <a:pPr indent="0" lvl="0" marL="0" marR="12700" rtl="0" algn="l">
              <a:spcBef>
                <a:spcPts val="110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 Dropout Rate, 𝑃𝑑𝑟𝑜𝑝=0.1</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 Size of each mini-batch = 64</a:t>
            </a:r>
            <a:endParaRPr sz="1800">
              <a:solidFill>
                <a:srgbClr val="000000"/>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GB" sz="1800">
                <a:solidFill>
                  <a:srgbClr val="000000"/>
                </a:solidFill>
                <a:highlight>
                  <a:srgbClr val="FFFFFF"/>
                </a:highlight>
                <a:latin typeface="Times New Roman"/>
                <a:ea typeface="Times New Roman"/>
                <a:cs typeface="Times New Roman"/>
                <a:sym typeface="Times New Roman"/>
              </a:rPr>
              <a:t>• Epochs = 17</a:t>
            </a:r>
            <a:endParaRPr sz="1050">
              <a:solidFill>
                <a:srgbClr val="000000"/>
              </a:solidFill>
              <a:highlight>
                <a:srgbClr val="FFFFFF"/>
              </a:highlight>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
        <p:nvSpPr>
          <p:cNvPr id="172" name="Google Shape;172;p20"/>
          <p:cNvSpPr txBox="1"/>
          <p:nvPr>
            <p:ph idx="1" type="body"/>
          </p:nvPr>
        </p:nvSpPr>
        <p:spPr>
          <a:xfrm>
            <a:off x="311700" y="445025"/>
            <a:ext cx="8520600" cy="4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Times New Roman"/>
                <a:ea typeface="Times New Roman"/>
                <a:cs typeface="Times New Roman"/>
                <a:sym typeface="Times New Roman"/>
              </a:rPr>
              <a:t>Transformer Model behind MATHIQ</a:t>
            </a:r>
            <a:endParaRPr sz="2400">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73" name="Google Shape;173;p20"/>
          <p:cNvPicPr preferRelativeResize="0"/>
          <p:nvPr/>
        </p:nvPicPr>
        <p:blipFill>
          <a:blip r:embed="rId3">
            <a:alphaModFix/>
          </a:blip>
          <a:stretch>
            <a:fillRect/>
          </a:stretch>
        </p:blipFill>
        <p:spPr>
          <a:xfrm>
            <a:off x="1256525" y="1060325"/>
            <a:ext cx="6630950" cy="3728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a:latin typeface="Times New Roman"/>
                <a:ea typeface="Times New Roman"/>
                <a:cs typeface="Times New Roman"/>
                <a:sym typeface="Times New Roman"/>
              </a:rPr>
              <a:t>Positional Encoding</a:t>
            </a:r>
            <a:endParaRPr>
              <a:latin typeface="Times New Roman"/>
              <a:ea typeface="Times New Roman"/>
              <a:cs typeface="Times New Roman"/>
              <a:sym typeface="Times New Roman"/>
            </a:endParaRPr>
          </a:p>
        </p:txBody>
      </p:sp>
      <p:sp>
        <p:nvSpPr>
          <p:cNvPr id="179" name="Google Shape;179;p21"/>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800">
                <a:latin typeface="Times New Roman"/>
                <a:ea typeface="Times New Roman"/>
                <a:cs typeface="Times New Roman"/>
                <a:sym typeface="Times New Roman"/>
              </a:rPr>
              <a:t>Unlike Recurrent Neural Networks (RNNs) that process sequences step-by-step, the Transformer model treats each word in a sequence independently.</a:t>
            </a:r>
            <a:endParaRPr sz="1800">
              <a:latin typeface="Times New Roman"/>
              <a:ea typeface="Times New Roman"/>
              <a:cs typeface="Times New Roman"/>
              <a:sym typeface="Times New Roman"/>
            </a:endParaRPr>
          </a:p>
          <a:p>
            <a:pPr indent="0" lvl="0" marL="0" rtl="0" algn="just">
              <a:spcBef>
                <a:spcPts val="1200"/>
              </a:spcBef>
              <a:spcAft>
                <a:spcPts val="1200"/>
              </a:spcAft>
              <a:buNone/>
            </a:pPr>
            <a:r>
              <a:rPr lang="en-GB" sz="1800">
                <a:latin typeface="Times New Roman"/>
                <a:ea typeface="Times New Roman"/>
                <a:cs typeface="Times New Roman"/>
                <a:sym typeface="Times New Roman"/>
              </a:rPr>
              <a:t>This is efficient but lacks the inherent ability to understand the order of words, which is crucial for tasks like translating sentences or, in this case, math word problems.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