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61" r:id="rId5"/>
    <p:sldId id="271" r:id="rId6"/>
    <p:sldId id="274" r:id="rId7"/>
    <p:sldId id="300" r:id="rId8"/>
    <p:sldId id="292" r:id="rId9"/>
    <p:sldId id="293" r:id="rId10"/>
    <p:sldId id="294" r:id="rId11"/>
    <p:sldId id="295" r:id="rId12"/>
    <p:sldId id="296" r:id="rId13"/>
    <p:sldId id="297" r:id="rId14"/>
    <p:sldId id="298" r:id="rId15"/>
    <p:sldId id="301" r:id="rId16"/>
    <p:sldId id="302" r:id="rId17"/>
    <p:sldId id="299" r:id="rId18"/>
    <p:sldId id="262" r:id="rId19"/>
    <p:sldId id="263" r:id="rId20"/>
    <p:sldId id="304" r:id="rId21"/>
    <p:sldId id="264" r:id="rId22"/>
    <p:sldId id="265" r:id="rId23"/>
    <p:sldId id="303" r:id="rId24"/>
    <p:sldId id="266" r:id="rId25"/>
    <p:sldId id="267" r:id="rId26"/>
    <p:sldId id="268" r:id="rId27"/>
    <p:sldId id="269" r:id="rId28"/>
    <p:sldId id="270" r:id="rId29"/>
    <p:sldId id="272" r:id="rId30"/>
    <p:sldId id="273" r:id="rId31"/>
    <p:sldId id="278" r:id="rId32"/>
    <p:sldId id="275" r:id="rId33"/>
    <p:sldId id="276" r:id="rId34"/>
    <p:sldId id="277"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60" r:id="rId49"/>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son.varghese"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15" autoAdjust="0"/>
  </p:normalViewPr>
  <p:slideViewPr>
    <p:cSldViewPr>
      <p:cViewPr varScale="1">
        <p:scale>
          <a:sx n="84" d="100"/>
          <a:sy n="84" d="100"/>
        </p:scale>
        <p:origin x="-870"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4A512A-552B-4CBF-BC46-3F5F1803F89F}" type="datetimeFigureOut">
              <a:rPr lang="en-US" smtClean="0"/>
              <a:pPr/>
              <a:t>31-Mar-17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BE9146-27B9-4208-AE8C-87C723FF2C4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Accident: # vehicles involved,</a:t>
            </a:r>
            <a:r>
              <a:rPr lang="en-US" baseline="0" dirty="0" smtClean="0"/>
              <a:t> # people involved, location, date and time, nature of accident, weather conditions, time taken for emergency services, fatalities</a:t>
            </a:r>
          </a:p>
          <a:p>
            <a:r>
              <a:rPr lang="en-US" baseline="0" dirty="0" smtClean="0"/>
              <a:t>Vehicle: one row for each vehicle involved, # occupants, type of vehicle, make &amp; model, hazardous goods, gross weight, speed at accident, driver </a:t>
            </a:r>
            <a:r>
              <a:rPr lang="en-US" baseline="0" dirty="0" err="1" smtClean="0"/>
              <a:t>licence</a:t>
            </a:r>
            <a:r>
              <a:rPr lang="en-US" baseline="0" dirty="0" smtClean="0"/>
              <a:t> and previous penalty details</a:t>
            </a:r>
          </a:p>
          <a:p>
            <a:r>
              <a:rPr lang="en-US" baseline="0" dirty="0" smtClean="0"/>
              <a:t>Person: one row for each person involved, age, sex, nature of injuries, usage of restraints/air bags, alcohol/drug details</a:t>
            </a:r>
          </a:p>
          <a:p>
            <a:r>
              <a:rPr lang="en-US" baseline="0" dirty="0" smtClean="0"/>
              <a:t>Distractions: e.g. mobile, eat/drink, audio/video</a:t>
            </a:r>
          </a:p>
          <a:p>
            <a:r>
              <a:rPr lang="en-US" baseline="0" dirty="0" smtClean="0"/>
              <a:t>Impairments: e.g. depression, handicap, fatigue</a:t>
            </a:r>
          </a:p>
          <a:p>
            <a:r>
              <a:rPr lang="en-US" baseline="0" dirty="0" smtClean="0"/>
              <a:t>Factors: pre existing defects or maintenance issues with vehicle that could have caused crash</a:t>
            </a:r>
          </a:p>
          <a:p>
            <a:r>
              <a:rPr lang="en-US" baseline="0" dirty="0" smtClean="0"/>
              <a:t>Vision: Obstruction to the driver’s vision e.g. trees, glare, fog, unclean windshield</a:t>
            </a:r>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15</a:t>
            </a:fld>
            <a:endParaRPr lang="en-US"/>
          </a:p>
        </p:txBody>
      </p:sp>
    </p:spTree>
    <p:extLst>
      <p:ext uri="{BB962C8B-B14F-4D97-AF65-F5344CB8AC3E}">
        <p14:creationId xmlns:p14="http://schemas.microsoft.com/office/powerpoint/2010/main" xmlns="" val="4074295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16</a:t>
            </a:fld>
            <a:endParaRPr lang="en-US"/>
          </a:p>
        </p:txBody>
      </p:sp>
    </p:spTree>
    <p:extLst>
      <p:ext uri="{BB962C8B-B14F-4D97-AF65-F5344CB8AC3E}">
        <p14:creationId xmlns:p14="http://schemas.microsoft.com/office/powerpoint/2010/main" xmlns="" val="2853117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20</a:t>
            </a:fld>
            <a:endParaRPr lang="en-US"/>
          </a:p>
        </p:txBody>
      </p:sp>
    </p:spTree>
    <p:extLst>
      <p:ext uri="{BB962C8B-B14F-4D97-AF65-F5344CB8AC3E}">
        <p14:creationId xmlns:p14="http://schemas.microsoft.com/office/powerpoint/2010/main" xmlns="" val="1052005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23</a:t>
            </a:fld>
            <a:endParaRPr lang="en-US"/>
          </a:p>
        </p:txBody>
      </p:sp>
    </p:spTree>
    <p:extLst>
      <p:ext uri="{BB962C8B-B14F-4D97-AF65-F5344CB8AC3E}">
        <p14:creationId xmlns:p14="http://schemas.microsoft.com/office/powerpoint/2010/main" xmlns="" val="585344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7</a:t>
            </a:fld>
            <a:endParaRPr lang="en-US"/>
          </a:p>
        </p:txBody>
      </p:sp>
    </p:spTree>
    <p:extLst>
      <p:ext uri="{BB962C8B-B14F-4D97-AF65-F5344CB8AC3E}">
        <p14:creationId xmlns:p14="http://schemas.microsoft.com/office/powerpoint/2010/main" xmlns="" val="3312561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BE9146-27B9-4208-AE8C-87C723FF2C46}"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4972050"/>
            <a:ext cx="9144000" cy="17145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2" descr="C:\Users\mohit\Downloads\Aegis sahi logo.jpg"/>
          <p:cNvPicPr>
            <a:picLocks noChangeAspect="1" noChangeArrowheads="1"/>
          </p:cNvPicPr>
          <p:nvPr/>
        </p:nvPicPr>
        <p:blipFill>
          <a:blip r:embed="rId2" cstate="print"/>
          <a:srcRect/>
          <a:stretch>
            <a:fillRect/>
          </a:stretch>
        </p:blipFill>
        <p:spPr bwMode="auto">
          <a:xfrm>
            <a:off x="7924800" y="4433888"/>
            <a:ext cx="1181100" cy="457200"/>
          </a:xfrm>
          <a:prstGeom prst="rect">
            <a:avLst/>
          </a:prstGeom>
          <a:noFill/>
          <a:ln w="9525">
            <a:noFill/>
            <a:miter lim="800000"/>
            <a:headEnd/>
            <a:tailEnd/>
          </a:ln>
        </p:spPr>
      </p:pic>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29EA9924-F9A1-4B4D-B0B2-296E1F3E5A9F}" type="datetimeFigureOut">
              <a:rPr lang="en-US"/>
              <a:pPr>
                <a:defRPr/>
              </a:pPr>
              <a:t>31-Mar-17</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06E0153F-9FE9-45B1-8862-41D0B985EB3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9F895C-A4C4-4A8F-80E5-93D868AF970A}" type="datetimeFigureOut">
              <a:rPr lang="en-US"/>
              <a:pPr>
                <a:defRPr/>
              </a:pPr>
              <a:t>31-Mar-17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C7155F-921C-4FED-B9BE-3DFA8157FB9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9B4A08-9F46-4D68-A0F9-AA74EC587563}" type="datetimeFigureOut">
              <a:rPr lang="en-US"/>
              <a:pPr>
                <a:defRPr/>
              </a:pPr>
              <a:t>31-Mar-17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A39116-6EF3-480E-A64F-2002E69713C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B92883F-DD91-4109-9C27-948D42D6A766}" type="datetimeFigureOut">
              <a:rPr lang="en-US"/>
              <a:pPr>
                <a:defRPr/>
              </a:pPr>
              <a:t>31-Mar-17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D6D769-C64D-4D97-B523-BB0067414CB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68D0BBD-CE49-43D2-84C2-5EEBA20B36C6}" type="datetimeFigureOut">
              <a:rPr lang="en-US"/>
              <a:pPr>
                <a:defRPr/>
              </a:pPr>
              <a:t>31-Mar-17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CB1C20-E072-4222-852B-A6DAB632769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BB1D780-40DF-43F1-B509-80469B4B33CF}" type="datetimeFigureOut">
              <a:rPr lang="en-US"/>
              <a:pPr>
                <a:defRPr/>
              </a:pPr>
              <a:t>31-Mar-17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BE0197-0897-49B5-90BA-544AE1AC3A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3007429-63C7-45F3-9FFA-FF144A423F68}" type="datetimeFigureOut">
              <a:rPr lang="en-US"/>
              <a:pPr>
                <a:defRPr/>
              </a:pPr>
              <a:t>31-Mar-17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D38296C-C0E6-4496-9DB3-0AC02834F85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D395F13-FEBE-45E1-8E9F-19B8E4D5AF7B}" type="datetimeFigureOut">
              <a:rPr lang="en-US"/>
              <a:pPr>
                <a:defRPr/>
              </a:pPr>
              <a:t>31-Mar-17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D49C3A-C970-41A0-8B27-63DA9CBDBFB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59F0992-6E5F-432B-87D9-2EF2782F563B}" type="datetimeFigureOut">
              <a:rPr lang="en-US"/>
              <a:pPr>
                <a:defRPr/>
              </a:pPr>
              <a:t>31-Mar-17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E0A1263-A63C-409F-8BDA-B4B8513DBB9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4FE1A84-1997-4B4D-8F5E-13C7A94F2F4C}" type="datetimeFigureOut">
              <a:rPr lang="en-US"/>
              <a:pPr>
                <a:defRPr/>
              </a:pPr>
              <a:t>31-Mar-17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952EF2-146A-415B-A13C-D95ADCEAD31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041B700-DFD6-4C78-8588-8E45CE8DF20C}" type="datetimeFigureOut">
              <a:rPr lang="en-US"/>
              <a:pPr>
                <a:defRPr/>
              </a:pPr>
              <a:t>31-Mar-17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C018AB-BE99-41ED-BC04-C89E21CEDA9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730D3E5-C5CF-4835-A510-7DADE2E55374}" type="datetimeFigureOut">
              <a:rPr lang="en-US"/>
              <a:pPr>
                <a:defRPr/>
              </a:pPr>
              <a:t>31-Mar-17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F1B97C0-957D-401A-B97B-BE5B851C6C93}" type="slidenum">
              <a:rPr lang="en-US"/>
              <a:pPr>
                <a:defRPr/>
              </a:pPr>
              <a:t>‹#›</a:t>
            </a:fld>
            <a:endParaRPr lang="en-US"/>
          </a:p>
        </p:txBody>
      </p:sp>
      <p:sp>
        <p:nvSpPr>
          <p:cNvPr id="7" name="Rectangle 6"/>
          <p:cNvSpPr/>
          <p:nvPr/>
        </p:nvSpPr>
        <p:spPr>
          <a:xfrm>
            <a:off x="0" y="4972050"/>
            <a:ext cx="9144000" cy="171450"/>
          </a:xfrm>
          <a:prstGeom prst="rect">
            <a:avLst/>
          </a:prstGeom>
          <a:solidFill>
            <a:srgbClr val="970303"/>
          </a:solidFill>
          <a:ln>
            <a:solidFill>
              <a:srgbClr val="97030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32" name="Picture 2" descr="C:\Users\mohit\Downloads\Aegis sahi logo.jpg"/>
          <p:cNvPicPr>
            <a:picLocks noChangeAspect="1" noChangeArrowheads="1"/>
          </p:cNvPicPr>
          <p:nvPr/>
        </p:nvPicPr>
        <p:blipFill>
          <a:blip r:embed="rId13" cstate="print"/>
          <a:srcRect/>
          <a:stretch>
            <a:fillRect/>
          </a:stretch>
        </p:blipFill>
        <p:spPr bwMode="auto">
          <a:xfrm>
            <a:off x="7924800" y="4433888"/>
            <a:ext cx="1181100" cy="457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accent1"/>
            </a:solidFill>
          </a:ln>
          <a:scene3d>
            <a:camera prst="orthographicFront"/>
            <a:lightRig rig="threePt" dir="t"/>
          </a:scene3d>
          <a:sp3d contourW="12700">
            <a:bevelT/>
            <a:contourClr>
              <a:srgbClr val="FFC000"/>
            </a:contourClr>
          </a:sp3d>
        </p:spPr>
        <p:txBody>
          <a:bodyPr/>
          <a:lstStyle/>
          <a:p>
            <a:r>
              <a:rPr lang="en-US" dirty="0" smtClean="0"/>
              <a:t>Traffic Accident Analysis &amp; Modeling</a:t>
            </a:r>
          </a:p>
        </p:txBody>
      </p:sp>
      <p:sp>
        <p:nvSpPr>
          <p:cNvPr id="3" name="Subtitle 2"/>
          <p:cNvSpPr>
            <a:spLocks noGrp="1"/>
          </p:cNvSpPr>
          <p:nvPr>
            <p:ph type="subTitle" idx="1"/>
          </p:nvPr>
        </p:nvSpPr>
        <p:spPr>
          <a:blipFill>
            <a:blip r:embed="rId2" cstate="print"/>
            <a:tile tx="0" ty="0" sx="100000" sy="100000" flip="none" algn="tl"/>
          </a:blipFill>
          <a:ln>
            <a:solidFill>
              <a:srgbClr val="C00000"/>
            </a:solidFill>
          </a:ln>
        </p:spPr>
        <p:txBody>
          <a:bodyPr rtlCol="0">
            <a:normAutofit fontScale="62500" lnSpcReduction="20000"/>
          </a:bodyPr>
          <a:lstStyle/>
          <a:p>
            <a:pPr fontAlgn="auto">
              <a:spcAft>
                <a:spcPts val="0"/>
              </a:spcAft>
              <a:buFont typeface="Arial" pitchFamily="34" charset="0"/>
              <a:buNone/>
              <a:defRPr/>
            </a:pPr>
            <a:endParaRPr lang="en-US" b="1" dirty="0" smtClean="0"/>
          </a:p>
          <a:p>
            <a:pPr fontAlgn="auto">
              <a:spcAft>
                <a:spcPts val="0"/>
              </a:spcAft>
              <a:buFont typeface="Arial" pitchFamily="34" charset="0"/>
              <a:buNone/>
              <a:defRPr/>
            </a:pPr>
            <a:r>
              <a:rPr lang="en-US" b="1" dirty="0" smtClean="0"/>
              <a:t>Johnson Varghese</a:t>
            </a:r>
          </a:p>
          <a:p>
            <a:pPr fontAlgn="auto">
              <a:spcAft>
                <a:spcPts val="0"/>
              </a:spcAft>
              <a:buFont typeface="Arial" pitchFamily="34" charset="0"/>
              <a:buNone/>
              <a:defRPr/>
            </a:pPr>
            <a:r>
              <a:rPr lang="en-US" b="1" dirty="0" err="1" smtClean="0"/>
              <a:t>Parag</a:t>
            </a:r>
            <a:r>
              <a:rPr lang="en-US" b="1" dirty="0" smtClean="0"/>
              <a:t> Mehta</a:t>
            </a:r>
          </a:p>
          <a:p>
            <a:pPr fontAlgn="auto">
              <a:spcAft>
                <a:spcPts val="0"/>
              </a:spcAft>
              <a:buFont typeface="Arial" pitchFamily="34" charset="0"/>
              <a:buNone/>
              <a:defRPr/>
            </a:pPr>
            <a:r>
              <a:rPr lang="en-US" b="1" dirty="0" err="1" smtClean="0"/>
              <a:t>Ranjeet</a:t>
            </a:r>
            <a:r>
              <a:rPr lang="en-US" b="1" dirty="0" smtClean="0"/>
              <a:t> Singh </a:t>
            </a:r>
            <a:r>
              <a:rPr lang="en-US" b="1" dirty="0" err="1" smtClean="0"/>
              <a:t>Rawat</a:t>
            </a:r>
            <a:endParaRPr lang="en-US"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657600"/>
          </a:xfrm>
          <a:ln>
            <a:solidFill>
              <a:srgbClr val="C00000"/>
            </a:solidFill>
          </a:ln>
        </p:spPr>
        <p:txBody>
          <a:bodyPr/>
          <a:lstStyle/>
          <a:p>
            <a:r>
              <a:rPr lang="en-US" sz="2000" dirty="0" smtClean="0"/>
              <a:t>No drunk drivers were involved in 68% of accidents</a:t>
            </a:r>
          </a:p>
          <a:p>
            <a:pPr lvl="1"/>
            <a:r>
              <a:rPr lang="en-US" sz="1600" dirty="0" smtClean="0"/>
              <a:t>However in the case of drunk drivers, death/vehicle ratio was much higher at 0.91 as compared to 0.54 in the case of non drunk drivers</a:t>
            </a:r>
          </a:p>
          <a:p>
            <a:pPr lvl="1"/>
            <a:r>
              <a:rPr lang="en-US" sz="1600" dirty="0" smtClean="0"/>
              <a:t>38% of those not drinking were killed </a:t>
            </a:r>
            <a:r>
              <a:rPr lang="en-US" sz="1600" dirty="0" err="1" smtClean="0"/>
              <a:t>vs</a:t>
            </a:r>
            <a:r>
              <a:rPr lang="en-US" sz="1600" dirty="0" smtClean="0"/>
              <a:t> 68% of those drinking</a:t>
            </a:r>
          </a:p>
          <a:p>
            <a:r>
              <a:rPr lang="en-US" sz="2000" dirty="0" smtClean="0"/>
              <a:t>83% of the drivers had valid permanent licenses, 4.3% were not licensed and 5.3% had suspended licenses</a:t>
            </a:r>
          </a:p>
          <a:p>
            <a:pPr lvl="1"/>
            <a:r>
              <a:rPr lang="en-US" sz="1600" dirty="0" smtClean="0"/>
              <a:t>Deaths/vehicle ratio was 0.6, 0.83 and 0.81 respectively</a:t>
            </a:r>
          </a:p>
          <a:p>
            <a:r>
              <a:rPr lang="en-US" sz="2000" dirty="0" smtClean="0"/>
              <a:t>83.5% of the drivers are non commercial license holders</a:t>
            </a:r>
          </a:p>
          <a:p>
            <a:pPr lvl="1"/>
            <a:r>
              <a:rPr lang="en-US" sz="1600" dirty="0" smtClean="0"/>
              <a:t>Deaths/ vehicle ratio was 0.67 for non commercial </a:t>
            </a:r>
            <a:r>
              <a:rPr lang="en-US" sz="1600" dirty="0" err="1" smtClean="0"/>
              <a:t>vs</a:t>
            </a:r>
            <a:r>
              <a:rPr lang="en-US" sz="1600" dirty="0" smtClean="0"/>
              <a:t> 0.36 for commercial drivers</a:t>
            </a:r>
          </a:p>
          <a:p>
            <a:r>
              <a:rPr lang="en-US" sz="2000" dirty="0" smtClean="0"/>
              <a:t>Deployment of airbags shows inverse correlation with injury severity</a:t>
            </a:r>
          </a:p>
          <a:p>
            <a:pPr lvl="1"/>
            <a:r>
              <a:rPr lang="en-US" sz="1600" dirty="0" smtClean="0"/>
              <a:t>Fatal injuries are higher when airbags are deployed and No Injury is higher when they are not deployed</a:t>
            </a:r>
          </a:p>
          <a:p>
            <a:endParaRPr lang="en-US" sz="2000" dirty="0" smtClean="0"/>
          </a:p>
          <a:p>
            <a:endParaRPr lang="en-US" sz="2000" dirty="0"/>
          </a:p>
        </p:txBody>
      </p:sp>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Key Insights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505200"/>
          </a:xfrm>
          <a:ln>
            <a:solidFill>
              <a:srgbClr val="C00000"/>
            </a:solidFill>
          </a:ln>
        </p:spPr>
        <p:txBody>
          <a:bodyPr/>
          <a:lstStyle/>
          <a:p>
            <a:r>
              <a:rPr lang="en-US" sz="2000" dirty="0" smtClean="0"/>
              <a:t>60% of those involved in accidents were drivers, 32% were passengers, 6% pedestrians and less than 1% bicyclists</a:t>
            </a:r>
          </a:p>
          <a:p>
            <a:r>
              <a:rPr lang="en-US" sz="2000" dirty="0" smtClean="0"/>
              <a:t>Statistics related to seating position in the vehicle:</a:t>
            </a:r>
          </a:p>
          <a:p>
            <a:pPr lvl="1"/>
            <a:r>
              <a:rPr lang="en-US" sz="1600" dirty="0" smtClean="0"/>
              <a:t>47% of drivers involved in accidents were killed</a:t>
            </a:r>
          </a:p>
          <a:p>
            <a:pPr lvl="1"/>
            <a:r>
              <a:rPr lang="en-US" sz="1600" dirty="0" smtClean="0"/>
              <a:t>32% of front right seat occupants involved in accidents were killed</a:t>
            </a:r>
          </a:p>
          <a:p>
            <a:pPr lvl="1"/>
            <a:r>
              <a:rPr lang="en-US" sz="1600" dirty="0" smtClean="0"/>
              <a:t>27% of 2</a:t>
            </a:r>
            <a:r>
              <a:rPr lang="en-US" sz="1600" baseline="30000" dirty="0" smtClean="0"/>
              <a:t>nd</a:t>
            </a:r>
            <a:r>
              <a:rPr lang="en-US" sz="1600" dirty="0" smtClean="0"/>
              <a:t> row left seat occupants were killed</a:t>
            </a:r>
          </a:p>
          <a:p>
            <a:pPr lvl="1"/>
            <a:r>
              <a:rPr lang="en-US" sz="1600" dirty="0" smtClean="0"/>
              <a:t>23% of 2</a:t>
            </a:r>
            <a:r>
              <a:rPr lang="en-US" sz="1600" baseline="30000" dirty="0" smtClean="0"/>
              <a:t>nd</a:t>
            </a:r>
            <a:r>
              <a:rPr lang="en-US" sz="1600" dirty="0" smtClean="0"/>
              <a:t> row right seat occupants were killed</a:t>
            </a:r>
          </a:p>
          <a:p>
            <a:r>
              <a:rPr lang="en-US" sz="2000" dirty="0" smtClean="0"/>
              <a:t>66% of persons involved in accidents are male</a:t>
            </a:r>
          </a:p>
          <a:p>
            <a:r>
              <a:rPr lang="en-US" sz="2000" dirty="0" smtClean="0"/>
              <a:t>Most of the accidents involve people in the 20-30 age group</a:t>
            </a:r>
          </a:p>
          <a:p>
            <a:r>
              <a:rPr lang="en-US" sz="2000" dirty="0" smtClean="0"/>
              <a:t>69% of those killed in accidents were White, 11% were Black</a:t>
            </a:r>
          </a:p>
          <a:p>
            <a:pPr>
              <a:buNone/>
            </a:pPr>
            <a:endParaRPr lang="en-US" sz="2000" dirty="0" smtClean="0"/>
          </a:p>
          <a:p>
            <a:endParaRPr lang="en-US" sz="2000" dirty="0"/>
          </a:p>
        </p:txBody>
      </p:sp>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Key Insights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505200"/>
          </a:xfrm>
          <a:ln>
            <a:solidFill>
              <a:srgbClr val="C00000"/>
            </a:solidFill>
          </a:ln>
        </p:spPr>
        <p:txBody>
          <a:bodyPr/>
          <a:lstStyle/>
          <a:p>
            <a:r>
              <a:rPr lang="en-US" sz="2000" dirty="0" smtClean="0"/>
              <a:t>Usage of lap and shoulder belts shows a direct correlation with injury severity</a:t>
            </a:r>
          </a:p>
          <a:p>
            <a:pPr lvl="1"/>
            <a:r>
              <a:rPr lang="en-US" sz="1600" dirty="0" smtClean="0"/>
              <a:t>When these are used, No Injury is higher and when they are not used, Fatal Injury is higher</a:t>
            </a:r>
          </a:p>
          <a:p>
            <a:r>
              <a:rPr lang="en-US" sz="2000" dirty="0" smtClean="0"/>
              <a:t>When victims were not transported to hospital, both No Injury and Fatal Injury are very high, implying either that there was no need to take them to hospital or they were already dead</a:t>
            </a:r>
          </a:p>
          <a:p>
            <a:r>
              <a:rPr lang="en-US" sz="2000" dirty="0" smtClean="0"/>
              <a:t>60% of victims could be saved when evacuated by air compared to 59% by ground, implying almost no difference</a:t>
            </a:r>
          </a:p>
          <a:p>
            <a:pPr>
              <a:buNone/>
            </a:pPr>
            <a:endParaRPr lang="en-US" sz="2000" dirty="0" smtClean="0"/>
          </a:p>
          <a:p>
            <a:endParaRPr lang="en-US" sz="2000" dirty="0"/>
          </a:p>
        </p:txBody>
      </p:sp>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Key Insights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505200"/>
          </a:xfrm>
          <a:ln>
            <a:solidFill>
              <a:srgbClr val="C00000"/>
            </a:solidFill>
          </a:ln>
        </p:spPr>
        <p:txBody>
          <a:bodyPr/>
          <a:lstStyle/>
          <a:p>
            <a:r>
              <a:rPr lang="en-US" sz="2000" dirty="0" smtClean="0"/>
              <a:t>Aim: to predict the number of deaths in a vehicle that meets with an accident</a:t>
            </a:r>
          </a:p>
          <a:p>
            <a:r>
              <a:rPr lang="en-US" sz="2000" dirty="0" smtClean="0"/>
              <a:t>Data file: VEHICLE</a:t>
            </a:r>
          </a:p>
          <a:p>
            <a:r>
              <a:rPr lang="en-US" sz="2000" dirty="0" smtClean="0"/>
              <a:t>Algorithm: Decision Tree</a:t>
            </a:r>
          </a:p>
          <a:p>
            <a:r>
              <a:rPr lang="en-US" sz="2000" dirty="0" smtClean="0"/>
              <a:t>Response variable: DEATHS</a:t>
            </a:r>
          </a:p>
          <a:p>
            <a:r>
              <a:rPr lang="en-US" sz="2000" dirty="0" smtClean="0"/>
              <a:t>Predictor variables: BODY_TYP, DR_DRINK , DR_ZIP, GVWR, CARGO_BT ,  L_STATE, OWNER, TRAV_SP, L_STATUS </a:t>
            </a:r>
          </a:p>
          <a:p>
            <a:r>
              <a:rPr lang="en-US" sz="2000" dirty="0" smtClean="0"/>
              <a:t>Accuracy: 69%</a:t>
            </a:r>
            <a:endParaRPr lang="en-US" sz="2000" dirty="0"/>
          </a:p>
        </p:txBody>
      </p:sp>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Model: # of FATALITIES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505200"/>
          </a:xfrm>
          <a:ln>
            <a:solidFill>
              <a:srgbClr val="C00000"/>
            </a:solidFill>
          </a:ln>
        </p:spPr>
        <p:txBody>
          <a:bodyPr/>
          <a:lstStyle/>
          <a:p>
            <a:r>
              <a:rPr lang="en-US" sz="2000" dirty="0" smtClean="0"/>
              <a:t>Aim: to predict the injury severity of a person  who meets with an accident</a:t>
            </a:r>
          </a:p>
          <a:p>
            <a:r>
              <a:rPr lang="en-US" sz="2000" dirty="0" smtClean="0"/>
              <a:t>Data file: PERSON</a:t>
            </a:r>
          </a:p>
          <a:p>
            <a:r>
              <a:rPr lang="en-US" sz="2000" dirty="0" smtClean="0"/>
              <a:t>Algorithm: Decision Tree</a:t>
            </a:r>
          </a:p>
          <a:p>
            <a:r>
              <a:rPr lang="en-US" sz="2000" dirty="0" smtClean="0"/>
              <a:t>Response variable: INJ_SEV</a:t>
            </a:r>
          </a:p>
          <a:p>
            <a:r>
              <a:rPr lang="en-US" sz="2000" dirty="0" smtClean="0"/>
              <a:t>Predictor variables: ALC_RES, REST_USE, BODY_TYP,  AIR_BAG, SEAT_POS,  PER_TYP, AGE, MAKE, STATE, LOCATION, DRUGS, SEX </a:t>
            </a:r>
          </a:p>
          <a:p>
            <a:r>
              <a:rPr lang="en-US" sz="2000" dirty="0" smtClean="0"/>
              <a:t>Accuracy: 62%</a:t>
            </a:r>
            <a:endParaRPr lang="en-US" sz="2000" dirty="0"/>
          </a:p>
        </p:txBody>
      </p:sp>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Model: INJURY SEVERITY</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505200"/>
          </a:xfrm>
          <a:ln>
            <a:solidFill>
              <a:srgbClr val="C00000"/>
            </a:solidFill>
          </a:ln>
        </p:spPr>
        <p:txBody>
          <a:bodyPr/>
          <a:lstStyle/>
          <a:p>
            <a:r>
              <a:rPr lang="en-US" sz="2000" dirty="0" smtClean="0"/>
              <a:t>Aim: Simple time series forecasting of annual accidents for next 8 years (2006-2013)</a:t>
            </a:r>
          </a:p>
          <a:p>
            <a:r>
              <a:rPr lang="en-US" sz="2000" dirty="0" smtClean="0"/>
              <a:t>Data file: Accident</a:t>
            </a:r>
          </a:p>
          <a:p>
            <a:r>
              <a:rPr lang="en-US" sz="2000" dirty="0" smtClean="0"/>
              <a:t>Method: Time Series</a:t>
            </a:r>
          </a:p>
          <a:p>
            <a:endParaRPr lang="en-US" sz="2000" dirty="0" smtClean="0"/>
          </a:p>
        </p:txBody>
      </p:sp>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Forecast</a:t>
            </a:r>
            <a:r>
              <a:rPr kumimoji="0" lang="en-US" sz="3200" b="0" i="0" u="none" strike="noStrike" kern="1200" cap="none" spc="0" normalizeH="0" noProof="0" dirty="0" smtClean="0">
                <a:ln>
                  <a:noFill/>
                </a:ln>
                <a:solidFill>
                  <a:schemeClr val="tx1"/>
                </a:solidFill>
                <a:effectLst/>
                <a:uLnTx/>
                <a:uFillTx/>
                <a:latin typeface="+mj-lt"/>
                <a:ea typeface="+mj-ea"/>
                <a:cs typeface="+mj-cs"/>
              </a:rPr>
              <a:t>: # Annual accidents of </a:t>
            </a:r>
            <a:r>
              <a:rPr lang="en-US" sz="3200" dirty="0" smtClean="0">
                <a:latin typeface="+mj-lt"/>
                <a:ea typeface="+mj-ea"/>
                <a:cs typeface="+mj-cs"/>
              </a:rPr>
              <a:t>next 8 years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4"/>
          <p:cNvPicPr>
            <a:picLocks noChangeAspect="1"/>
          </p:cNvPicPr>
          <p:nvPr/>
        </p:nvPicPr>
        <p:blipFill>
          <a:blip r:embed="rId3" cstate="print"/>
          <a:stretch>
            <a:fillRect/>
          </a:stretch>
        </p:blipFill>
        <p:spPr>
          <a:xfrm>
            <a:off x="762000" y="2676752"/>
            <a:ext cx="7112757" cy="2215411"/>
          </a:xfrm>
          <a:prstGeom prst="rect">
            <a:avLst/>
          </a:prstGeom>
        </p:spPr>
      </p:pic>
      <p:pic>
        <p:nvPicPr>
          <p:cNvPr id="6" name="Picture 5"/>
          <p:cNvPicPr/>
          <p:nvPr/>
        </p:nvPicPr>
        <p:blipFill>
          <a:blip r:embed="rId4" cstate="print"/>
          <a:stretch>
            <a:fillRect/>
          </a:stretch>
        </p:blipFill>
        <p:spPr>
          <a:xfrm>
            <a:off x="5105400" y="2571750"/>
            <a:ext cx="3439273" cy="2660240"/>
          </a:xfrm>
          <a:prstGeom prst="rect">
            <a:avLst/>
          </a:prstGeom>
        </p:spPr>
      </p:pic>
      <p:sp>
        <p:nvSpPr>
          <p:cNvPr id="7" name="Title 1"/>
          <p:cNvSpPr txBox="1">
            <a:spLocks/>
          </p:cNvSpPr>
          <p:nvPr/>
        </p:nvSpPr>
        <p:spPr>
          <a:xfrm>
            <a:off x="4038600" y="1743730"/>
            <a:ext cx="4648200" cy="656570"/>
          </a:xfrm>
          <a:prstGeom prst="rect">
            <a:avLst/>
          </a:prstGeom>
          <a:ln>
            <a:solidFill>
              <a:srgbClr val="C00000"/>
            </a:solidFill>
          </a:ln>
        </p:spPr>
        <p:txBody>
          <a:bodyPr/>
          <a:lstStyle/>
          <a:p>
            <a:r>
              <a:rPr lang="en-IN" sz="1400" dirty="0"/>
              <a:t>The forecasted </a:t>
            </a:r>
            <a:r>
              <a:rPr lang="en-IN" sz="1400" dirty="0" smtClean="0"/>
              <a:t>fatalities </a:t>
            </a:r>
            <a:r>
              <a:rPr lang="en-IN" sz="1400" dirty="0"/>
              <a:t>for 2006 is about 43499 </a:t>
            </a:r>
            <a:r>
              <a:rPr lang="en-IN" sz="1400" dirty="0" smtClean="0"/>
              <a:t>fatalities, </a:t>
            </a:r>
            <a:r>
              <a:rPr lang="en-IN" sz="1400" dirty="0"/>
              <a:t>with a 95% prediction interval of (42739, 44260.62).</a:t>
            </a:r>
          </a:p>
        </p:txBody>
      </p:sp>
    </p:spTree>
    <p:extLst>
      <p:ext uri="{BB962C8B-B14F-4D97-AF65-F5344CB8AC3E}">
        <p14:creationId xmlns:p14="http://schemas.microsoft.com/office/powerpoint/2010/main" xmlns="" val="120585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505200"/>
          </a:xfrm>
          <a:ln>
            <a:solidFill>
              <a:srgbClr val="C00000"/>
            </a:solidFill>
          </a:ln>
        </p:spPr>
        <p:txBody>
          <a:bodyPr/>
          <a:lstStyle/>
          <a:p>
            <a:r>
              <a:rPr lang="en-US" sz="2000" dirty="0" smtClean="0"/>
              <a:t>Aim: Simple time series forecasting of annual accidents for next 8 months</a:t>
            </a:r>
          </a:p>
          <a:p>
            <a:r>
              <a:rPr lang="en-US" sz="2000" dirty="0" smtClean="0"/>
              <a:t>Factor</a:t>
            </a:r>
            <a:r>
              <a:rPr lang="en-US" sz="2000" dirty="0"/>
              <a:t>: Seasonality</a:t>
            </a:r>
            <a:endParaRPr lang="en-US" sz="2000" dirty="0" smtClean="0"/>
          </a:p>
          <a:p>
            <a:r>
              <a:rPr lang="en-US" sz="2000" dirty="0" smtClean="0"/>
              <a:t>Data file: Accident</a:t>
            </a:r>
          </a:p>
          <a:p>
            <a:r>
              <a:rPr lang="en-US" sz="2000" dirty="0" smtClean="0"/>
              <a:t>Method: Time Series</a:t>
            </a:r>
          </a:p>
          <a:p>
            <a:endParaRPr lang="en-US" sz="2000" dirty="0" smtClean="0"/>
          </a:p>
        </p:txBody>
      </p:sp>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Forecast</a:t>
            </a:r>
            <a:r>
              <a:rPr kumimoji="0" lang="en-US" sz="3200" b="0" i="0" u="none" strike="noStrike" kern="1200" cap="none" spc="0" normalizeH="0" noProof="0" dirty="0" smtClean="0">
                <a:ln>
                  <a:noFill/>
                </a:ln>
                <a:solidFill>
                  <a:schemeClr val="tx1"/>
                </a:solidFill>
                <a:effectLst/>
                <a:uLnTx/>
                <a:uFillTx/>
                <a:latin typeface="+mj-lt"/>
                <a:ea typeface="+mj-ea"/>
                <a:cs typeface="+mj-cs"/>
              </a:rPr>
              <a:t>: # Monthly accidents of </a:t>
            </a:r>
            <a:r>
              <a:rPr lang="en-US" sz="3200" dirty="0" smtClean="0">
                <a:latin typeface="+mj-lt"/>
                <a:ea typeface="+mj-ea"/>
                <a:cs typeface="+mj-cs"/>
              </a:rPr>
              <a:t>next 8 Months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Title 1"/>
          <p:cNvSpPr txBox="1">
            <a:spLocks/>
          </p:cNvSpPr>
          <p:nvPr/>
        </p:nvSpPr>
        <p:spPr>
          <a:xfrm>
            <a:off x="4038600" y="1743730"/>
            <a:ext cx="4648200" cy="656570"/>
          </a:xfrm>
          <a:prstGeom prst="rect">
            <a:avLst/>
          </a:prstGeom>
          <a:ln>
            <a:solidFill>
              <a:srgbClr val="C00000"/>
            </a:solidFill>
          </a:ln>
        </p:spPr>
        <p:txBody>
          <a:bodyPr/>
          <a:lstStyle/>
          <a:p>
            <a:r>
              <a:rPr lang="en-IN" sz="1400" dirty="0" smtClean="0"/>
              <a:t>forecasted fatalities </a:t>
            </a:r>
            <a:r>
              <a:rPr lang="en-IN" sz="1400" dirty="0"/>
              <a:t>for Jan 2006 is about 3595  </a:t>
            </a:r>
            <a:r>
              <a:rPr lang="en-IN" sz="1400" dirty="0" smtClean="0"/>
              <a:t>fatalities, </a:t>
            </a:r>
            <a:r>
              <a:rPr lang="en-IN" sz="1400" dirty="0"/>
              <a:t>with a 95% prediction interval of (3011.235, 4176.960).</a:t>
            </a:r>
          </a:p>
        </p:txBody>
      </p:sp>
      <p:pic>
        <p:nvPicPr>
          <p:cNvPr id="2" name="Picture 1"/>
          <p:cNvPicPr>
            <a:picLocks noChangeAspect="1"/>
          </p:cNvPicPr>
          <p:nvPr/>
        </p:nvPicPr>
        <p:blipFill>
          <a:blip r:embed="rId3" cstate="print"/>
          <a:stretch>
            <a:fillRect/>
          </a:stretch>
        </p:blipFill>
        <p:spPr>
          <a:xfrm>
            <a:off x="609600" y="2724150"/>
            <a:ext cx="7112757" cy="2215411"/>
          </a:xfrm>
          <a:prstGeom prst="rect">
            <a:avLst/>
          </a:prstGeom>
        </p:spPr>
      </p:pic>
      <p:pic>
        <p:nvPicPr>
          <p:cNvPr id="8" name="Picture 7"/>
          <p:cNvPicPr/>
          <p:nvPr/>
        </p:nvPicPr>
        <p:blipFill>
          <a:blip r:embed="rId4" cstate="print"/>
          <a:stretch>
            <a:fillRect/>
          </a:stretch>
        </p:blipFill>
        <p:spPr>
          <a:xfrm>
            <a:off x="5029200" y="2394503"/>
            <a:ext cx="3414395" cy="3314065"/>
          </a:xfrm>
          <a:prstGeom prst="rect">
            <a:avLst/>
          </a:prstGeom>
        </p:spPr>
      </p:pic>
    </p:spTree>
    <p:extLst>
      <p:ext uri="{BB962C8B-B14F-4D97-AF65-F5344CB8AC3E}">
        <p14:creationId xmlns:p14="http://schemas.microsoft.com/office/powerpoint/2010/main" xmlns="" val="32615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0"/>
            <a:ext cx="8229600" cy="857250"/>
          </a:xfrm>
        </p:spPr>
        <p:txBody>
          <a:bodyPr/>
          <a:lstStyle/>
          <a:p>
            <a:r>
              <a:rPr lang="en-US" dirty="0" smtClean="0"/>
              <a:t>APPENDIX</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 y="685800"/>
            <a:ext cx="9143999" cy="37719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87350" y="133350"/>
            <a:ext cx="8451850" cy="4614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05979"/>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Project Overview</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457200" y="1314450"/>
            <a:ext cx="8229600" cy="3477875"/>
          </a:xfrm>
          <a:prstGeom prst="rect">
            <a:avLst/>
          </a:prstGeom>
          <a:noFill/>
          <a:ln>
            <a:solidFill>
              <a:srgbClr val="C00000"/>
            </a:solidFill>
          </a:ln>
        </p:spPr>
        <p:txBody>
          <a:bodyPr wrap="square" rtlCol="0">
            <a:spAutoFit/>
          </a:bodyPr>
          <a:lstStyle/>
          <a:p>
            <a:pPr marL="404813" indent="-404813">
              <a:buFont typeface="Wingdings" pitchFamily="2" charset="2"/>
              <a:buChar char="Ø"/>
            </a:pPr>
            <a:r>
              <a:rPr lang="en-US" sz="2000" dirty="0" smtClean="0"/>
              <a:t>Organization: </a:t>
            </a:r>
            <a:r>
              <a:rPr lang="en-US" sz="2000" dirty="0"/>
              <a:t>National Highway Traffic Safety </a:t>
            </a:r>
            <a:r>
              <a:rPr lang="en-US" sz="2000" dirty="0" smtClean="0"/>
              <a:t>Administration, USA</a:t>
            </a:r>
          </a:p>
          <a:p>
            <a:pPr marL="404813" indent="-404813">
              <a:buFont typeface="Wingdings" pitchFamily="2" charset="2"/>
              <a:buChar char="Ø"/>
            </a:pPr>
            <a:r>
              <a:rPr lang="en-US" sz="2000" dirty="0" smtClean="0"/>
              <a:t>Problem statement: Deaths due to traffic accidents increased 7.2% in 2015 over 2014. This project aims to analyze the data from highway accidents and identify the causes of the increase and help find ways to prevent these deaths.</a:t>
            </a:r>
          </a:p>
          <a:p>
            <a:pPr marL="404813" indent="-404813">
              <a:buFont typeface="Wingdings" pitchFamily="2" charset="2"/>
              <a:buChar char="Ø"/>
            </a:pPr>
            <a:r>
              <a:rPr lang="en-US" sz="2000" dirty="0" smtClean="0"/>
              <a:t>Data Source: Fatality </a:t>
            </a:r>
            <a:r>
              <a:rPr lang="en-US" sz="2000" dirty="0"/>
              <a:t>Analysis Reporting System </a:t>
            </a:r>
            <a:r>
              <a:rPr lang="en-US" sz="2000" dirty="0" smtClean="0"/>
              <a:t>(FARS) that has data on fatal traffic  accidents since 1975</a:t>
            </a:r>
          </a:p>
          <a:p>
            <a:pPr marL="404813" indent="-404813">
              <a:buFont typeface="Wingdings" pitchFamily="2" charset="2"/>
              <a:buChar char="Ø"/>
            </a:pPr>
            <a:r>
              <a:rPr lang="en-US" sz="2000" dirty="0" smtClean="0"/>
              <a:t>Deliverables: </a:t>
            </a:r>
          </a:p>
          <a:p>
            <a:pPr marL="862013" lvl="1" indent="-404813">
              <a:buFont typeface="Wingdings" pitchFamily="2" charset="2"/>
              <a:buChar char="Ø"/>
            </a:pPr>
            <a:r>
              <a:rPr lang="en-US" sz="2000" dirty="0" smtClean="0"/>
              <a:t>Insights into the data using visualization tools</a:t>
            </a:r>
          </a:p>
          <a:p>
            <a:pPr marL="862013" lvl="1" indent="-404813">
              <a:buFont typeface="Wingdings" pitchFamily="2" charset="2"/>
              <a:buChar char="Ø"/>
            </a:pPr>
            <a:r>
              <a:rPr lang="en-US" sz="2000" dirty="0" smtClean="0"/>
              <a:t>Model to predict the number of fatalities and injury severity in accidents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allAtOnce"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Danger Days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2"/>
          <p:cNvPicPr>
            <a:picLocks noChangeAspect="1"/>
          </p:cNvPicPr>
          <p:nvPr/>
        </p:nvPicPr>
        <p:blipFill>
          <a:blip r:embed="rId3" cstate="print"/>
          <a:stretch>
            <a:fillRect/>
          </a:stretch>
        </p:blipFill>
        <p:spPr>
          <a:xfrm>
            <a:off x="838200" y="1123950"/>
            <a:ext cx="7543800" cy="3693419"/>
          </a:xfrm>
          <a:prstGeom prst="rect">
            <a:avLst/>
          </a:prstGeom>
        </p:spPr>
      </p:pic>
    </p:spTree>
    <p:extLst>
      <p:ext uri="{BB962C8B-B14F-4D97-AF65-F5344CB8AC3E}">
        <p14:creationId xmlns:p14="http://schemas.microsoft.com/office/powerpoint/2010/main" xmlns="" val="622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457200" y="133350"/>
            <a:ext cx="8375650" cy="461486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73238" y="250825"/>
            <a:ext cx="5597525" cy="46402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Accident Trends –</a:t>
            </a:r>
            <a:r>
              <a:rPr kumimoji="0" lang="en-US" sz="4000" b="0" i="0" u="none" strike="noStrike" kern="1200" cap="none" spc="0" normalizeH="0" noProof="0" dirty="0" smtClean="0">
                <a:ln>
                  <a:noFill/>
                </a:ln>
                <a:solidFill>
                  <a:schemeClr val="tx1"/>
                </a:solidFill>
                <a:effectLst/>
                <a:uLnTx/>
                <a:uFillTx/>
                <a:latin typeface="+mj-lt"/>
                <a:ea typeface="+mj-ea"/>
                <a:cs typeface="+mj-cs"/>
              </a:rPr>
              <a:t> 10 years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Content Placeholder 4"/>
          <p:cNvPicPr>
            <a:picLocks noGrp="1" noChangeAspect="1"/>
          </p:cNvPicPr>
          <p:nvPr>
            <p:ph idx="1"/>
          </p:nvPr>
        </p:nvPicPr>
        <p:blipFill>
          <a:blip r:embed="rId3" cstate="print"/>
          <a:stretch>
            <a:fillRect/>
          </a:stretch>
        </p:blipFill>
        <p:spPr>
          <a:xfrm>
            <a:off x="449826" y="989527"/>
            <a:ext cx="7924800" cy="4153973"/>
          </a:xfrm>
          <a:prstGeom prst="rect">
            <a:avLst/>
          </a:prstGeom>
        </p:spPr>
      </p:pic>
    </p:spTree>
    <p:extLst>
      <p:ext uri="{BB962C8B-B14F-4D97-AF65-F5344CB8AC3E}">
        <p14:creationId xmlns:p14="http://schemas.microsoft.com/office/powerpoint/2010/main" xmlns="" val="40513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057400" y="133350"/>
            <a:ext cx="5084763" cy="4572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87363" y="247650"/>
            <a:ext cx="8169275" cy="4648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730375" y="947738"/>
            <a:ext cx="5683250" cy="32480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71475" y="1096963"/>
            <a:ext cx="8401050" cy="294798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2020888" y="98425"/>
            <a:ext cx="5102225" cy="46069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762000" y="125413"/>
            <a:ext cx="7537450" cy="457993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rgbClr val="C00000"/>
            </a:solidFill>
          </a:ln>
        </p:spPr>
        <p:txBody>
          <a:bodyPr/>
          <a:lstStyle/>
          <a:p>
            <a:r>
              <a:rPr lang="en-US" dirty="0" smtClean="0"/>
              <a:t>Key Data files</a:t>
            </a:r>
            <a:endParaRPr lang="en-US" dirty="0"/>
          </a:p>
        </p:txBody>
      </p:sp>
      <p:sp>
        <p:nvSpPr>
          <p:cNvPr id="3" name="Content Placeholder 2"/>
          <p:cNvSpPr>
            <a:spLocks noGrp="1"/>
          </p:cNvSpPr>
          <p:nvPr>
            <p:ph idx="1"/>
          </p:nvPr>
        </p:nvSpPr>
        <p:spPr>
          <a:ln>
            <a:solidFill>
              <a:srgbClr val="C00000"/>
            </a:solidFill>
          </a:ln>
        </p:spPr>
        <p:txBody>
          <a:bodyPr/>
          <a:lstStyle/>
          <a:p>
            <a:pPr>
              <a:buNone/>
            </a:pPr>
            <a:r>
              <a:rPr lang="en-US" sz="1600" dirty="0" smtClean="0"/>
              <a:t>Approach</a:t>
            </a:r>
          </a:p>
          <a:p>
            <a:r>
              <a:rPr lang="en-US" sz="1600" dirty="0" smtClean="0"/>
              <a:t>Merge the data</a:t>
            </a:r>
          </a:p>
          <a:p>
            <a:r>
              <a:rPr lang="en-US" sz="1600" dirty="0" smtClean="0"/>
              <a:t>Identify data errors/outliers</a:t>
            </a:r>
          </a:p>
          <a:p>
            <a:r>
              <a:rPr lang="en-US" sz="1600" dirty="0" smtClean="0"/>
              <a:t>Draw trends / inferences / clusters</a:t>
            </a:r>
          </a:p>
          <a:p>
            <a:r>
              <a:rPr lang="en-US" sz="1600" dirty="0" smtClean="0"/>
              <a:t>Shortlist features for model</a:t>
            </a:r>
          </a:p>
          <a:p>
            <a:r>
              <a:rPr lang="en-US" sz="1600" dirty="0" smtClean="0"/>
              <a:t>Create and refine model</a:t>
            </a:r>
          </a:p>
          <a:p>
            <a:r>
              <a:rPr lang="en-US" sz="1600" dirty="0" smtClean="0"/>
              <a:t>Present inferences</a:t>
            </a:r>
          </a:p>
          <a:p>
            <a:r>
              <a:rPr lang="en-US" sz="1600" dirty="0" smtClean="0"/>
              <a:t>Publish model </a:t>
            </a:r>
          </a:p>
          <a:p>
            <a:pPr>
              <a:buNone/>
            </a:pPr>
            <a:r>
              <a:rPr lang="en-US" sz="1600" dirty="0" smtClean="0"/>
              <a:t>Key Questions to be answered:</a:t>
            </a:r>
          </a:p>
          <a:p>
            <a:r>
              <a:rPr lang="en-US" sz="1600" dirty="0" smtClean="0"/>
              <a:t>Time pattern of accidents</a:t>
            </a:r>
          </a:p>
          <a:p>
            <a:r>
              <a:rPr lang="en-US" sz="1600" dirty="0" smtClean="0"/>
              <a:t>Impact of weather conditions</a:t>
            </a:r>
          </a:p>
          <a:p>
            <a:r>
              <a:rPr lang="en-US" sz="1600" dirty="0" smtClean="0"/>
              <a:t>Impact of distractions</a:t>
            </a:r>
          </a:p>
          <a:p>
            <a:r>
              <a:rPr lang="en-US" sz="1600" dirty="0" smtClean="0"/>
              <a:t>Impact of impairments</a:t>
            </a:r>
          </a:p>
          <a:p>
            <a:r>
              <a:rPr lang="en-US" sz="1600" dirty="0" smtClean="0"/>
              <a:t>Impact of drink and drugs</a:t>
            </a:r>
          </a:p>
          <a:p>
            <a:r>
              <a:rPr lang="en-US" sz="1600" dirty="0" smtClean="0"/>
              <a:t>Impact of safety equipment</a:t>
            </a:r>
          </a:p>
          <a:p>
            <a:pPr>
              <a:buNone/>
            </a:pPr>
            <a:endParaRPr lang="en-US" sz="1600" dirty="0" smtClean="0"/>
          </a:p>
          <a:p>
            <a:endParaRPr lang="en-US" sz="1600" dirty="0"/>
          </a:p>
        </p:txBody>
      </p:sp>
      <p:sp>
        <p:nvSpPr>
          <p:cNvPr id="4" name="Text Placeholder 3"/>
          <p:cNvSpPr>
            <a:spLocks noGrp="1"/>
          </p:cNvSpPr>
          <p:nvPr>
            <p:ph type="body" sz="half" idx="2"/>
          </p:nvPr>
        </p:nvSpPr>
        <p:spPr>
          <a:ln>
            <a:solidFill>
              <a:srgbClr val="C00000"/>
            </a:solidFill>
          </a:ln>
        </p:spPr>
        <p:txBody>
          <a:bodyPr/>
          <a:lstStyle/>
          <a:p>
            <a:pPr marL="342900" lvl="0" indent="-342900">
              <a:buFont typeface="Arial" charset="0"/>
              <a:buChar char="•"/>
            </a:pPr>
            <a:r>
              <a:rPr lang="en-US" sz="2000" dirty="0" smtClean="0">
                <a:solidFill>
                  <a:prstClr val="black"/>
                </a:solidFill>
              </a:rPr>
              <a:t>Accident (52)</a:t>
            </a:r>
          </a:p>
          <a:p>
            <a:pPr marL="342900" lvl="0" indent="-342900">
              <a:buFont typeface="Arial" charset="0"/>
              <a:buChar char="•"/>
            </a:pPr>
            <a:r>
              <a:rPr lang="en-US" sz="2000" dirty="0" smtClean="0">
                <a:solidFill>
                  <a:prstClr val="black"/>
                </a:solidFill>
              </a:rPr>
              <a:t>Vehicle (102)</a:t>
            </a:r>
          </a:p>
          <a:p>
            <a:pPr marL="342900" lvl="0" indent="-342900">
              <a:buFont typeface="Arial" charset="0"/>
              <a:buChar char="•"/>
            </a:pPr>
            <a:r>
              <a:rPr lang="en-US" sz="2000" dirty="0" smtClean="0">
                <a:solidFill>
                  <a:prstClr val="black"/>
                </a:solidFill>
              </a:rPr>
              <a:t>Person (68)</a:t>
            </a:r>
          </a:p>
          <a:p>
            <a:pPr marL="342900" lvl="0" indent="-342900">
              <a:buFont typeface="Arial" charset="0"/>
              <a:buChar char="•"/>
            </a:pPr>
            <a:r>
              <a:rPr lang="en-US" sz="2000" dirty="0" smtClean="0">
                <a:solidFill>
                  <a:prstClr val="black"/>
                </a:solidFill>
              </a:rPr>
              <a:t>Distractions (4)</a:t>
            </a:r>
          </a:p>
          <a:p>
            <a:pPr marL="342900" lvl="0" indent="-342900">
              <a:buFont typeface="Arial" charset="0"/>
              <a:buChar char="•"/>
            </a:pPr>
            <a:r>
              <a:rPr lang="en-US" sz="2000" dirty="0" smtClean="0">
                <a:solidFill>
                  <a:prstClr val="black"/>
                </a:solidFill>
              </a:rPr>
              <a:t>Impairments (4)</a:t>
            </a:r>
          </a:p>
          <a:p>
            <a:pPr marL="342900" lvl="0" indent="-342900">
              <a:buFont typeface="Arial" charset="0"/>
              <a:buChar char="•"/>
            </a:pPr>
            <a:r>
              <a:rPr lang="en-US" sz="2000" dirty="0" smtClean="0">
                <a:solidFill>
                  <a:prstClr val="black"/>
                </a:solidFill>
              </a:rPr>
              <a:t>Factors (4)</a:t>
            </a:r>
          </a:p>
          <a:p>
            <a:pPr marL="342900" lvl="0" indent="-342900">
              <a:buFont typeface="Arial" charset="0"/>
              <a:buChar char="•"/>
            </a:pPr>
            <a:r>
              <a:rPr lang="en-US" sz="2000" dirty="0" smtClean="0">
                <a:solidFill>
                  <a:prstClr val="black"/>
                </a:solidFill>
              </a:rPr>
              <a:t>Vision (4)</a:t>
            </a:r>
          </a:p>
          <a:p>
            <a:pPr marL="342900" lvl="0" indent="-342900" algn="ctr"/>
            <a:r>
              <a:rPr lang="en-US" sz="2000" dirty="0" smtClean="0">
                <a:solidFill>
                  <a:prstClr val="black"/>
                </a:solidFill>
              </a:rPr>
              <a:t>:</a:t>
            </a:r>
          </a:p>
          <a:p>
            <a:pPr marL="342900" lvl="0" indent="-342900" algn="ctr"/>
            <a:r>
              <a:rPr lang="en-US" sz="2000" dirty="0" smtClean="0">
                <a:solidFill>
                  <a:prstClr val="black"/>
                </a:solidFill>
              </a:rPr>
              <a:t>:</a:t>
            </a:r>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bg/>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P spid="4"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0400" y="3028950"/>
            <a:ext cx="4648200" cy="646331"/>
          </a:xfrm>
          <a:prstGeom prst="rect">
            <a:avLst/>
          </a:prstGeom>
          <a:noFill/>
        </p:spPr>
        <p:txBody>
          <a:bodyPr wrap="square" rtlCol="0">
            <a:spAutoFit/>
          </a:bodyPr>
          <a:lstStyle/>
          <a:p>
            <a:r>
              <a:rPr lang="en-US" dirty="0" smtClean="0"/>
              <a:t>No drunk drivers were involved in 68% of accidents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0" y="285750"/>
            <a:ext cx="9144000" cy="239553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 y="438150"/>
            <a:ext cx="9144000" cy="21336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381000" y="107950"/>
            <a:ext cx="8297863" cy="45974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427038" y="133350"/>
            <a:ext cx="8289925" cy="461486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447675" y="184150"/>
            <a:ext cx="8247063" cy="45974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209550"/>
            <a:ext cx="9144000" cy="164782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rot="5400000">
            <a:off x="2743200" y="-247650"/>
            <a:ext cx="2099505" cy="682390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0" y="23813"/>
            <a:ext cx="9144000" cy="4452937"/>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 y="-19050"/>
            <a:ext cx="9144000" cy="28194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0" y="2952750"/>
            <a:ext cx="9144000" cy="131445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0" y="0"/>
            <a:ext cx="9144000" cy="45529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 y="9525"/>
            <a:ext cx="9143999" cy="45434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rgbClr val="C00000"/>
            </a:solidFill>
          </a:ln>
        </p:spPr>
        <p:txBody>
          <a:bodyPr/>
          <a:lstStyle/>
          <a:p>
            <a:r>
              <a:rPr lang="en-US" sz="2400" dirty="0" smtClean="0"/>
              <a:t>40 years of data available: 1975 to 2015</a:t>
            </a:r>
          </a:p>
          <a:p>
            <a:r>
              <a:rPr lang="en-US" sz="2400" dirty="0" smtClean="0"/>
              <a:t>Each member took up 10 years of data to analyze</a:t>
            </a:r>
          </a:p>
          <a:p>
            <a:r>
              <a:rPr lang="en-US" sz="2400" dirty="0" smtClean="0"/>
              <a:t>In the first phase, only descriptive analysis was done</a:t>
            </a:r>
          </a:p>
          <a:p>
            <a:pPr lvl="1"/>
            <a:r>
              <a:rPr lang="en-US" sz="2000" dirty="0" smtClean="0">
                <a:solidFill>
                  <a:prstClr val="black"/>
                </a:solidFill>
              </a:rPr>
              <a:t>Programming Language: R </a:t>
            </a:r>
          </a:p>
          <a:p>
            <a:pPr lvl="1"/>
            <a:r>
              <a:rPr lang="en-US" sz="2000" dirty="0" smtClean="0">
                <a:solidFill>
                  <a:prstClr val="black"/>
                </a:solidFill>
              </a:rPr>
              <a:t>Visualization tool: Tableau</a:t>
            </a:r>
            <a:endParaRPr lang="en-US" sz="2400" dirty="0" smtClean="0"/>
          </a:p>
          <a:p>
            <a:r>
              <a:rPr lang="en-US" sz="2400" dirty="0" smtClean="0"/>
              <a:t>Model building was done in the second phase</a:t>
            </a:r>
          </a:p>
          <a:p>
            <a:pPr lvl="1"/>
            <a:r>
              <a:rPr lang="en-US" sz="2000" dirty="0" smtClean="0"/>
              <a:t>Programming Language: R </a:t>
            </a:r>
          </a:p>
          <a:p>
            <a:pPr lvl="1"/>
            <a:r>
              <a:rPr lang="en-US" sz="2000" dirty="0" smtClean="0"/>
              <a:t>Algorithm: Decision tree</a:t>
            </a:r>
            <a:endParaRPr lang="en-US" sz="2000" dirty="0"/>
          </a:p>
        </p:txBody>
      </p:sp>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Approach followed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214313"/>
            <a:ext cx="9144000" cy="47148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4763" y="871538"/>
            <a:ext cx="9134475" cy="340042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1" y="19050"/>
            <a:ext cx="9144000" cy="24765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cstate="print"/>
          <a:srcRect/>
          <a:stretch>
            <a:fillRect/>
          </a:stretch>
        </p:blipFill>
        <p:spPr bwMode="auto">
          <a:xfrm>
            <a:off x="0" y="2647950"/>
            <a:ext cx="5486400" cy="2495550"/>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0" y="0"/>
            <a:ext cx="9144000" cy="2690812"/>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19050"/>
            <a:ext cx="9144000" cy="40100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0" y="-19050"/>
            <a:ext cx="9144000" cy="37909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0" y="-19050"/>
            <a:ext cx="9144000" cy="457200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5553075" y="2724150"/>
            <a:ext cx="3590925" cy="24193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1" y="-19050"/>
            <a:ext cx="9144000" cy="1933575"/>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0" y="1885950"/>
            <a:ext cx="9144000" cy="324802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nson.varghese\AppData\Local\Microsoft\Windows\Temporary Internet Files\Content.IE5\UGLWRTEO\Thank-you[1].jpg"/>
          <p:cNvPicPr>
            <a:picLocks noChangeAspect="1" noChangeArrowheads="1"/>
          </p:cNvPicPr>
          <p:nvPr/>
        </p:nvPicPr>
        <p:blipFill>
          <a:blip r:embed="rId2" cstate="print"/>
          <a:srcRect/>
          <a:stretch>
            <a:fillRect/>
          </a:stretch>
        </p:blipFill>
        <p:spPr bwMode="auto">
          <a:xfrm>
            <a:off x="1032313" y="514350"/>
            <a:ext cx="4606487" cy="3562350"/>
          </a:xfrm>
          <a:prstGeom prst="rect">
            <a:avLst/>
          </a:prstGeom>
          <a:noFill/>
        </p:spPr>
      </p:pic>
      <p:pic>
        <p:nvPicPr>
          <p:cNvPr id="1027" name="Picture 3" descr="C:\Users\johnson.varghese\AppData\Local\Microsoft\Windows\Temporary Internet Files\Content.IE5\3PDW9KGB\e02ec5a0-7025-11e4-bb80-059e5f1bac9c_2ec821f0-6f42-11e4-a8b9-050f58083ca3_160x160x121-person-with-folded-hands-png-pagespeed-ic-UbTaFdAtOi[1].jpg"/>
          <p:cNvPicPr>
            <a:picLocks noChangeAspect="1" noChangeArrowheads="1"/>
          </p:cNvPicPr>
          <p:nvPr/>
        </p:nvPicPr>
        <p:blipFill>
          <a:blip r:embed="rId3" cstate="print"/>
          <a:srcRect/>
          <a:stretch>
            <a:fillRect/>
          </a:stretch>
        </p:blipFill>
        <p:spPr bwMode="auto">
          <a:xfrm>
            <a:off x="6121400" y="1200150"/>
            <a:ext cx="2032000" cy="2032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657599"/>
          </a:xfrm>
          <a:ln>
            <a:solidFill>
              <a:srgbClr val="C00000"/>
            </a:solidFill>
          </a:ln>
        </p:spPr>
        <p:txBody>
          <a:bodyPr/>
          <a:lstStyle/>
          <a:p>
            <a:r>
              <a:rPr lang="en-US" sz="2000" dirty="0" smtClean="0"/>
              <a:t>Only 3 data files available for all 10 years – Accident, Vehicle, Person</a:t>
            </a:r>
          </a:p>
          <a:p>
            <a:r>
              <a:rPr lang="en-US" sz="2000" dirty="0" smtClean="0"/>
              <a:t>Many features got added or deleted over the years, needed to identify the common features e.g. in accident data file, only 42 features were common to all 10 years, from a max of 55</a:t>
            </a:r>
          </a:p>
          <a:p>
            <a:r>
              <a:rPr lang="en-US" sz="2000" dirty="0" smtClean="0"/>
              <a:t>Interpretation of some of the feature codes had changed over years e.g. In the feature </a:t>
            </a:r>
            <a:r>
              <a:rPr lang="en-US" sz="2000" i="1" dirty="0" smtClean="0"/>
              <a:t>WEATHER</a:t>
            </a:r>
            <a:r>
              <a:rPr lang="en-US" sz="2000" dirty="0" smtClean="0"/>
              <a:t>, the code of 6 earlier stood for “Rain and Fog”. Now it stands for “Severe Crosswinds”</a:t>
            </a:r>
          </a:p>
          <a:p>
            <a:r>
              <a:rPr lang="en-US" sz="2000" dirty="0" smtClean="0"/>
              <a:t>Interpretations of some codes is very ambiguous e.g. </a:t>
            </a:r>
            <a:r>
              <a:rPr lang="en-US" sz="2000" i="1" dirty="0" smtClean="0"/>
              <a:t>Most harmful event</a:t>
            </a:r>
            <a:r>
              <a:rPr lang="en-US" sz="2000" dirty="0" smtClean="0"/>
              <a:t> feature has a code called “Motor Vehicle in Transport”</a:t>
            </a:r>
          </a:p>
          <a:p>
            <a:r>
              <a:rPr lang="en-US" sz="2000" dirty="0" smtClean="0"/>
              <a:t>Value of None in many cases e.g. </a:t>
            </a:r>
            <a:r>
              <a:rPr lang="en-US" sz="2000" i="1" dirty="0" smtClean="0"/>
              <a:t>Crash factors </a:t>
            </a:r>
            <a:r>
              <a:rPr lang="en-US" sz="2000" dirty="0" smtClean="0"/>
              <a:t>feature has 95% of values as ‘None’</a:t>
            </a:r>
            <a:endParaRPr lang="en-US" sz="2000" dirty="0"/>
          </a:p>
        </p:txBody>
      </p:sp>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Challenges in data collation</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505199"/>
          </a:xfrm>
          <a:ln>
            <a:solidFill>
              <a:srgbClr val="C00000"/>
            </a:solidFill>
          </a:ln>
        </p:spPr>
        <p:txBody>
          <a:bodyPr/>
          <a:lstStyle/>
          <a:p>
            <a:r>
              <a:rPr lang="en-US" sz="2200" dirty="0" smtClean="0"/>
              <a:t>Total # of accidents from 2006 to 2015: 324710</a:t>
            </a:r>
          </a:p>
          <a:p>
            <a:r>
              <a:rPr lang="en-US" sz="2200" dirty="0" smtClean="0"/>
              <a:t># of fatalities in this period: 355262</a:t>
            </a:r>
          </a:p>
          <a:p>
            <a:r>
              <a:rPr lang="en-US" sz="2200" dirty="0" smtClean="0"/>
              <a:t># of vehicles involved: 484462</a:t>
            </a:r>
          </a:p>
          <a:p>
            <a:r>
              <a:rPr lang="en-US" sz="2200" dirty="0" smtClean="0"/>
              <a:t># of motorists involved: 770151</a:t>
            </a:r>
          </a:p>
          <a:p>
            <a:r>
              <a:rPr lang="en-US" sz="2200" dirty="0" smtClean="0"/>
              <a:t># of pedestrians/cyclists involved: 60022</a:t>
            </a:r>
          </a:p>
          <a:p>
            <a:r>
              <a:rPr lang="en-US" sz="2200" dirty="0" smtClean="0"/>
              <a:t># of motorist deaths: 299534</a:t>
            </a:r>
          </a:p>
          <a:p>
            <a:r>
              <a:rPr lang="en-US" sz="2200" dirty="0" smtClean="0"/>
              <a:t># of pedestrian deaths: 55728</a:t>
            </a:r>
          </a:p>
          <a:p>
            <a:r>
              <a:rPr lang="en-US" sz="2200" dirty="0" smtClean="0"/>
              <a:t>68% of vehicles had 1 occupant, 20% had 2, 6% had 3, 3% had 4 and 1.4% had 5 occupants</a:t>
            </a:r>
            <a:endParaRPr lang="en-US" sz="2200" dirty="0"/>
          </a:p>
        </p:txBody>
      </p:sp>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Key Statistics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505199"/>
          </a:xfrm>
          <a:ln>
            <a:solidFill>
              <a:srgbClr val="C00000"/>
            </a:solidFill>
          </a:ln>
        </p:spPr>
        <p:txBody>
          <a:bodyPr/>
          <a:lstStyle/>
          <a:p>
            <a:r>
              <a:rPr lang="en-US" sz="2200" dirty="0" smtClean="0"/>
              <a:t>Total # of accidents from 1995 to 2005</a:t>
            </a:r>
            <a:r>
              <a:rPr lang="en-US" sz="2200" dirty="0"/>
              <a:t>: 416359</a:t>
            </a:r>
            <a:endParaRPr lang="en-US" sz="2200" dirty="0" smtClean="0"/>
          </a:p>
          <a:p>
            <a:r>
              <a:rPr lang="en-US" sz="2200" dirty="0" smtClean="0"/>
              <a:t># of fatalities in this period:465489</a:t>
            </a:r>
          </a:p>
          <a:p>
            <a:r>
              <a:rPr lang="en-US" sz="2200" dirty="0" smtClean="0"/>
              <a:t># of vehicles involved: 635712</a:t>
            </a:r>
          </a:p>
          <a:p>
            <a:r>
              <a:rPr lang="en-US" sz="2200" dirty="0" smtClean="0"/>
              <a:t># of motorists involved: 572850</a:t>
            </a:r>
          </a:p>
          <a:p>
            <a:r>
              <a:rPr lang="en-US" sz="2200" dirty="0" smtClean="0"/>
              <a:t># of pedestrians/cyclists involved: 73436</a:t>
            </a:r>
          </a:p>
          <a:p>
            <a:r>
              <a:rPr lang="en-US" sz="2200" dirty="0" smtClean="0"/>
              <a:t># of motorist deaths: 185207</a:t>
            </a:r>
          </a:p>
          <a:p>
            <a:r>
              <a:rPr lang="en-US" sz="2200" dirty="0" smtClean="0"/>
              <a:t># of pedestrian deaths: </a:t>
            </a:r>
            <a:r>
              <a:rPr lang="en-US" sz="2200" dirty="0"/>
              <a:t>4</a:t>
            </a:r>
            <a:r>
              <a:rPr lang="en-US" sz="2200" dirty="0" smtClean="0"/>
              <a:t>3812</a:t>
            </a:r>
          </a:p>
          <a:p>
            <a:r>
              <a:rPr lang="en-US" sz="2200" dirty="0" smtClean="0"/>
              <a:t>66% of vehicles had 1 occupant, 22% had 2, 8% had 3, 3% had 3 and 1.4% had 5 occupants</a:t>
            </a:r>
            <a:endParaRPr lang="en-US" sz="2200" dirty="0"/>
          </a:p>
        </p:txBody>
      </p:sp>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Key Statistics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256747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505199"/>
          </a:xfrm>
          <a:ln>
            <a:solidFill>
              <a:srgbClr val="C00000"/>
            </a:solidFill>
          </a:ln>
        </p:spPr>
        <p:txBody>
          <a:bodyPr/>
          <a:lstStyle/>
          <a:p>
            <a:r>
              <a:rPr lang="en-US" sz="2000" dirty="0" smtClean="0"/>
              <a:t>The highest number of accidents and fatalities occur in Texas, California and Florida</a:t>
            </a:r>
          </a:p>
          <a:p>
            <a:r>
              <a:rPr lang="en-US" sz="2000" dirty="0" smtClean="0"/>
              <a:t>The most number of accidents in a week occur during the nights of Fri-Sat and Sat-Sun</a:t>
            </a:r>
          </a:p>
          <a:p>
            <a:r>
              <a:rPr lang="en-US" sz="2000" dirty="0" smtClean="0"/>
              <a:t>The highest number of accidents occur in August and the lowest in Feb</a:t>
            </a:r>
          </a:p>
          <a:p>
            <a:r>
              <a:rPr lang="en-US" sz="2000" dirty="0" smtClean="0"/>
              <a:t>Most accidents occur on State Highways compared to other type of roads (US Highways, Interstate etc)</a:t>
            </a:r>
          </a:p>
          <a:p>
            <a:r>
              <a:rPr lang="en-US" sz="2000" dirty="0" smtClean="0"/>
              <a:t>Roads having most accidents: I-10, I-95, I-40</a:t>
            </a:r>
          </a:p>
          <a:p>
            <a:r>
              <a:rPr lang="en-US" sz="2000" dirty="0" smtClean="0"/>
              <a:t>Close to half (48%) of accidents happen in daylight</a:t>
            </a:r>
          </a:p>
          <a:p>
            <a:r>
              <a:rPr lang="en-US" sz="2000" dirty="0" smtClean="0"/>
              <a:t>Over 80% accidents happen in clear weather</a:t>
            </a:r>
          </a:p>
          <a:p>
            <a:endParaRPr lang="en-US" sz="2000" dirty="0" smtClean="0"/>
          </a:p>
          <a:p>
            <a:endParaRPr lang="en-US" sz="2000" dirty="0"/>
          </a:p>
        </p:txBody>
      </p:sp>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Key Insights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505200"/>
          </a:xfrm>
          <a:ln>
            <a:solidFill>
              <a:srgbClr val="C00000"/>
            </a:solidFill>
          </a:ln>
        </p:spPr>
        <p:txBody>
          <a:bodyPr/>
          <a:lstStyle/>
          <a:p>
            <a:r>
              <a:rPr lang="en-US" sz="2000" dirty="0" smtClean="0"/>
              <a:t>To determine safety levels of various types of vehicles, we used a metric called deaths/vehicle (deaths per vehicle involved in accident):</a:t>
            </a:r>
          </a:p>
          <a:p>
            <a:pPr lvl="1"/>
            <a:r>
              <a:rPr lang="en-US" sz="1600" dirty="0" smtClean="0"/>
              <a:t>Chevrolet, Ford, Honda, Toyota are the brands most involved in accidents (</a:t>
            </a:r>
            <a:r>
              <a:rPr lang="en-US" sz="1600" dirty="0" err="1" smtClean="0"/>
              <a:t>desc</a:t>
            </a:r>
            <a:r>
              <a:rPr lang="en-US" sz="1600" dirty="0" smtClean="0"/>
              <a:t> order of number of deaths) having a death/vehicle ratio of 0.64, 0.58, 0.76 and 0.61 respectively</a:t>
            </a:r>
          </a:p>
          <a:p>
            <a:pPr lvl="1"/>
            <a:r>
              <a:rPr lang="en-US" sz="1600" dirty="0" smtClean="0"/>
              <a:t>Death/vehicle ratio of different body types (</a:t>
            </a:r>
            <a:r>
              <a:rPr lang="en-US" sz="1600" dirty="0" err="1" smtClean="0"/>
              <a:t>desc</a:t>
            </a:r>
            <a:r>
              <a:rPr lang="en-US" sz="1600" dirty="0" smtClean="0"/>
              <a:t> order of number of deaths): 4 door sedan – 0.69, motorcycle – 0.98, standard pickup – 0.51, compact utility – 0.59, 2 door sedan – 0.77, truck – 0.16</a:t>
            </a:r>
          </a:p>
          <a:p>
            <a:r>
              <a:rPr lang="en-US" sz="2000" dirty="0" smtClean="0"/>
              <a:t>Statistics related to ownership of the accident vehicle </a:t>
            </a:r>
          </a:p>
          <a:p>
            <a:pPr lvl="1"/>
            <a:r>
              <a:rPr lang="en-US" sz="1600" dirty="0" smtClean="0"/>
              <a:t>In 55% of cases, the driver was the owner of the vehicle leading to 58% of deaths</a:t>
            </a:r>
          </a:p>
          <a:p>
            <a:pPr lvl="1"/>
            <a:r>
              <a:rPr lang="en-US" sz="1600" dirty="0" smtClean="0"/>
              <a:t>In 28% of cases, the driver was not the owner of the vehicle leading to 32% of deaths</a:t>
            </a:r>
          </a:p>
          <a:p>
            <a:pPr lvl="1"/>
            <a:r>
              <a:rPr lang="en-US" sz="1600" dirty="0" smtClean="0"/>
              <a:t>In 10.65% of cases, the vehicle was company owned leading to 4.65% of deaths</a:t>
            </a:r>
          </a:p>
          <a:p>
            <a:pPr lvl="1"/>
            <a:endParaRPr lang="en-US" sz="1600" dirty="0" smtClean="0"/>
          </a:p>
          <a:p>
            <a:pPr>
              <a:buNone/>
            </a:pPr>
            <a:endParaRPr lang="en-US" sz="2000" dirty="0" smtClean="0"/>
          </a:p>
          <a:p>
            <a:endParaRPr lang="en-US" sz="2000" dirty="0"/>
          </a:p>
        </p:txBody>
      </p:sp>
      <p:sp>
        <p:nvSpPr>
          <p:cNvPr id="4" name="Title 1"/>
          <p:cNvSpPr txBox="1">
            <a:spLocks/>
          </p:cNvSpPr>
          <p:nvPr/>
        </p:nvSpPr>
        <p:spPr>
          <a:xfrm>
            <a:off x="457200" y="171450"/>
            <a:ext cx="8229600" cy="857250"/>
          </a:xfrm>
          <a:prstGeom prst="rect">
            <a:avLst/>
          </a:prstGeom>
          <a:ln>
            <a:solidFill>
              <a:srgbClr val="C00000"/>
            </a:solidFill>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Key Insights</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Aegis PPT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Aegis PPT Template (1)</Template>
  <TotalTime>15903</TotalTime>
  <Words>1537</Words>
  <Application>Microsoft Office PowerPoint</Application>
  <PresentationFormat>On-screen Show (16:9)</PresentationFormat>
  <Paragraphs>162</Paragraphs>
  <Slides>48</Slides>
  <Notes>14</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Aegis PPT Template (1)</vt:lpstr>
      <vt:lpstr>Traffic Accident Analysis &amp; Modeling</vt:lpstr>
      <vt:lpstr>Slide 2</vt:lpstr>
      <vt:lpstr>Key Data files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APPENDIX</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johnson.varghese</dc:creator>
  <cp:lastModifiedBy>johnson.varghese</cp:lastModifiedBy>
  <cp:revision>52</cp:revision>
  <dcterms:created xsi:type="dcterms:W3CDTF">2016-09-15T07:02:47Z</dcterms:created>
  <dcterms:modified xsi:type="dcterms:W3CDTF">2017-03-31T16:36:08Z</dcterms:modified>
</cp:coreProperties>
</file>