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4.jpg" ContentType="image/png"/>
  <Override PartName="/ppt/media/image25.jpg" ContentType="image/png"/>
  <Override PartName="/ppt/media/image26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4"/>
  </p:notesMasterIdLst>
  <p:sldIdLst>
    <p:sldId id="256" r:id="rId2"/>
    <p:sldId id="257" r:id="rId3"/>
    <p:sldId id="290" r:id="rId4"/>
    <p:sldId id="318" r:id="rId5"/>
    <p:sldId id="258" r:id="rId6"/>
    <p:sldId id="259" r:id="rId7"/>
    <p:sldId id="261" r:id="rId8"/>
    <p:sldId id="262" r:id="rId9"/>
    <p:sldId id="263" r:id="rId10"/>
    <p:sldId id="260" r:id="rId11"/>
    <p:sldId id="319" r:id="rId12"/>
    <p:sldId id="280" r:id="rId13"/>
    <p:sldId id="281" r:id="rId14"/>
    <p:sldId id="288" r:id="rId15"/>
    <p:sldId id="289" r:id="rId16"/>
    <p:sldId id="264" r:id="rId17"/>
    <p:sldId id="265" r:id="rId18"/>
    <p:sldId id="266" r:id="rId19"/>
    <p:sldId id="267" r:id="rId20"/>
    <p:sldId id="273" r:id="rId21"/>
    <p:sldId id="269" r:id="rId22"/>
    <p:sldId id="270" r:id="rId23"/>
    <p:sldId id="284" r:id="rId24"/>
    <p:sldId id="285" r:id="rId25"/>
    <p:sldId id="286" r:id="rId26"/>
    <p:sldId id="271" r:id="rId27"/>
    <p:sldId id="307" r:id="rId28"/>
    <p:sldId id="308" r:id="rId29"/>
    <p:sldId id="311" r:id="rId30"/>
    <p:sldId id="272" r:id="rId31"/>
    <p:sldId id="309" r:id="rId32"/>
    <p:sldId id="277" r:id="rId33"/>
    <p:sldId id="310" r:id="rId34"/>
    <p:sldId id="295" r:id="rId35"/>
    <p:sldId id="313" r:id="rId36"/>
    <p:sldId id="294" r:id="rId37"/>
    <p:sldId id="296" r:id="rId38"/>
    <p:sldId id="314" r:id="rId39"/>
    <p:sldId id="322" r:id="rId40"/>
    <p:sldId id="323" r:id="rId41"/>
    <p:sldId id="315" r:id="rId42"/>
    <p:sldId id="297" r:id="rId43"/>
    <p:sldId id="298" r:id="rId44"/>
    <p:sldId id="299" r:id="rId45"/>
    <p:sldId id="305" r:id="rId46"/>
    <p:sldId id="320" r:id="rId47"/>
    <p:sldId id="316" r:id="rId48"/>
    <p:sldId id="324" r:id="rId49"/>
    <p:sldId id="325" r:id="rId50"/>
    <p:sldId id="293" r:id="rId51"/>
    <p:sldId id="317" r:id="rId52"/>
    <p:sldId id="2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urva\Desktop\Submission\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urva\Desktop\Submission\Error%20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urva\Desktop\Submission\Error%20R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urva\Desktop\Submission\Error%20R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IRIS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k-means accuracy %</c:v>
                </c:pt>
                <c:pt idx="1">
                  <c:v>Hierarchical clustering accuracy %</c:v>
                </c:pt>
                <c:pt idx="2">
                  <c:v>Spectral Clustering Accuracy %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87.986999999999995</c:v>
                </c:pt>
                <c:pt idx="1">
                  <c:v>84</c:v>
                </c:pt>
                <c:pt idx="2">
                  <c:v>51.93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5-4335-B274-3FA17E12CFA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GLASS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k-means accuracy %</c:v>
                </c:pt>
                <c:pt idx="1">
                  <c:v>Hierarchical clustering accuracy %</c:v>
                </c:pt>
                <c:pt idx="2">
                  <c:v>Spectral Clustering Accuracy %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76.8</c:v>
                </c:pt>
                <c:pt idx="1">
                  <c:v>81.91</c:v>
                </c:pt>
                <c:pt idx="2">
                  <c:v>59.76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5-4335-B274-3FA17E12CFA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YEAST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k-means accuracy %</c:v>
                </c:pt>
                <c:pt idx="1">
                  <c:v>Hierarchical clustering accuracy %</c:v>
                </c:pt>
                <c:pt idx="2">
                  <c:v>Spectral Clustering Accuracy %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67.230999999999995</c:v>
                </c:pt>
                <c:pt idx="1">
                  <c:v>47</c:v>
                </c:pt>
                <c:pt idx="2">
                  <c:v>43.83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05-4335-B274-3FA17E12CF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416862688"/>
        <c:axId val="416868264"/>
        <c:axId val="0"/>
      </c:bar3DChart>
      <c:catAx>
        <c:axId val="4168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868264"/>
        <c:crosses val="autoZero"/>
        <c:auto val="1"/>
        <c:lblAlgn val="ctr"/>
        <c:lblOffset val="100"/>
        <c:noMultiLvlLbl val="0"/>
      </c:catAx>
      <c:valAx>
        <c:axId val="41686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86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k-means Error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Sheet1!$C$1:$C$2</c:f>
              <c:strCache>
                <c:ptCount val="2"/>
                <c:pt idx="0">
                  <c:v>No of CLUSTERS,k</c:v>
                </c:pt>
                <c:pt idx="1">
                  <c:v>i/p k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Sheet1!$A$3:$B$8</c:f>
              <c:multiLvlStrCache>
                <c:ptCount val="6"/>
                <c:lvl>
                  <c:pt idx="0">
                    <c:v>k-means</c:v>
                  </c:pt>
                  <c:pt idx="1">
                    <c:v>k-means++</c:v>
                  </c:pt>
                  <c:pt idx="2">
                    <c:v>k-means</c:v>
                  </c:pt>
                  <c:pt idx="3">
                    <c:v>k-means++</c:v>
                  </c:pt>
                  <c:pt idx="4">
                    <c:v>k-means</c:v>
                  </c:pt>
                  <c:pt idx="5">
                    <c:v>k-means++</c:v>
                  </c:pt>
                </c:lvl>
                <c:lvl>
                  <c:pt idx="0">
                    <c:v>IRIS</c:v>
                  </c:pt>
                  <c:pt idx="2">
                    <c:v>GLASS</c:v>
                  </c:pt>
                  <c:pt idx="4">
                    <c:v>YEAST</c:v>
                  </c:pt>
                </c:lvl>
              </c:multiLvlStrCache>
            </c:multiLvl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3</c:v>
                </c:pt>
                <c:pt idx="2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8-43E4-B708-DB5BC2954460}"/>
            </c:ext>
          </c:extLst>
        </c:ser>
        <c:ser>
          <c:idx val="1"/>
          <c:order val="1"/>
          <c:tx>
            <c:strRef>
              <c:f>Sheet1!$D$1:$D$2</c:f>
              <c:strCache>
                <c:ptCount val="2"/>
                <c:pt idx="0">
                  <c:v>No of CLUSTERS,k</c:v>
                </c:pt>
                <c:pt idx="1">
                  <c:v>o/p k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Sheet1!$A$3:$B$8</c:f>
              <c:multiLvlStrCache>
                <c:ptCount val="6"/>
                <c:lvl>
                  <c:pt idx="0">
                    <c:v>k-means</c:v>
                  </c:pt>
                  <c:pt idx="1">
                    <c:v>k-means++</c:v>
                  </c:pt>
                  <c:pt idx="2">
                    <c:v>k-means</c:v>
                  </c:pt>
                  <c:pt idx="3">
                    <c:v>k-means++</c:v>
                  </c:pt>
                  <c:pt idx="4">
                    <c:v>k-means</c:v>
                  </c:pt>
                  <c:pt idx="5">
                    <c:v>k-means++</c:v>
                  </c:pt>
                </c:lvl>
                <c:lvl>
                  <c:pt idx="0">
                    <c:v>IRIS</c:v>
                  </c:pt>
                  <c:pt idx="2">
                    <c:v>GLASS</c:v>
                  </c:pt>
                  <c:pt idx="4">
                    <c:v>YEAST</c:v>
                  </c:pt>
                </c:lvl>
              </c:multiLvlStrCache>
            </c:multiLvl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3</c:v>
                </c:pt>
                <c:pt idx="2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C8-43E4-B708-DB5BC2954460}"/>
            </c:ext>
          </c:extLst>
        </c:ser>
        <c:ser>
          <c:idx val="2"/>
          <c:order val="2"/>
          <c:tx>
            <c:strRef>
              <c:f>Sheet1!$E$1:$E$2</c:f>
              <c:strCache>
                <c:ptCount val="2"/>
                <c:pt idx="0">
                  <c:v>ERROR RATE</c:v>
                </c:pt>
                <c:pt idx="1">
                  <c:v>MEAN</c:v>
                </c:pt>
              </c:strCache>
            </c:strRef>
          </c:tx>
          <c:spPr>
            <a:gradFill>
              <a:gsLst>
                <a:gs pos="100000">
                  <a:schemeClr val="accent6">
                    <a:alpha val="0"/>
                  </a:schemeClr>
                </a:gs>
                <a:gs pos="50000">
                  <a:schemeClr val="accent6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Sheet1!$A$3:$B$8</c:f>
              <c:multiLvlStrCache>
                <c:ptCount val="6"/>
                <c:lvl>
                  <c:pt idx="0">
                    <c:v>k-means</c:v>
                  </c:pt>
                  <c:pt idx="1">
                    <c:v>k-means++</c:v>
                  </c:pt>
                  <c:pt idx="2">
                    <c:v>k-means</c:v>
                  </c:pt>
                  <c:pt idx="3">
                    <c:v>k-means++</c:v>
                  </c:pt>
                  <c:pt idx="4">
                    <c:v>k-means</c:v>
                  </c:pt>
                  <c:pt idx="5">
                    <c:v>k-means++</c:v>
                  </c:pt>
                </c:lvl>
                <c:lvl>
                  <c:pt idx="0">
                    <c:v>IRIS</c:v>
                  </c:pt>
                  <c:pt idx="2">
                    <c:v>GLASS</c:v>
                  </c:pt>
                  <c:pt idx="4">
                    <c:v>YEAST</c:v>
                  </c:pt>
                </c:lvl>
              </c:multiLvlStrCache>
            </c:multiLvl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15.77</c:v>
                </c:pt>
                <c:pt idx="1">
                  <c:v>13.37</c:v>
                </c:pt>
                <c:pt idx="2">
                  <c:v>55.86</c:v>
                </c:pt>
                <c:pt idx="3">
                  <c:v>56.1</c:v>
                </c:pt>
                <c:pt idx="4">
                  <c:v>35.74</c:v>
                </c:pt>
                <c:pt idx="5">
                  <c:v>37.49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C8-43E4-B708-DB5BC2954460}"/>
            </c:ext>
          </c:extLst>
        </c:ser>
        <c:ser>
          <c:idx val="3"/>
          <c:order val="3"/>
          <c:tx>
            <c:strRef>
              <c:f>Sheet1!$F$1:$F$2</c:f>
              <c:strCache>
                <c:ptCount val="2"/>
                <c:pt idx="0">
                  <c:v>ERROR RATE</c:v>
                </c:pt>
                <c:pt idx="1">
                  <c:v>LEAST</c:v>
                </c:pt>
              </c:strCache>
            </c:strRef>
          </c:tx>
          <c:spPr>
            <a:gradFill>
              <a:gsLst>
                <a:gs pos="100000">
                  <a:schemeClr val="accent2">
                    <a:lumMod val="60000"/>
                    <a:alpha val="0"/>
                  </a:schemeClr>
                </a:gs>
                <a:gs pos="5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Sheet1!$A$3:$B$8</c:f>
              <c:multiLvlStrCache>
                <c:ptCount val="6"/>
                <c:lvl>
                  <c:pt idx="0">
                    <c:v>k-means</c:v>
                  </c:pt>
                  <c:pt idx="1">
                    <c:v>k-means++</c:v>
                  </c:pt>
                  <c:pt idx="2">
                    <c:v>k-means</c:v>
                  </c:pt>
                  <c:pt idx="3">
                    <c:v>k-means++</c:v>
                  </c:pt>
                  <c:pt idx="4">
                    <c:v>k-means</c:v>
                  </c:pt>
                  <c:pt idx="5">
                    <c:v>k-means++</c:v>
                  </c:pt>
                </c:lvl>
                <c:lvl>
                  <c:pt idx="0">
                    <c:v>IRIS</c:v>
                  </c:pt>
                  <c:pt idx="2">
                    <c:v>GLASS</c:v>
                  </c:pt>
                  <c:pt idx="4">
                    <c:v>YEAST</c:v>
                  </c:pt>
                </c:lvl>
              </c:multiLvlStrCache>
            </c:multiLvl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28.65</c:v>
                </c:pt>
                <c:pt idx="3">
                  <c:v>44.86</c:v>
                </c:pt>
                <c:pt idx="4">
                  <c:v>37.380000000000003</c:v>
                </c:pt>
                <c:pt idx="5">
                  <c:v>35.020000000000003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C8-43E4-B708-DB5BC2954460}"/>
            </c:ext>
          </c:extLst>
        </c:ser>
        <c:ser>
          <c:idx val="4"/>
          <c:order val="4"/>
          <c:tx>
            <c:strRef>
              <c:f>Sheet1!$G$1:$G$2</c:f>
              <c:strCache>
                <c:ptCount val="2"/>
                <c:pt idx="0">
                  <c:v>ERROR RATE</c:v>
                </c:pt>
                <c:pt idx="1">
                  <c:v>MAXIMUM</c:v>
                </c:pt>
              </c:strCache>
            </c:strRef>
          </c:tx>
          <c:spPr>
            <a:gradFill>
              <a:gsLst>
                <a:gs pos="100000">
                  <a:schemeClr val="accent4">
                    <a:lumMod val="60000"/>
                    <a:alpha val="0"/>
                  </a:schemeClr>
                </a:gs>
                <a:gs pos="50000">
                  <a:schemeClr val="accent4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Sheet1!$A$3:$B$8</c:f>
              <c:multiLvlStrCache>
                <c:ptCount val="6"/>
                <c:lvl>
                  <c:pt idx="0">
                    <c:v>k-means</c:v>
                  </c:pt>
                  <c:pt idx="1">
                    <c:v>k-means++</c:v>
                  </c:pt>
                  <c:pt idx="2">
                    <c:v>k-means</c:v>
                  </c:pt>
                  <c:pt idx="3">
                    <c:v>k-means++</c:v>
                  </c:pt>
                  <c:pt idx="4">
                    <c:v>k-means</c:v>
                  </c:pt>
                  <c:pt idx="5">
                    <c:v>k-means++</c:v>
                  </c:pt>
                </c:lvl>
                <c:lvl>
                  <c:pt idx="0">
                    <c:v>IRIS</c:v>
                  </c:pt>
                  <c:pt idx="2">
                    <c:v>GLASS</c:v>
                  </c:pt>
                  <c:pt idx="4">
                    <c:v>YEAST</c:v>
                  </c:pt>
                </c:lvl>
              </c:multiLvlStrCache>
            </c:multiLvl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51.33</c:v>
                </c:pt>
                <c:pt idx="1">
                  <c:v>51.33</c:v>
                </c:pt>
                <c:pt idx="2">
                  <c:v>67.290000000000006</c:v>
                </c:pt>
                <c:pt idx="3">
                  <c:v>64.95</c:v>
                </c:pt>
                <c:pt idx="4">
                  <c:v>80.17</c:v>
                </c:pt>
                <c:pt idx="5">
                  <c:v>42.62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8-43E4-B708-DB5BC29544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388896816"/>
        <c:axId val="388897144"/>
        <c:axId val="0"/>
      </c:bar3DChart>
      <c:catAx>
        <c:axId val="38889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97144"/>
        <c:crosses val="autoZero"/>
        <c:auto val="1"/>
        <c:lblAlgn val="ctr"/>
        <c:lblOffset val="100"/>
        <c:noMultiLvlLbl val="0"/>
      </c:catAx>
      <c:valAx>
        <c:axId val="38889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9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Hierarchical Clustering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DATASETS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Sheet1!$B$15:$G$15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6-4698-A896-F983CEC3B395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IRIS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Sheet1!$B$16:$G$16</c:f>
              <c:numCache>
                <c:formatCode>General</c:formatCode>
                <c:ptCount val="6"/>
                <c:pt idx="0">
                  <c:v>8.67</c:v>
                </c:pt>
                <c:pt idx="1">
                  <c:v>9.33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16-4698-A896-F983CEC3B395}"/>
            </c:ext>
          </c:extLst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GLASS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Sheet1!$B$17:$G$17</c:f>
              <c:numCache>
                <c:formatCode>General</c:formatCode>
                <c:ptCount val="6"/>
                <c:pt idx="0">
                  <c:v>22.47</c:v>
                </c:pt>
                <c:pt idx="1">
                  <c:v>21.91</c:v>
                </c:pt>
                <c:pt idx="2">
                  <c:v>19.66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16-4698-A896-F983CEC3B395}"/>
            </c:ext>
          </c:extLst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YEAST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Sheet1!$B$18:$G$18</c:f>
              <c:numCache>
                <c:formatCode>General</c:formatCode>
                <c:ptCount val="6"/>
                <c:pt idx="0">
                  <c:v>65.63</c:v>
                </c:pt>
                <c:pt idx="1">
                  <c:v>62.5</c:v>
                </c:pt>
                <c:pt idx="2">
                  <c:v>62.5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16-4698-A896-F983CEC3B3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7627632"/>
        <c:axId val="387627960"/>
        <c:axId val="0"/>
      </c:bar3DChart>
      <c:catAx>
        <c:axId val="387627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27960"/>
        <c:crosses val="autoZero"/>
        <c:auto val="1"/>
        <c:lblAlgn val="ctr"/>
        <c:lblOffset val="100"/>
        <c:noMultiLvlLbl val="0"/>
      </c:catAx>
      <c:valAx>
        <c:axId val="38762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2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SPECTRAl</a:t>
            </a:r>
            <a:r>
              <a:rPr lang="en-US" dirty="0"/>
              <a:t> CLUSTERING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>
              <a:gsLst>
                <a:gs pos="100000">
                  <a:schemeClr val="accent6">
                    <a:alpha val="0"/>
                  </a:schemeClr>
                </a:gs>
                <a:gs pos="50000">
                  <a:schemeClr val="accent6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Sheet1!$A$10:$A$12</c:f>
              <c:strCache>
                <c:ptCount val="3"/>
                <c:pt idx="0">
                  <c:v>Iris</c:v>
                </c:pt>
                <c:pt idx="1">
                  <c:v>Glass</c:v>
                </c:pt>
                <c:pt idx="2">
                  <c:v>Yeast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42</c:v>
                </c:pt>
                <c:pt idx="1">
                  <c:v>62</c:v>
                </c:pt>
                <c:pt idx="2">
                  <c:v>72.75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1-4C9F-BB0E-11C96A728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99170456"/>
        <c:axId val="499170128"/>
        <c:axId val="0"/>
      </c:bar3DChart>
      <c:catAx>
        <c:axId val="49917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170128"/>
        <c:crosses val="autoZero"/>
        <c:auto val="1"/>
        <c:lblAlgn val="ctr"/>
        <c:lblOffset val="100"/>
        <c:noMultiLvlLbl val="0"/>
      </c:catAx>
      <c:valAx>
        <c:axId val="49917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170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86D9-B073-4A84-AA83-14B87C5EDCD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C5C0-49DF-473E-BABA-78C0066C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341-5F1E-004D-8FB6-6903245B24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341-5F1E-004D-8FB6-6903245B24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341-5F1E-004D-8FB6-6903245B24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7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0E2D-81CF-43AE-BA1E-3530E37D760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29D-E5AF-4E2C-AABA-9616EC88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A0FA-4412-45CE-93B6-2B3B710759E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554A-1B81-4853-A1BA-C847466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chart" Target="../charts/chart2.xml"/><Relationship Id="rId4" Type="http://schemas.openxmlformats.org/officeDocument/2006/relationships/image" Target="../media/image5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901" y="1244271"/>
            <a:ext cx="9144000" cy="141211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COMPARING UNSUPERVISED LEARNING METHODS FOR HIGH DIMENSIONAL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2220" y="4088178"/>
            <a:ext cx="4995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By: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	PARAG DHERE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	APURVA WANKHADE	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	SONIA SHAH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	SURRAM ANUGNA</a:t>
            </a:r>
          </a:p>
        </p:txBody>
      </p:sp>
    </p:spTree>
    <p:extLst>
      <p:ext uri="{BB962C8B-B14F-4D97-AF65-F5344CB8AC3E}">
        <p14:creationId xmlns:p14="http://schemas.microsoft.com/office/powerpoint/2010/main" val="20531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K-Means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342" y="1843454"/>
            <a:ext cx="8148728" cy="4267200"/>
          </a:xfrm>
        </p:spPr>
        <p:txBody>
          <a:bodyPr>
            <a:normAutofit lnSpcReduction="10000"/>
          </a:bodyPr>
          <a:lstStyle/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Works with numeric data only</a:t>
            </a:r>
          </a:p>
          <a:p>
            <a:pPr marL="609600" indent="-609600" algn="just">
              <a:lnSpc>
                <a:spcPct val="90000"/>
              </a:lnSpc>
              <a:buFontTx/>
              <a:buAutoNum type="arabicParenR"/>
            </a:pPr>
            <a:r>
              <a:rPr lang="en-US" altLang="en-US" dirty="0">
                <a:latin typeface="Arial Narrow" panose="020B0606020202030204" pitchFamily="34" charset="0"/>
              </a:rPr>
              <a:t>Select a number (K) of cluster centers (at random)</a:t>
            </a:r>
          </a:p>
          <a:p>
            <a:pPr marL="609600" indent="-609600" algn="just">
              <a:lnSpc>
                <a:spcPct val="90000"/>
              </a:lnSpc>
              <a:buFontTx/>
              <a:buAutoNum type="arabicParenR"/>
            </a:pPr>
            <a:r>
              <a:rPr lang="en-US" altLang="en-US" dirty="0">
                <a:latin typeface="Arial Narrow" panose="020B0606020202030204" pitchFamily="34" charset="0"/>
              </a:rPr>
              <a:t>Assign every item to its nearest cluster center (e.g. using Euclidean distance)</a:t>
            </a:r>
          </a:p>
          <a:p>
            <a:pPr marL="609600" indent="-609600" algn="just">
              <a:lnSpc>
                <a:spcPct val="90000"/>
              </a:lnSpc>
              <a:buFontTx/>
              <a:buAutoNum type="arabicParenR"/>
            </a:pPr>
            <a:r>
              <a:rPr lang="en-US" altLang="en-US" dirty="0">
                <a:latin typeface="Arial Narrow" panose="020B0606020202030204" pitchFamily="34" charset="0"/>
              </a:rPr>
              <a:t>Move each cluster center to the mean of its assigned items</a:t>
            </a:r>
          </a:p>
          <a:p>
            <a:pPr marL="609600" indent="-609600" algn="just">
              <a:lnSpc>
                <a:spcPct val="90000"/>
              </a:lnSpc>
              <a:buFontTx/>
              <a:buAutoNum type="arabicParenR"/>
            </a:pPr>
            <a:r>
              <a:rPr lang="en-US" altLang="en-US" dirty="0">
                <a:latin typeface="Arial Narrow" panose="020B0606020202030204" pitchFamily="34" charset="0"/>
              </a:rPr>
              <a:t>Repeat steps 2,3 until convergence (change in cluster assignments less than a threshold)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centroid is (typically) the mean of the points in the cluster.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304" y="1675402"/>
            <a:ext cx="3071833" cy="487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829511"/>
            <a:ext cx="5449889" cy="119897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690513"/>
            <a:ext cx="4166510" cy="814961"/>
          </a:xfrm>
        </p:spPr>
        <p:txBody>
          <a:bodyPr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Euclidean Distance: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 Euclidean distance or Euclidean metric is the distance between two points in Euclidean space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49" y="368906"/>
            <a:ext cx="9146380" cy="102076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Centroids: IRIS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" y="4154904"/>
            <a:ext cx="3778730" cy="25827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" y="1682664"/>
            <a:ext cx="3778730" cy="2472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80" y="1682664"/>
            <a:ext cx="3778730" cy="2472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4154903"/>
            <a:ext cx="3778731" cy="2582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09" y="1682664"/>
            <a:ext cx="3565024" cy="24722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09" y="4154901"/>
            <a:ext cx="3565024" cy="25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62026"/>
            <a:ext cx="5714667" cy="4286001"/>
          </a:xfrm>
        </p:spPr>
      </p:pic>
    </p:spTree>
    <p:extLst>
      <p:ext uri="{BB962C8B-B14F-4D97-AF65-F5344CB8AC3E}">
        <p14:creationId xmlns:p14="http://schemas.microsoft.com/office/powerpoint/2010/main" val="8379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GLASS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11" y="1667608"/>
            <a:ext cx="3225035" cy="24187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39" y="1641231"/>
            <a:ext cx="3235569" cy="2426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82" y="4147931"/>
            <a:ext cx="3463436" cy="25975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202397" y="2380033"/>
            <a:ext cx="4667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7,9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88612" y="2380033"/>
            <a:ext cx="46839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3,2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0070" y="5174907"/>
            <a:ext cx="4667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5,5</a:t>
            </a:r>
          </a:p>
        </p:txBody>
      </p:sp>
    </p:spTree>
    <p:extLst>
      <p:ext uri="{BB962C8B-B14F-4D97-AF65-F5344CB8AC3E}">
        <p14:creationId xmlns:p14="http://schemas.microsoft.com/office/powerpoint/2010/main" val="11339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YEAST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4" y="1734532"/>
            <a:ext cx="3991029" cy="24086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50" y="1612279"/>
            <a:ext cx="3987341" cy="2530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7" y="4209216"/>
            <a:ext cx="3424876" cy="2568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5656" y="2263947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2,1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95715" y="2263947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4,6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07122" y="4988293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6,8</a:t>
            </a:r>
          </a:p>
        </p:txBody>
      </p:sp>
    </p:spTree>
    <p:extLst>
      <p:ext uri="{BB962C8B-B14F-4D97-AF65-F5344CB8AC3E}">
        <p14:creationId xmlns:p14="http://schemas.microsoft.com/office/powerpoint/2010/main" val="15433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80" y="483248"/>
            <a:ext cx="8277727" cy="905955"/>
          </a:xfrm>
        </p:spPr>
        <p:txBody>
          <a:bodyPr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ELBOW METHOD:   Iris Identification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18" y="2124808"/>
            <a:ext cx="7007836" cy="44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362" y="312346"/>
            <a:ext cx="9146380" cy="102076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Glass Identification: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70" y="1917951"/>
            <a:ext cx="8797427" cy="46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94936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Yeast Identification: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32" y="2348775"/>
            <a:ext cx="7088145" cy="37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Hierarchical Clustering: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altLang="en-US" sz="2800" dirty="0">
                <a:latin typeface="Arial Narrow" panose="020B0606020202030204" pitchFamily="34" charset="0"/>
              </a:rPr>
              <a:t>Produces a set of growing clusters organized as a hierarchical tree</a:t>
            </a:r>
          </a:p>
          <a:p>
            <a:pPr marL="292100" indent="-292100"/>
            <a:r>
              <a:rPr lang="en-US" altLang="en-US" sz="2800" dirty="0">
                <a:latin typeface="Arial Narrow" panose="020B0606020202030204" pitchFamily="34" charset="0"/>
              </a:rPr>
              <a:t>Can be visualized as a dendrogram</a:t>
            </a:r>
          </a:p>
          <a:p>
            <a:pPr marL="800100" lvl="1" indent="-342900"/>
            <a:r>
              <a:rPr lang="en-US" altLang="en-US" sz="2800" dirty="0">
                <a:latin typeface="Arial Narrow" panose="020B0606020202030204" pitchFamily="34" charset="0"/>
              </a:rPr>
              <a:t>A tree-like diagram that records the sequences of merges or splits</a:t>
            </a:r>
          </a:p>
          <a:p>
            <a:r>
              <a:rPr lang="en-US" sz="2800" dirty="0"/>
              <a:t>Types:</a:t>
            </a:r>
          </a:p>
          <a:p>
            <a:pPr lvl="1"/>
            <a:r>
              <a:rPr lang="en-US" sz="2800" dirty="0"/>
              <a:t>Agglomerative</a:t>
            </a:r>
          </a:p>
          <a:p>
            <a:pPr lvl="1"/>
            <a:r>
              <a:rPr lang="en-US" sz="2800" dirty="0"/>
              <a:t>Divisive</a:t>
            </a:r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4" y="3751868"/>
            <a:ext cx="4747534" cy="25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Clustering is one of the most important unsupervised learning </a:t>
            </a:r>
            <a:r>
              <a:rPr lang="en-US" dirty="0">
                <a:latin typeface="Arial Narrow" panose="020B0606020202030204" pitchFamily="34" charset="0"/>
              </a:rPr>
              <a:t>method</a:t>
            </a:r>
            <a:r>
              <a:rPr lang="en-US" sz="2800" dirty="0">
                <a:latin typeface="Arial Narrow" panose="020B0606020202030204" pitchFamily="34" charset="0"/>
              </a:rPr>
              <a:t>, which deals with finding a structure in a collection of unlabeled data.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Hence, clusters are collection of objects which are “similar” between them and are “dissimilar” to the objects belonging to other clusters.</a:t>
            </a:r>
          </a:p>
        </p:txBody>
      </p:sp>
    </p:spTree>
    <p:extLst>
      <p:ext uri="{BB962C8B-B14F-4D97-AF65-F5344CB8AC3E}">
        <p14:creationId xmlns:p14="http://schemas.microsoft.com/office/powerpoint/2010/main" val="36133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Agglomerative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1361440"/>
            <a:ext cx="9298013" cy="4886959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>
                <a:latin typeface="Arial Narrow" panose="020B0606020202030204" pitchFamily="34" charset="0"/>
              </a:rPr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</a:rPr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</a:rPr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</a:rPr>
              <a:t>Repeat</a:t>
            </a:r>
          </a:p>
          <a:p>
            <a:pPr marL="990600" lvl="1" indent="-5334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</a:rPr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</a:rPr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</a:rPr>
              <a:t>Until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charset="2"/>
              <a:buNone/>
            </a:pPr>
            <a:r>
              <a:rPr lang="en-US" altLang="en-US" sz="2800" dirty="0">
                <a:latin typeface="Arial Narrow" panose="020B0606020202030204" pitchFamily="34" charset="0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>
                <a:latin typeface="Arial Narrow" panose="020B0606020202030204" pitchFamily="34" charset="0"/>
              </a:rPr>
              <a:t>Key operation is the computation of the distance between two clusters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Closest Pair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2D050"/>
              </a:buClr>
              <a:buSzPct val="100000"/>
            </a:pPr>
            <a:r>
              <a:rPr lang="en-US" sz="2800" dirty="0">
                <a:latin typeface="Arial Narrow" panose="020B0606020202030204" pitchFamily="34" charset="0"/>
              </a:rPr>
              <a:t>Many Variants to Defining Closest Pair of Clusters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    SINGLE-LINK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   	Distance of the “Closest” points.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 COMPLETE-LINK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		Distance of the “Furthest” points.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latin typeface="Arial Narrow" panose="020B0606020202030204" pitchFamily="34" charset="0"/>
              </a:rPr>
              <a:t> AVERAGE-LINK 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		Average distance between pairs of Elements.</a:t>
            </a:r>
          </a:p>
        </p:txBody>
      </p:sp>
    </p:spTree>
    <p:extLst>
      <p:ext uri="{BB962C8B-B14F-4D97-AF65-F5344CB8AC3E}">
        <p14:creationId xmlns:p14="http://schemas.microsoft.com/office/powerpoint/2010/main" val="36876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Rounded MT Bold" panose="020F0704030504030204" pitchFamily="34" charset="0"/>
              </a:rPr>
              <a:t>Single-link clustering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>
                    <a:latin typeface="Arial Narrow" panose="020B0606020202030204" pitchFamily="34" charset="0"/>
                  </a:rPr>
                  <a:t>Single-link distance between clusters 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C</a:t>
                </a:r>
                <a:r>
                  <a:rPr lang="en-US" altLang="en-US" sz="2400" baseline="-25000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400" dirty="0">
                    <a:latin typeface="Arial Narrow" panose="020B0606020202030204" pitchFamily="34" charset="0"/>
                  </a:rPr>
                  <a:t> and </a:t>
                </a:r>
                <a:r>
                  <a:rPr lang="en-US" altLang="en-US" sz="2400" dirty="0" err="1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C</a:t>
                </a:r>
                <a:r>
                  <a:rPr lang="en-US" altLang="en-US" sz="2400" baseline="-25000" dirty="0" err="1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j</a:t>
                </a:r>
                <a:r>
                  <a:rPr lang="en-US" altLang="en-US" sz="2400" baseline="-250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2400" dirty="0">
                    <a:latin typeface="Arial Narrow" panose="020B0606020202030204" pitchFamily="34" charset="0"/>
                  </a:rPr>
                  <a:t>is the minimum distance between any object in 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C</a:t>
                </a:r>
                <a:r>
                  <a:rPr lang="en-US" altLang="en-US" sz="2400" baseline="-25000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400" dirty="0">
                    <a:latin typeface="Arial Narrow" panose="020B0606020202030204" pitchFamily="34" charset="0"/>
                  </a:rPr>
                  <a:t> and any object in </a:t>
                </a:r>
                <a:r>
                  <a:rPr lang="en-US" altLang="en-US" sz="2400" dirty="0" err="1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C</a:t>
                </a:r>
                <a:r>
                  <a:rPr lang="en-US" altLang="en-US" sz="2400" baseline="-25000" dirty="0" err="1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j</a:t>
                </a:r>
                <a:r>
                  <a:rPr lang="en-US" altLang="en-US" sz="2400" baseline="-25000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endParaRPr lang="en-US" altLang="en-US" sz="2400" dirty="0">
                  <a:latin typeface="Arial Narrow" panose="020B0606020202030204" pitchFamily="34" charset="0"/>
                </a:endParaRPr>
              </a:p>
              <a:p>
                <a:r>
                  <a:rPr lang="en-US" altLang="en-US" sz="2400" dirty="0">
                    <a:latin typeface="Arial Narrow" panose="020B0606020202030204" pitchFamily="34" charset="0"/>
                  </a:rPr>
                  <a:t>The method is also known as nearest neighbor clustering</a:t>
                </a:r>
              </a:p>
              <a:p>
                <a14:m>
                  <m:oMath xmlns:m="http://schemas.openxmlformats.org/officeDocument/2006/math">
                    <a:fld id="{CD63B590-DFFA-4196-918D-32BC2318520D}" type="mathplaceholder">
                      <a:rPr lang="en-US" sz="2400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sz="24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86223"/>
              </p:ext>
            </p:extLst>
          </p:nvPr>
        </p:nvGraphicFramePr>
        <p:xfrm>
          <a:off x="2586735" y="4793199"/>
          <a:ext cx="617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2565360" imgH="279360" progId="Equation.3">
                  <p:embed/>
                </p:oleObj>
              </mc:Choice>
              <mc:Fallback>
                <p:oleObj name="Equation" r:id="rId4" imgW="2565360" imgH="27936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735" y="4793199"/>
                        <a:ext cx="61722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42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IRIS Dataset: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1705068"/>
            <a:ext cx="7180494" cy="4438851"/>
          </a:xfrm>
        </p:spPr>
      </p:pic>
    </p:spTree>
    <p:extLst>
      <p:ext uri="{BB962C8B-B14F-4D97-AF65-F5344CB8AC3E}">
        <p14:creationId xmlns:p14="http://schemas.microsoft.com/office/powerpoint/2010/main" val="5636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GLASS Dataset:</a:t>
            </a: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746318"/>
            <a:ext cx="8414239" cy="44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YEAST Dataset: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953133"/>
            <a:ext cx="6839905" cy="4096322"/>
          </a:xfrm>
        </p:spPr>
      </p:pic>
    </p:spTree>
    <p:extLst>
      <p:ext uri="{BB962C8B-B14F-4D97-AF65-F5344CB8AC3E}">
        <p14:creationId xmlns:p14="http://schemas.microsoft.com/office/powerpoint/2010/main" val="35680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Complete-linkage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 Narrow" panose="020B0606020202030204" pitchFamily="34" charset="0"/>
              </a:rPr>
              <a:t>Complete-link distance between clusters </a:t>
            </a:r>
            <a:r>
              <a:rPr lang="en-US" alt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</a:t>
            </a:r>
            <a:r>
              <a:rPr lang="en-US" altLang="en-US" sz="2400" baseline="-25000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is the maximum distance between any object in </a:t>
            </a:r>
            <a:r>
              <a:rPr lang="en-US" alt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 and any object in </a:t>
            </a:r>
            <a:r>
              <a:rPr lang="en-US" altLang="en-US" sz="24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altLang="en-US" sz="2400" dirty="0">
              <a:latin typeface="Arial Narrow" panose="020B0606020202030204" pitchFamily="34" charset="0"/>
            </a:endParaRPr>
          </a:p>
          <a:p>
            <a:r>
              <a:rPr lang="en-US" altLang="en-US" sz="2400" dirty="0">
                <a:latin typeface="Arial Narrow" panose="020B0606020202030204" pitchFamily="34" charset="0"/>
              </a:rPr>
              <a:t>The method is also known as farthest neighbor clustering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56519"/>
              </p:ext>
            </p:extLst>
          </p:nvPr>
        </p:nvGraphicFramePr>
        <p:xfrm>
          <a:off x="2979738" y="4599839"/>
          <a:ext cx="623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3" imgW="2590560" imgH="279360" progId="Equation.3">
                  <p:embed/>
                </p:oleObj>
              </mc:Choice>
              <mc:Fallback>
                <p:oleObj name="Equation" r:id="rId3" imgW="2590560" imgH="27936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599839"/>
                        <a:ext cx="6232525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0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861" y="465992"/>
            <a:ext cx="9139329" cy="712177"/>
          </a:xfrm>
        </p:spPr>
        <p:txBody>
          <a:bodyPr>
            <a:noAutofit/>
          </a:bodyPr>
          <a:lstStyle/>
          <a:p>
            <a:br>
              <a:rPr lang="en-US" b="1" u="sng" dirty="0"/>
            </a:br>
            <a:br>
              <a:rPr lang="en-US" b="1" u="sng" dirty="0"/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IRIS: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68" y="1956727"/>
            <a:ext cx="6811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 Glass: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037" y="1825625"/>
            <a:ext cx="6925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Yeast: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981" y="1863692"/>
            <a:ext cx="6961486" cy="37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50066"/>
            <a:ext cx="10364451" cy="623924"/>
          </a:xfrm>
        </p:spPr>
        <p:txBody>
          <a:bodyPr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Clustering:</a:t>
            </a: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Google Images</a:t>
            </a:r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838587" y="122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81387" y="1731263"/>
            <a:ext cx="9144000" cy="2243138"/>
            <a:chOff x="36" y="642"/>
            <a:chExt cx="5760" cy="1413"/>
          </a:xfrm>
        </p:grpSpPr>
        <p:pic>
          <p:nvPicPr>
            <p:cNvPr id="6" name="Picture 7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9" name="Picture 10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 bwMode="auto">
          <a:xfrm>
            <a:off x="1430600" y="3770795"/>
            <a:ext cx="8743950" cy="2480945"/>
            <a:chOff x="0" y="0"/>
            <a:chExt cx="5508" cy="1563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" y="219"/>
              <a:ext cx="5484" cy="1344"/>
              <a:chOff x="24" y="219"/>
              <a:chExt cx="5484" cy="1344"/>
            </a:xfrm>
          </p:grpSpPr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24" y="219"/>
                <a:ext cx="2286" cy="1344"/>
                <a:chOff x="24" y="219"/>
                <a:chExt cx="2286" cy="1344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24" y="219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1230" y="219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/>
              <p:cNvGrpSpPr>
                <a:grpSpLocks/>
              </p:cNvGrpSpPr>
              <p:nvPr/>
            </p:nvGrpSpPr>
            <p:grpSpPr bwMode="auto">
              <a:xfrm>
                <a:off x="3222" y="219"/>
                <a:ext cx="2286" cy="1344"/>
                <a:chOff x="3222" y="219"/>
                <a:chExt cx="2286" cy="1344"/>
              </a:xfrm>
            </p:grpSpPr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3222" y="219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4428" y="219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08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0" name="Picture 19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" y="877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1" name="Picture 20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58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2" name="Picture 21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" y="276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" y="940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" y="238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" y="450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" y="1025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1119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304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9" name="Picture 28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295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0" name="Picture 29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" y="894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1" name="Picture 30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" y="978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2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" y="238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" y="250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" y="941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" y="419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" y="1059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" y="262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</p:grp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1405335" y="6301958"/>
            <a:ext cx="207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+mj-lt"/>
              </a:rPr>
              <a:t>John's Family</a:t>
            </a:r>
            <a:r>
              <a:rPr lang="en-US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3279948" y="6317039"/>
            <a:ext cx="227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/>
              <a:t>School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/>
              <a:t>Employees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6555069" y="6317294"/>
            <a:ext cx="183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Females</a:t>
            </a:r>
            <a:r>
              <a:rPr lang="en-US" altLang="en-US" sz="1600" dirty="0"/>
              <a:t> </a:t>
            </a: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8473671" y="6301162"/>
            <a:ext cx="183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Males</a:t>
            </a:r>
            <a:r>
              <a:rPr lang="en-US" altLang="en-US" sz="1600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0924" y="6675330"/>
            <a:ext cx="49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Average-linkage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32598"/>
            <a:ext cx="8946541" cy="4195481"/>
          </a:xfrm>
        </p:spPr>
        <p:txBody>
          <a:bodyPr/>
          <a:lstStyle/>
          <a:p>
            <a:r>
              <a:rPr lang="en-US" altLang="en-US" sz="2400" dirty="0">
                <a:latin typeface="Arial Narrow" panose="020B0606020202030204" pitchFamily="34" charset="0"/>
              </a:rPr>
              <a:t>Group average distance between clusters </a:t>
            </a:r>
            <a:r>
              <a:rPr lang="en-US" alt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</a:t>
            </a:r>
            <a:r>
              <a:rPr lang="en-US" altLang="en-US" sz="2400" baseline="-25000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is the average distance between any object in </a:t>
            </a:r>
            <a:r>
              <a:rPr lang="en-US" alt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 and any object in </a:t>
            </a:r>
            <a:r>
              <a:rPr lang="en-US" altLang="en-US" sz="24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  <a:r>
              <a:rPr lang="en-US" altLang="en-US" sz="2400" baseline="-250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59349"/>
              </p:ext>
            </p:extLst>
          </p:nvPr>
        </p:nvGraphicFramePr>
        <p:xfrm>
          <a:off x="2934188" y="3685579"/>
          <a:ext cx="5284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2197080" imgH="469800" progId="Equation.3">
                  <p:embed/>
                </p:oleObj>
              </mc:Choice>
              <mc:Fallback>
                <p:oleObj name="Equation" r:id="rId3" imgW="2197080" imgH="4698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188" y="3685579"/>
                        <a:ext cx="5284788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5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IRIS: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30" y="2106197"/>
            <a:ext cx="6811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69" y="1739035"/>
            <a:ext cx="7737230" cy="4804658"/>
          </a:xfrm>
        </p:spPr>
      </p:pic>
      <p:sp>
        <p:nvSpPr>
          <p:cNvPr id="5" name="TextBox 4"/>
          <p:cNvSpPr txBox="1"/>
          <p:nvPr/>
        </p:nvSpPr>
        <p:spPr>
          <a:xfrm>
            <a:off x="1652954" y="940777"/>
            <a:ext cx="707780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Arial Rounded MT Bold" panose="020F0704030504030204" pitchFamily="34" charset="0"/>
              </a:rPr>
              <a:t>Glass:</a:t>
            </a:r>
          </a:p>
        </p:txBody>
      </p:sp>
    </p:spTree>
    <p:extLst>
      <p:ext uri="{BB962C8B-B14F-4D97-AF65-F5344CB8AC3E}">
        <p14:creationId xmlns:p14="http://schemas.microsoft.com/office/powerpoint/2010/main" val="42864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Yeast: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32" y="1930056"/>
            <a:ext cx="7267942" cy="4513240"/>
          </a:xfrm>
        </p:spPr>
      </p:pic>
    </p:spTree>
    <p:extLst>
      <p:ext uri="{BB962C8B-B14F-4D97-AF65-F5344CB8AC3E}">
        <p14:creationId xmlns:p14="http://schemas.microsoft.com/office/powerpoint/2010/main" val="1570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025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Spectral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The idea in spectral clustering is to construct similarity graphs that represent the local neighborhood relationships between observations.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 Narrow" panose="020B0606020202030204" pitchFamily="34" charset="0"/>
                    <a:ea typeface="Arial" charset="0"/>
                    <a:cs typeface="Arial" panose="020B0604020202020204" pitchFamily="34" charset="0"/>
                  </a:rPr>
                  <a:t>General steps of spectral clustering:</a:t>
                </a:r>
              </a:p>
              <a:p>
                <a:pPr marL="290513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 Narrow" panose="020B0606020202030204" pitchFamily="34" charset="0"/>
                    <a:ea typeface="Arial" charset="0"/>
                    <a:cs typeface="Arial" panose="020B0604020202020204" pitchFamily="34" charset="0"/>
                  </a:rPr>
                  <a:t>-- finds the m  eigenvectors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Arial Narrow" panose="020B0606020202030204" pitchFamily="34" charset="0"/>
                    <a:ea typeface="Arial" charset="0"/>
                    <a:cs typeface="Arial" panose="020B0604020202020204" pitchFamily="34" charset="0"/>
                  </a:rPr>
                  <a:t>   corresponding to the m smallest  eigenvalues of L  (ignoring the trivial constant eigenvector).</a:t>
                </a:r>
              </a:p>
              <a:p>
                <a:pPr marL="290513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 Narrow" panose="020B0606020202030204" pitchFamily="34" charset="0"/>
                    <a:ea typeface="Arial" charset="0"/>
                    <a:cs typeface="Arial" panose="020B0604020202020204" pitchFamily="34" charset="0"/>
                  </a:rPr>
                  <a:t>-- Using a standard method like K -means, we then cluster the rows of Z  to yield a clustering of the original data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Obtain data representation in the low-dimensional space that can be easily clustered</a:t>
            </a:r>
          </a:p>
          <a:p>
            <a:r>
              <a:rPr lang="en-US" dirty="0">
                <a:latin typeface="Arial Narrow" panose="020B0606020202030204" pitchFamily="34" charset="0"/>
              </a:rPr>
              <a:t>Use k eigenvectors (k chosen by user)</a:t>
            </a:r>
          </a:p>
          <a:p>
            <a:r>
              <a:rPr lang="en-US" dirty="0">
                <a:latin typeface="Arial Narrow" panose="020B0606020202030204" pitchFamily="34" charset="0"/>
              </a:rPr>
              <a:t>Directly compute k-way partitioning</a:t>
            </a:r>
          </a:p>
          <a:p>
            <a:r>
              <a:rPr lang="en-US" dirty="0">
                <a:latin typeface="Arial Narrow" panose="020B0606020202030204" pitchFamily="34" charset="0"/>
              </a:rPr>
              <a:t>Experimentally has been seen to be “better</a:t>
            </a:r>
          </a:p>
          <a:p>
            <a:r>
              <a:rPr lang="en-US" dirty="0">
                <a:latin typeface="Arial Narrow" panose="020B0606020202030204" pitchFamily="34" charset="0"/>
              </a:rPr>
              <a:t>project your data into R^(n)</a:t>
            </a:r>
          </a:p>
          <a:p>
            <a:r>
              <a:rPr lang="en-US" dirty="0">
                <a:latin typeface="Arial Narrow" panose="020B0606020202030204" pitchFamily="34" charset="0"/>
              </a:rPr>
              <a:t>define an Affinity  matrix  , using a Gaussian Kernel  or say just an Adjacency matrix (i.e.                        )</a:t>
            </a:r>
          </a:p>
          <a:p>
            <a:r>
              <a:rPr lang="en-US" dirty="0">
                <a:latin typeface="Arial Narrow" panose="020B0606020202030204" pitchFamily="34" charset="0"/>
              </a:rPr>
              <a:t>construct the Graph Laplacian from A (i.e. decide on a normalization)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8238" y="5165194"/>
                <a:ext cx="1362745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38" y="5165194"/>
                <a:ext cx="1362745" cy="369140"/>
              </a:xfrm>
              <a:prstGeom prst="rect">
                <a:avLst/>
              </a:prstGeom>
              <a:blipFill>
                <a:blip r:embed="rId2"/>
                <a:stretch>
                  <a:fillRect l="-3571" t="-1639" r="-223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3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595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Project your data into R^(n)</a:t>
            </a:r>
          </a:p>
          <a:p>
            <a:r>
              <a:rPr lang="en-US" dirty="0">
                <a:latin typeface="Arial Narrow" panose="020B0606020202030204" pitchFamily="34" charset="0"/>
              </a:rPr>
              <a:t>define an Affinity  matrix  , using a Gaussian Kernel  or say just an Adjacency matrix (i.e. </a:t>
            </a:r>
          </a:p>
          <a:p>
            <a:r>
              <a:rPr lang="en-US" dirty="0">
                <a:latin typeface="Arial Narrow" panose="020B0606020202030204" pitchFamily="34" charset="0"/>
              </a:rPr>
              <a:t>construct the Graph Laplacian from A (i.e. decide on a normalization)</a:t>
            </a:r>
          </a:p>
          <a:p>
            <a:r>
              <a:rPr lang="en-US" dirty="0">
                <a:latin typeface="Arial Narrow" panose="020B0606020202030204" pitchFamily="34" charset="0"/>
              </a:rPr>
              <a:t>solve an Eigenvalue problem (or a Generalized Eigenvalue problem )</a:t>
            </a:r>
          </a:p>
          <a:p>
            <a:r>
              <a:rPr lang="en-US" dirty="0">
                <a:latin typeface="Arial Narrow" panose="020B0606020202030204" pitchFamily="34" charset="0"/>
              </a:rPr>
              <a:t>select k eigenvectors  corresponding to the k lowest (or highest) eigenvalues  , to define a k-dimensional subspace </a:t>
            </a:r>
          </a:p>
          <a:p>
            <a:r>
              <a:rPr lang="en-US" dirty="0">
                <a:latin typeface="Arial Narrow" panose="020B0606020202030204" pitchFamily="34" charset="0"/>
              </a:rPr>
              <a:t>form clusters in this subspace using, say, k-means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287" y="658771"/>
            <a:ext cx="1001476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Arial Rounded MT Bold" panose="020F0704030504030204" pitchFamily="34" charset="0"/>
              </a:rPr>
              <a:t>IRIS: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90" y="1165252"/>
            <a:ext cx="8472361" cy="53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199" y="606669"/>
            <a:ext cx="935501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Arial Rounded MT Bold" panose="020F0704030504030204" pitchFamily="34" charset="0"/>
              </a:rPr>
              <a:t>GLASS: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43" y="1488935"/>
            <a:ext cx="8779859" cy="50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Glass Grid Graph: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42" y="1962149"/>
            <a:ext cx="8342889" cy="42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Types of Clusters: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80" y="1822733"/>
            <a:ext cx="3266395" cy="286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06" y="3314252"/>
            <a:ext cx="3410301" cy="3000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5606" y="1892968"/>
            <a:ext cx="3410301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It constructs various partitions &amp; evaluate by some criterion.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1080" y="4821520"/>
            <a:ext cx="32663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It creates a hierarchical decomposition of the set of objects using some criterion</a:t>
            </a:r>
          </a:p>
        </p:txBody>
      </p:sp>
    </p:spTree>
    <p:extLst>
      <p:ext uri="{BB962C8B-B14F-4D97-AF65-F5344CB8AC3E}">
        <p14:creationId xmlns:p14="http://schemas.microsoft.com/office/powerpoint/2010/main" val="16918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Glass Cluster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1666958"/>
            <a:ext cx="9893300" cy="46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949" y="680590"/>
            <a:ext cx="485335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Arial Rounded MT Bold" panose="020F0704030504030204" pitchFamily="34" charset="0"/>
              </a:rPr>
              <a:t>Yeast: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54" y="1594131"/>
            <a:ext cx="9046896" cy="49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Issues: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Choice of k, the number of clusters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Choice of scaling factor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Realistically, search over  and pick value that gives the tightest clusters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Choice of clustering method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Cluster Evaluation: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quality of a clustering is very hard to evaluate because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We do not know the correct clusters</a:t>
            </a:r>
          </a:p>
          <a:p>
            <a:pPr algn="just">
              <a:buFont typeface="Arial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 Some methods are used: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      	User inspection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            Study centroids, and spreads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             Rules from a decision tree.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             For text documents, one can read some documents in clusters. 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Cluster Evaluation: Evaluation Based On Internal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>
                <a:latin typeface="Arial Narrow" panose="020B0606020202030204" pitchFamily="34" charset="0"/>
              </a:rPr>
              <a:t>Intra-cluster cohesion (compactness):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Cohesion measures how near the data points in a cluster are to the cluster centroid.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Sum of squared error (SSE) is a commonly used measure. </a:t>
            </a: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Inter-cluster separation (isolation):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Separation means that different cluster centroids should be far away from  one another.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 most applications, expert judgments are still the key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066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 Rounded MT Bold" panose="020F0704030504030204" pitchFamily="34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Accuracy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Error Rate</a:t>
            </a:r>
          </a:p>
        </p:txBody>
      </p:sp>
    </p:spTree>
    <p:extLst>
      <p:ext uri="{BB962C8B-B14F-4D97-AF65-F5344CB8AC3E}">
        <p14:creationId xmlns:p14="http://schemas.microsoft.com/office/powerpoint/2010/main" val="12734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496" y="350052"/>
            <a:ext cx="9146380" cy="102076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Accuracy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47969"/>
              </p:ext>
            </p:extLst>
          </p:nvPr>
        </p:nvGraphicFramePr>
        <p:xfrm>
          <a:off x="194408" y="1652953"/>
          <a:ext cx="5422312" cy="325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78">
                  <a:extLst>
                    <a:ext uri="{9D8B030D-6E8A-4147-A177-3AD203B41FA5}">
                      <a16:colId xmlns:a16="http://schemas.microsoft.com/office/drawing/2014/main" val="2225552723"/>
                    </a:ext>
                  </a:extLst>
                </a:gridCol>
                <a:gridCol w="1355578">
                  <a:extLst>
                    <a:ext uri="{9D8B030D-6E8A-4147-A177-3AD203B41FA5}">
                      <a16:colId xmlns:a16="http://schemas.microsoft.com/office/drawing/2014/main" val="1391847645"/>
                    </a:ext>
                  </a:extLst>
                </a:gridCol>
                <a:gridCol w="1355578">
                  <a:extLst>
                    <a:ext uri="{9D8B030D-6E8A-4147-A177-3AD203B41FA5}">
                      <a16:colId xmlns:a16="http://schemas.microsoft.com/office/drawing/2014/main" val="232831397"/>
                    </a:ext>
                  </a:extLst>
                </a:gridCol>
                <a:gridCol w="1355578">
                  <a:extLst>
                    <a:ext uri="{9D8B030D-6E8A-4147-A177-3AD203B41FA5}">
                      <a16:colId xmlns:a16="http://schemas.microsoft.com/office/drawing/2014/main" val="2421205000"/>
                    </a:ext>
                  </a:extLst>
                </a:gridCol>
              </a:tblGrid>
              <a:tr h="1469959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K-means 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Hierarchical clustering </a:t>
                      </a:r>
                    </a:p>
                    <a:p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Spectral Clustering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54004"/>
                  </a:ext>
                </a:extLst>
              </a:tr>
              <a:tr h="596151">
                <a:tc>
                  <a:txBody>
                    <a:bodyPr/>
                    <a:lstStyle/>
                    <a:p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59967"/>
                  </a:ext>
                </a:extLst>
              </a:tr>
              <a:tr h="596151">
                <a:tc>
                  <a:txBody>
                    <a:bodyPr/>
                    <a:lstStyle/>
                    <a:p>
                      <a:r>
                        <a:rPr lang="en-US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46403"/>
                  </a:ext>
                </a:extLst>
              </a:tr>
              <a:tr h="596151">
                <a:tc>
                  <a:txBody>
                    <a:bodyPr/>
                    <a:lstStyle/>
                    <a:p>
                      <a:r>
                        <a:rPr lang="en-US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4251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3CE915-0D3C-418E-B565-CA3B0A1A9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750241"/>
              </p:ext>
            </p:extLst>
          </p:nvPr>
        </p:nvGraphicFramePr>
        <p:xfrm>
          <a:off x="6481792" y="2750089"/>
          <a:ext cx="5248275" cy="340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091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Error Rate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57857"/>
              </p:ext>
            </p:extLst>
          </p:nvPr>
        </p:nvGraphicFramePr>
        <p:xfrm>
          <a:off x="160214" y="2337847"/>
          <a:ext cx="7013583" cy="418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Worksheet" r:id="rId3" imgW="6294049" imgH="1516537" progId="Excel.Sheet.12">
                  <p:embed/>
                </p:oleObj>
              </mc:Choice>
              <mc:Fallback>
                <p:oleObj name="Worksheet" r:id="rId3" imgW="6294049" imgH="15165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214" y="2337847"/>
                        <a:ext cx="7013583" cy="418550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3B0ED0-B93B-499B-9B6B-665AD94FA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87566"/>
              </p:ext>
            </p:extLst>
          </p:nvPr>
        </p:nvGraphicFramePr>
        <p:xfrm>
          <a:off x="7391395" y="1656271"/>
          <a:ext cx="4554725" cy="437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388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42489"/>
              </p:ext>
            </p:extLst>
          </p:nvPr>
        </p:nvGraphicFramePr>
        <p:xfrm>
          <a:off x="165100" y="1367365"/>
          <a:ext cx="6149976" cy="2890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7494">
                  <a:extLst>
                    <a:ext uri="{9D8B030D-6E8A-4147-A177-3AD203B41FA5}">
                      <a16:colId xmlns:a16="http://schemas.microsoft.com/office/drawing/2014/main" val="2908805160"/>
                    </a:ext>
                  </a:extLst>
                </a:gridCol>
                <a:gridCol w="1537494">
                  <a:extLst>
                    <a:ext uri="{9D8B030D-6E8A-4147-A177-3AD203B41FA5}">
                      <a16:colId xmlns:a16="http://schemas.microsoft.com/office/drawing/2014/main" val="1426300338"/>
                    </a:ext>
                  </a:extLst>
                </a:gridCol>
                <a:gridCol w="1537494">
                  <a:extLst>
                    <a:ext uri="{9D8B030D-6E8A-4147-A177-3AD203B41FA5}">
                      <a16:colId xmlns:a16="http://schemas.microsoft.com/office/drawing/2014/main" val="2354215865"/>
                    </a:ext>
                  </a:extLst>
                </a:gridCol>
                <a:gridCol w="1537494">
                  <a:extLst>
                    <a:ext uri="{9D8B030D-6E8A-4147-A177-3AD203B41FA5}">
                      <a16:colId xmlns:a16="http://schemas.microsoft.com/office/drawing/2014/main" val="3528343135"/>
                    </a:ext>
                  </a:extLst>
                </a:gridCol>
              </a:tblGrid>
              <a:tr h="722577"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86493"/>
                  </a:ext>
                </a:extLst>
              </a:tr>
              <a:tr h="722577">
                <a:tc>
                  <a:txBody>
                    <a:bodyPr/>
                    <a:lstStyle/>
                    <a:p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22303"/>
                  </a:ext>
                </a:extLst>
              </a:tr>
              <a:tr h="722577">
                <a:tc>
                  <a:txBody>
                    <a:bodyPr/>
                    <a:lstStyle/>
                    <a:p>
                      <a:r>
                        <a:rPr lang="en-US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40303"/>
                  </a:ext>
                </a:extLst>
              </a:tr>
              <a:tr h="722577">
                <a:tc>
                  <a:txBody>
                    <a:bodyPr/>
                    <a:lstStyle/>
                    <a:p>
                      <a:r>
                        <a:rPr lang="en-US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95509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BC3C23-AB8D-4739-9BA7-075265565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414672"/>
              </p:ext>
            </p:extLst>
          </p:nvPr>
        </p:nvGraphicFramePr>
        <p:xfrm>
          <a:off x="6584516" y="2444395"/>
          <a:ext cx="5312209" cy="384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099" y="480767"/>
            <a:ext cx="60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HIERARCHICAL CLUSTERING: </a:t>
            </a:r>
          </a:p>
        </p:txBody>
      </p:sp>
    </p:spTree>
    <p:extLst>
      <p:ext uri="{BB962C8B-B14F-4D97-AF65-F5344CB8AC3E}">
        <p14:creationId xmlns:p14="http://schemas.microsoft.com/office/powerpoint/2010/main" val="19165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71638"/>
              </p:ext>
            </p:extLst>
          </p:nvPr>
        </p:nvGraphicFramePr>
        <p:xfrm>
          <a:off x="306895" y="1403597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7130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220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9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37745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3F5541-157E-4DD1-B525-AAA05B8B7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286364"/>
              </p:ext>
            </p:extLst>
          </p:nvPr>
        </p:nvGraphicFramePr>
        <p:xfrm>
          <a:off x="4666268" y="2886957"/>
          <a:ext cx="6374091" cy="3598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047" y="490194"/>
            <a:ext cx="783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SPECTRAL CLUSTERING:</a:t>
            </a:r>
          </a:p>
        </p:txBody>
      </p:sp>
    </p:spTree>
    <p:extLst>
      <p:ext uri="{BB962C8B-B14F-4D97-AF65-F5344CB8AC3E}">
        <p14:creationId xmlns:p14="http://schemas.microsoft.com/office/powerpoint/2010/main" val="1954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Partitional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    - K-means clustering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Hierarchical clustering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    -Agglomerative (Bottom-up)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365693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three Algorithms are compared as: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     - The Size of Dataset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     - No. of Clusters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     - Type of Datasets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     -  Type of  Software’s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The performance of k-means &amp; Spectral algorithm is better than Hierarchical  clustering algorithm.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K-means and Spectral have less accuracy.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Partitional Algorithm is recommended for Huge Dataset(better result).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Hierarchical clustering is recommended for Small Datasets.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067749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8" y="1385740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Mihael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Ankerst</a:t>
            </a:r>
            <a:r>
              <a:rPr lang="en-US" dirty="0">
                <a:latin typeface="Arial Narrow" panose="020B0606020202030204" pitchFamily="34" charset="0"/>
              </a:rPr>
              <a:t>, Markus M. </a:t>
            </a:r>
            <a:r>
              <a:rPr lang="en-US" dirty="0" err="1">
                <a:latin typeface="Arial Narrow" panose="020B0606020202030204" pitchFamily="34" charset="0"/>
              </a:rPr>
              <a:t>Breunig</a:t>
            </a:r>
            <a:r>
              <a:rPr lang="en-US" dirty="0">
                <a:latin typeface="Arial Narrow" panose="020B0606020202030204" pitchFamily="34" charset="0"/>
              </a:rPr>
              <a:t>, Hans-Peter </a:t>
            </a:r>
            <a:r>
              <a:rPr lang="en-US" dirty="0" err="1">
                <a:latin typeface="Arial Narrow" panose="020B0606020202030204" pitchFamily="34" charset="0"/>
              </a:rPr>
              <a:t>Kriegel</a:t>
            </a:r>
            <a:r>
              <a:rPr lang="en-US" dirty="0">
                <a:latin typeface="Arial Narrow" panose="020B0606020202030204" pitchFamily="34" charset="0"/>
              </a:rPr>
              <a:t> (2012),OPTICS: Ordering Points To Identify the Clustering Structure. In Proceedings of, the International Conference on Management of Data, SIGMOD , volume 28(2) of SIGMOD Record, pages 4960, Philadelphia, PA.USA, 13 June 1996.ACM Press .</a:t>
            </a:r>
          </a:p>
          <a:p>
            <a:r>
              <a:rPr lang="en-US" dirty="0">
                <a:latin typeface="Arial Narrow" panose="020B0606020202030204" pitchFamily="34" charset="0"/>
              </a:rPr>
              <a:t>Rakesh Agrawal, Johannes </a:t>
            </a:r>
            <a:r>
              <a:rPr lang="en-US" dirty="0" err="1">
                <a:latin typeface="Arial Narrow" panose="020B0606020202030204" pitchFamily="34" charset="0"/>
              </a:rPr>
              <a:t>Gehrke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Dimitrios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Gunopulos</a:t>
            </a:r>
            <a:r>
              <a:rPr lang="en-US" dirty="0">
                <a:latin typeface="Arial Narrow" panose="020B0606020202030204" pitchFamily="34" charset="0"/>
              </a:rPr>
              <a:t>, and Prabhakar </a:t>
            </a:r>
            <a:r>
              <a:rPr lang="en-US" dirty="0" err="1">
                <a:latin typeface="Arial Narrow" panose="020B0606020202030204" pitchFamily="34" charset="0"/>
              </a:rPr>
              <a:t>Raghavan</a:t>
            </a:r>
            <a:r>
              <a:rPr lang="en-US" dirty="0">
                <a:latin typeface="Arial Narrow" panose="020B0606020202030204" pitchFamily="34" charset="0"/>
              </a:rPr>
              <a:t> Automatic Subspace  lustering of High Dimensional Data for Data Mining Applications. SIGMOD In Proceedings of the International Conference on Management of Data, (), volume 27(2) of SIGMOD Record, pages 94105, </a:t>
            </a:r>
            <a:r>
              <a:rPr lang="en-US" dirty="0" err="1">
                <a:latin typeface="Arial Narrow" panose="020B0606020202030204" pitchFamily="34" charset="0"/>
              </a:rPr>
              <a:t>Seattle,WA</a:t>
            </a:r>
            <a:r>
              <a:rPr lang="en-US" dirty="0">
                <a:latin typeface="Arial Narrow" panose="020B0606020202030204" pitchFamily="34" charset="0"/>
              </a:rPr>
              <a:t>, USA, 14 June 1998. ACM Press.</a:t>
            </a:r>
          </a:p>
          <a:p>
            <a:r>
              <a:rPr lang="de-DE" dirty="0">
                <a:latin typeface="Arial Narrow" panose="020B0606020202030204" pitchFamily="34" charset="0"/>
              </a:rPr>
              <a:t>Michael R. Anderberg. M. 1973. </a:t>
            </a:r>
            <a:r>
              <a:rPr lang="en-US" dirty="0">
                <a:latin typeface="Arial Narrow" panose="020B0606020202030204" pitchFamily="34" charset="0"/>
              </a:rPr>
              <a:t>Cluster Analysis and Applications. Academic Press New York.</a:t>
            </a:r>
          </a:p>
          <a:p>
            <a:r>
              <a:rPr lang="en-US" dirty="0">
                <a:latin typeface="Arial Narrow" panose="020B0606020202030204" pitchFamily="34" charset="0"/>
              </a:rPr>
              <a:t>www.wikipedia.com</a:t>
            </a:r>
          </a:p>
        </p:txBody>
      </p:sp>
    </p:spTree>
    <p:extLst>
      <p:ext uri="{BB962C8B-B14F-4D97-AF65-F5344CB8AC3E}">
        <p14:creationId xmlns:p14="http://schemas.microsoft.com/office/powerpoint/2010/main" val="27553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5000"/>
            <a:ext cx="9578326" cy="4078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 algn="ctr">
              <a:buNone/>
            </a:pPr>
            <a:r>
              <a:rPr lang="en-US" sz="6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987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69" y="1937084"/>
            <a:ext cx="3803168" cy="4267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IRIS IDENTIFICATION</a:t>
            </a:r>
          </a:p>
          <a:p>
            <a:pPr marL="274320" lvl="1" indent="0">
              <a:buNone/>
            </a:pPr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Instances:150</a:t>
            </a:r>
          </a:p>
          <a:p>
            <a:pPr marL="274320" lvl="1" indent="0">
              <a:buNone/>
            </a:pPr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Attributes: 4</a:t>
            </a:r>
          </a:p>
          <a:p>
            <a:pPr lvl="1"/>
            <a:endParaRPr lang="en-US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GLASS IDENTIFICATION</a:t>
            </a:r>
          </a:p>
          <a:p>
            <a:pPr marL="274320" lvl="1" indent="0">
              <a:buNone/>
            </a:pPr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Instances:214</a:t>
            </a:r>
          </a:p>
          <a:p>
            <a:pPr marL="274320" lvl="1" indent="0">
              <a:buNone/>
            </a:pPr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Attributes: 10</a:t>
            </a:r>
          </a:p>
          <a:p>
            <a:pPr marL="274320" lvl="1" indent="0">
              <a:buNone/>
            </a:pPr>
            <a:endParaRPr lang="en-US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5390" y="2145631"/>
            <a:ext cx="4043802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- YEAST IDENTIFICATION</a:t>
            </a:r>
          </a:p>
          <a:p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Instances:1484</a:t>
            </a:r>
          </a:p>
          <a:p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Attributes: 9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04" y="1781862"/>
            <a:ext cx="5880185" cy="481201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948" y="560482"/>
            <a:ext cx="5085347" cy="770020"/>
          </a:xfrm>
        </p:spPr>
        <p:txBody>
          <a:bodyPr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IRIS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5800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13" y="1812756"/>
            <a:ext cx="7578845" cy="48892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78" y="605464"/>
            <a:ext cx="6603868" cy="732483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GLASS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875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00" y="1957137"/>
            <a:ext cx="7516900" cy="474739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24" y="788470"/>
            <a:ext cx="6329785" cy="738899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</a:t>
            </a:r>
            <a:b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b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b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b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YEAST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538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965</Words>
  <Application>Microsoft Office PowerPoint</Application>
  <PresentationFormat>Widescreen</PresentationFormat>
  <Paragraphs>239</Paragraphs>
  <Slides>52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Narrow</vt:lpstr>
      <vt:lpstr>Arial Rounded MT Bold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Equation</vt:lpstr>
      <vt:lpstr>Worksheet</vt:lpstr>
      <vt:lpstr>COMPARING UNSUPERVISED LEARNING METHODS FOR HIGH DIMENSIONAL DATA.</vt:lpstr>
      <vt:lpstr>CLUSTERING</vt:lpstr>
      <vt:lpstr>Clustering:</vt:lpstr>
      <vt:lpstr>Types of Clusters:</vt:lpstr>
      <vt:lpstr>Methods</vt:lpstr>
      <vt:lpstr>DATASETS</vt:lpstr>
      <vt:lpstr>IRIS IDENTIFICATION</vt:lpstr>
      <vt:lpstr> GLASS IDENTIFICATION</vt:lpstr>
      <vt:lpstr>     YEAST IDENTIFICATION</vt:lpstr>
      <vt:lpstr>K-Means</vt:lpstr>
      <vt:lpstr>Euclidean Distance:</vt:lpstr>
      <vt:lpstr>Centroids: IRIS</vt:lpstr>
      <vt:lpstr>PowerPoint Presentation</vt:lpstr>
      <vt:lpstr>GLASS </vt:lpstr>
      <vt:lpstr>YEAST </vt:lpstr>
      <vt:lpstr>ELBOW METHOD:   Iris Identification </vt:lpstr>
      <vt:lpstr>Glass Identification:</vt:lpstr>
      <vt:lpstr>Yeast Identification:</vt:lpstr>
      <vt:lpstr>Hierarchical Clustering:</vt:lpstr>
      <vt:lpstr>Agglomerative Algorithm:</vt:lpstr>
      <vt:lpstr>Closest Pair of Clusters</vt:lpstr>
      <vt:lpstr>Single-link clustering</vt:lpstr>
      <vt:lpstr>IRIS Dataset:</vt:lpstr>
      <vt:lpstr>GLASS Dataset:</vt:lpstr>
      <vt:lpstr>YEAST Dataset:</vt:lpstr>
      <vt:lpstr>Complete-linkage clustering</vt:lpstr>
      <vt:lpstr>   IRIS:</vt:lpstr>
      <vt:lpstr> Glass:</vt:lpstr>
      <vt:lpstr>Yeast:</vt:lpstr>
      <vt:lpstr>Average-linkage Clustering</vt:lpstr>
      <vt:lpstr>IRIS:</vt:lpstr>
      <vt:lpstr>PowerPoint Presentation</vt:lpstr>
      <vt:lpstr>Yeast:</vt:lpstr>
      <vt:lpstr>Spectral clustering</vt:lpstr>
      <vt:lpstr>Algorithm:</vt:lpstr>
      <vt:lpstr>Continued…</vt:lpstr>
      <vt:lpstr>PowerPoint Presentation</vt:lpstr>
      <vt:lpstr>PowerPoint Presentation</vt:lpstr>
      <vt:lpstr>Glass Grid Graph:</vt:lpstr>
      <vt:lpstr>Glass Cluster grid</vt:lpstr>
      <vt:lpstr>PowerPoint Presentation</vt:lpstr>
      <vt:lpstr>Issues:</vt:lpstr>
      <vt:lpstr>Cluster Evaluation: </vt:lpstr>
      <vt:lpstr>Cluster Evaluation: Evaluation Based On Internal Information</vt:lpstr>
      <vt:lpstr>Results:</vt:lpstr>
      <vt:lpstr>Accuracy </vt:lpstr>
      <vt:lpstr>Error Rate </vt:lpstr>
      <vt:lpstr>PowerPoint Presentation</vt:lpstr>
      <vt:lpstr>PowerPoint Presentation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Apurva Wankhade</dc:creator>
  <cp:lastModifiedBy>Apurva Wankhade</cp:lastModifiedBy>
  <cp:revision>82</cp:revision>
  <dcterms:created xsi:type="dcterms:W3CDTF">2017-04-05T02:35:45Z</dcterms:created>
  <dcterms:modified xsi:type="dcterms:W3CDTF">2017-05-03T00:04:38Z</dcterms:modified>
</cp:coreProperties>
</file>