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5" r:id="rId9"/>
    <p:sldId id="266" r:id="rId10"/>
    <p:sldId id="268" r:id="rId11"/>
    <p:sldId id="269" r:id="rId12"/>
    <p:sldId id="267" r:id="rId13"/>
    <p:sldId id="27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21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64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6175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81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4135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61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2671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98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2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2181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94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800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5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7316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29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71554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60C4-FFEF-44D0-B99B-A89A843EEF90}"/>
              </a:ext>
            </a:extLst>
          </p:cNvPr>
          <p:cNvSpPr>
            <a:spLocks noGrp="1"/>
          </p:cNvSpPr>
          <p:nvPr>
            <p:ph type="ctrTitle"/>
          </p:nvPr>
        </p:nvSpPr>
        <p:spPr>
          <a:xfrm>
            <a:off x="1507067" y="827859"/>
            <a:ext cx="7766936" cy="1646302"/>
          </a:xfrm>
        </p:spPr>
        <p:txBody>
          <a:bodyPr/>
          <a:lstStyle/>
          <a:p>
            <a:pPr algn="ctr"/>
            <a:r>
              <a:rPr lang="en-IN" cap="all" dirty="0"/>
              <a:t>Battle of </a:t>
            </a:r>
            <a:r>
              <a:rPr lang="en-IN" cap="all" dirty="0" err="1"/>
              <a:t>Neighborhoods</a:t>
            </a:r>
            <a:endParaRPr lang="en-IN" dirty="0"/>
          </a:p>
        </p:txBody>
      </p:sp>
      <p:sp>
        <p:nvSpPr>
          <p:cNvPr id="4" name="Rectangle 1">
            <a:extLst>
              <a:ext uri="{FF2B5EF4-FFF2-40B4-BE49-F238E27FC236}">
                <a16:creationId xmlns:a16="http://schemas.microsoft.com/office/drawing/2014/main" id="{46E00C48-A18A-4208-A83D-A44A60F13C9A}"/>
              </a:ext>
            </a:extLst>
          </p:cNvPr>
          <p:cNvSpPr>
            <a:spLocks noGrp="1" noChangeArrowheads="1"/>
          </p:cNvSpPr>
          <p:nvPr>
            <p:ph type="subTitle" idx="1"/>
          </p:nvPr>
        </p:nvSpPr>
        <p:spPr bwMode="auto">
          <a:xfrm>
            <a:off x="1949234" y="2567226"/>
            <a:ext cx="65254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Identifying suitable location to open Italian Cuisine restaurant in New York City</a:t>
            </a:r>
            <a:endParaRPr kumimoji="0" lang="en-US" altLang="en-US" sz="2800" b="1" i="0" u="none" strike="noStrike" cap="none" normalizeH="0" baseline="0" dirty="0">
              <a:ln>
                <a:noFill/>
              </a:ln>
              <a:solidFill>
                <a:srgbClr val="7030A0"/>
              </a:solidFill>
              <a:effectLst/>
              <a:latin typeface="Arial" panose="020B0604020202020204" pitchFamily="34" charset="0"/>
            </a:endParaRPr>
          </a:p>
        </p:txBody>
      </p:sp>
      <p:sp>
        <p:nvSpPr>
          <p:cNvPr id="5" name="Rectangle 1">
            <a:extLst>
              <a:ext uri="{FF2B5EF4-FFF2-40B4-BE49-F238E27FC236}">
                <a16:creationId xmlns:a16="http://schemas.microsoft.com/office/drawing/2014/main" id="{B982C846-90CF-4544-8BD9-8B6F054A5F1C}"/>
              </a:ext>
            </a:extLst>
          </p:cNvPr>
          <p:cNvSpPr txBox="1">
            <a:spLocks noChangeArrowheads="1"/>
          </p:cNvSpPr>
          <p:nvPr/>
        </p:nvSpPr>
        <p:spPr bwMode="auto">
          <a:xfrm>
            <a:off x="3034888" y="5444128"/>
            <a:ext cx="6525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defTabSz="914400" eaLnBrk="0" fontAlgn="base" hangingPunct="0">
              <a:spcBef>
                <a:spcPct val="0"/>
              </a:spcBef>
              <a:spcAft>
                <a:spcPct val="0"/>
              </a:spcAft>
              <a:buClrTx/>
              <a:buSzTx/>
              <a:buFontTx/>
              <a:buNone/>
            </a:pPr>
            <a:r>
              <a:rPr lang="en-US" altLang="en-US" b="1" dirty="0">
                <a:solidFill>
                  <a:srgbClr val="7030A0"/>
                </a:solidFill>
                <a:latin typeface="Arial" panose="020B0604020202020204" pitchFamily="34" charset="0"/>
              </a:rPr>
              <a:t>Presentation by: Parag Deshpande</a:t>
            </a:r>
          </a:p>
        </p:txBody>
      </p:sp>
    </p:spTree>
    <p:extLst>
      <p:ext uri="{BB962C8B-B14F-4D97-AF65-F5344CB8AC3E}">
        <p14:creationId xmlns:p14="http://schemas.microsoft.com/office/powerpoint/2010/main" val="224748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Data Analysis &amp; Discussion (4/5)</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1349882"/>
            <a:ext cx="8596668" cy="742869"/>
          </a:xfrm>
        </p:spPr>
        <p:txBody>
          <a:bodyPr>
            <a:normAutofit/>
          </a:bodyPr>
          <a:lstStyle/>
          <a:p>
            <a:pPr lvl="0"/>
            <a:r>
              <a:rPr lang="en-US" dirty="0"/>
              <a:t>Spread of Italian Restaurants with high ratings (&gt;8.0) across New York City</a:t>
            </a:r>
            <a:endParaRPr lang="en-IN" dirty="0"/>
          </a:p>
        </p:txBody>
      </p:sp>
      <p:pic>
        <p:nvPicPr>
          <p:cNvPr id="6" name="Picture 5">
            <a:extLst>
              <a:ext uri="{FF2B5EF4-FFF2-40B4-BE49-F238E27FC236}">
                <a16:creationId xmlns:a16="http://schemas.microsoft.com/office/drawing/2014/main" id="{ED33510A-EFE4-4141-9B5C-5406B7BA0CE8}"/>
              </a:ext>
            </a:extLst>
          </p:cNvPr>
          <p:cNvPicPr>
            <a:picLocks noChangeAspect="1"/>
          </p:cNvPicPr>
          <p:nvPr/>
        </p:nvPicPr>
        <p:blipFill>
          <a:blip r:embed="rId2"/>
          <a:stretch>
            <a:fillRect/>
          </a:stretch>
        </p:blipFill>
        <p:spPr>
          <a:xfrm>
            <a:off x="600271" y="1863200"/>
            <a:ext cx="8673731" cy="4744989"/>
          </a:xfrm>
          <a:prstGeom prst="rect">
            <a:avLst/>
          </a:prstGeom>
        </p:spPr>
      </p:pic>
    </p:spTree>
    <p:extLst>
      <p:ext uri="{BB962C8B-B14F-4D97-AF65-F5344CB8AC3E}">
        <p14:creationId xmlns:p14="http://schemas.microsoft.com/office/powerpoint/2010/main" val="139298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Data Analysis &amp; Discussion (5/5</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1349882"/>
            <a:ext cx="8596668" cy="742869"/>
          </a:xfrm>
        </p:spPr>
        <p:txBody>
          <a:bodyPr>
            <a:normAutofit/>
          </a:bodyPr>
          <a:lstStyle/>
          <a:p>
            <a:r>
              <a:rPr lang="en-US" b="1" dirty="0"/>
              <a:t>NYC map showing restaurant density per Borough</a:t>
            </a:r>
            <a:endParaRPr lang="en-IN" dirty="0"/>
          </a:p>
        </p:txBody>
      </p:sp>
      <p:pic>
        <p:nvPicPr>
          <p:cNvPr id="6" name="Picture 5">
            <a:extLst>
              <a:ext uri="{FF2B5EF4-FFF2-40B4-BE49-F238E27FC236}">
                <a16:creationId xmlns:a16="http://schemas.microsoft.com/office/drawing/2014/main" id="{065A675B-3A0C-443F-8E0C-69632562E110}"/>
              </a:ext>
            </a:extLst>
          </p:cNvPr>
          <p:cNvPicPr>
            <a:picLocks noChangeAspect="1"/>
          </p:cNvPicPr>
          <p:nvPr/>
        </p:nvPicPr>
        <p:blipFill>
          <a:blip r:embed="rId2"/>
          <a:stretch>
            <a:fillRect/>
          </a:stretch>
        </p:blipFill>
        <p:spPr>
          <a:xfrm>
            <a:off x="573639" y="1805512"/>
            <a:ext cx="8476093" cy="4895719"/>
          </a:xfrm>
          <a:prstGeom prst="rect">
            <a:avLst/>
          </a:prstGeom>
        </p:spPr>
      </p:pic>
    </p:spTree>
    <p:extLst>
      <p:ext uri="{BB962C8B-B14F-4D97-AF65-F5344CB8AC3E}">
        <p14:creationId xmlns:p14="http://schemas.microsoft.com/office/powerpoint/2010/main" val="110202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Conclusion (1/2)</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2421920"/>
            <a:ext cx="8890872" cy="2505681"/>
          </a:xfrm>
        </p:spPr>
        <p:txBody>
          <a:bodyPr>
            <a:normAutofit/>
          </a:bodyPr>
          <a:lstStyle/>
          <a:p>
            <a:r>
              <a:rPr lang="en-US" dirty="0"/>
              <a:t>In terms of spread of Italian restaurants, Manhattan has the most (dense) restaurants, with the highest average ratings</a:t>
            </a:r>
            <a:endParaRPr lang="en-IN" dirty="0"/>
          </a:p>
          <a:p>
            <a:r>
              <a:rPr lang="en-US" dirty="0"/>
              <a:t>On the other hand, Queens has the least number of Italian restaurants, closely followed by the Bronx (second least). Also, the Italian restaurants in The Bronx have second highest average ratings (7.6)</a:t>
            </a:r>
            <a:endParaRPr lang="en-IN" dirty="0"/>
          </a:p>
          <a:p>
            <a:r>
              <a:rPr lang="en-US" dirty="0"/>
              <a:t>Given these observations, the two best placed neighborhoods for opening a new Italian restaurant seem to be </a:t>
            </a:r>
            <a:r>
              <a:rPr lang="en-US" b="1" dirty="0"/>
              <a:t>Manhattan</a:t>
            </a:r>
            <a:r>
              <a:rPr lang="en-US" dirty="0"/>
              <a:t> and </a:t>
            </a:r>
            <a:r>
              <a:rPr lang="en-US" b="1" dirty="0"/>
              <a:t>The Bronx</a:t>
            </a:r>
            <a:endParaRPr lang="en-IN" dirty="0"/>
          </a:p>
        </p:txBody>
      </p:sp>
    </p:spTree>
    <p:extLst>
      <p:ext uri="{BB962C8B-B14F-4D97-AF65-F5344CB8AC3E}">
        <p14:creationId xmlns:p14="http://schemas.microsoft.com/office/powerpoint/2010/main" val="3022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Conclusion (2/2)</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1444152"/>
            <a:ext cx="8890872" cy="4702126"/>
          </a:xfrm>
        </p:spPr>
        <p:txBody>
          <a:bodyPr>
            <a:normAutofit/>
          </a:bodyPr>
          <a:lstStyle/>
          <a:p>
            <a:r>
              <a:rPr lang="en-US" dirty="0"/>
              <a:t>However, given that Manhattan is already extremely crowded in terms of number of Italian restaurants, </a:t>
            </a:r>
            <a:r>
              <a:rPr lang="en-US" b="1" dirty="0"/>
              <a:t>The Bronx</a:t>
            </a:r>
            <a:r>
              <a:rPr lang="en-US" dirty="0"/>
              <a:t> (second least crowded), </a:t>
            </a:r>
            <a:r>
              <a:rPr lang="en-US" i="1" dirty="0"/>
              <a:t>makes an ideal borough</a:t>
            </a:r>
            <a:r>
              <a:rPr lang="en-US" dirty="0"/>
              <a:t>, given the relatively </a:t>
            </a:r>
            <a:r>
              <a:rPr lang="en-US" b="1" i="1" dirty="0"/>
              <a:t>less competition</a:t>
            </a:r>
            <a:r>
              <a:rPr lang="en-US" dirty="0"/>
              <a:t> and </a:t>
            </a:r>
            <a:r>
              <a:rPr lang="en-US" b="1" i="1" dirty="0"/>
              <a:t>higher average ratings</a:t>
            </a:r>
            <a:r>
              <a:rPr lang="en-US" dirty="0"/>
              <a:t> for existing Italian restaurants</a:t>
            </a:r>
          </a:p>
          <a:p>
            <a:r>
              <a:rPr lang="en-US" dirty="0"/>
              <a:t>All other factors being equal (rent, availability of raw materials, labor etc.), </a:t>
            </a:r>
            <a:r>
              <a:rPr lang="en-US" b="1" dirty="0"/>
              <a:t>The Bronx would be the best</a:t>
            </a:r>
            <a:r>
              <a:rPr lang="en-US" dirty="0"/>
              <a:t> suited to open a swanky new Italian cuisine restaurant and will likely have the best chance of being successful as well</a:t>
            </a:r>
          </a:p>
          <a:p>
            <a:r>
              <a:rPr lang="en-US" dirty="0"/>
              <a:t>On a side note, to taste the best Italian food, Manhattan would be the best option, given its large spread of 110 Italian restaurants with average rating of 8.3</a:t>
            </a:r>
            <a:endParaRPr lang="en-IN" dirty="0"/>
          </a:p>
          <a:p>
            <a:r>
              <a:rPr lang="en-US" dirty="0"/>
              <a:t>Amongst neighborhoods, if one wanted most options, Belmont in The Bronx would be a great place to taste the culinary buds, given it has the highest number (17) of Italian restaurants in any given neighborhood</a:t>
            </a:r>
            <a:endParaRPr lang="en-IN" dirty="0"/>
          </a:p>
        </p:txBody>
      </p:sp>
    </p:spTree>
    <p:extLst>
      <p:ext uri="{BB962C8B-B14F-4D97-AF65-F5344CB8AC3E}">
        <p14:creationId xmlns:p14="http://schemas.microsoft.com/office/powerpoint/2010/main" val="129892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1425297"/>
            <a:ext cx="8596668" cy="3880773"/>
          </a:xfrm>
        </p:spPr>
        <p:txBody>
          <a:bodyPr anchor="ctr">
            <a:normAutofit/>
          </a:bodyPr>
          <a:lstStyle/>
          <a:p>
            <a:pPr marL="0" lvl="0" indent="0" algn="ctr">
              <a:buNone/>
            </a:pPr>
            <a:r>
              <a:rPr lang="en-IN" sz="6000" dirty="0"/>
              <a:t>THANK YOU</a:t>
            </a:r>
          </a:p>
        </p:txBody>
      </p:sp>
    </p:spTree>
    <p:extLst>
      <p:ext uri="{BB962C8B-B14F-4D97-AF65-F5344CB8AC3E}">
        <p14:creationId xmlns:p14="http://schemas.microsoft.com/office/powerpoint/2010/main" val="179173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p:txBody>
          <a:bodyPr>
            <a:normAutofit fontScale="92500" lnSpcReduction="20000"/>
          </a:bodyPr>
          <a:lstStyle/>
          <a:p>
            <a:r>
              <a:rPr lang="en-US" dirty="0"/>
              <a:t>New York City, the proverbial ‘Melting Pot’ of the world, is home to the most ethnically diverse population. A home for immigrants from world over, it is but natural that the city is also a gastronomical delight for food lovers across the world, with its rich and varied cuisines reflected in multitude of restaurants catering to cuisines from all over the world. Be it Italian, Mexican, Chinese, Korean, Indian, Lebanese, French, Ethiopian, Japanese – there isn’t a single known world cuisine that does not find itself being represented in some way in this great city.</a:t>
            </a:r>
          </a:p>
          <a:p>
            <a:r>
              <a:rPr lang="en-US" dirty="0"/>
              <a:t>New York is a major metropolitan area with more than 8.4 million people living within city limits. New York is home to a large swathe of people from Italy with most of the immigration having taken place between </a:t>
            </a:r>
            <a:r>
              <a:rPr lang="en-IN" dirty="0"/>
              <a:t>1900 and 1914, when almost two million Italians emigrated to America, most arriving in New York. By 1930 NYC was home to over a million Italian Americans – a whopping 17 percent of the city's population. Most Italian immigrants came from southern Italy and were </a:t>
            </a:r>
            <a:r>
              <a:rPr lang="en-IN" dirty="0" err="1"/>
              <a:t>contadini</a:t>
            </a:r>
            <a:r>
              <a:rPr lang="en-IN" dirty="0"/>
              <a:t> (landless farmers) fleeing severe poverty.</a:t>
            </a:r>
          </a:p>
          <a:p>
            <a:r>
              <a:rPr lang="en-IN" dirty="0"/>
              <a:t>Presently, there are close to 1 million people of Italian origin, who call New York city their home.</a:t>
            </a:r>
          </a:p>
          <a:p>
            <a:endParaRPr lang="en-IN" dirty="0"/>
          </a:p>
        </p:txBody>
      </p:sp>
    </p:spTree>
    <p:extLst>
      <p:ext uri="{BB962C8B-B14F-4D97-AF65-F5344CB8AC3E}">
        <p14:creationId xmlns:p14="http://schemas.microsoft.com/office/powerpoint/2010/main" val="415014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p:txBody>
          <a:bodyPr>
            <a:normAutofit fontScale="92500"/>
          </a:bodyPr>
          <a:lstStyle/>
          <a:p>
            <a:r>
              <a:rPr lang="en-US" dirty="0"/>
              <a:t>Now coming to the problem at hand, ours is a client very much into the restaurant business, and given the popularity of Italian cuisine, looking for opportunities to serve this need in New York city by opening up an Italian cuisine restaurant.</a:t>
            </a:r>
            <a:endParaRPr lang="en-IN" dirty="0"/>
          </a:p>
          <a:p>
            <a:r>
              <a:rPr lang="en-US" dirty="0"/>
              <a:t>But given the vastness of the city and the varied neighborhoods, they face a vexing problem:</a:t>
            </a:r>
            <a:endParaRPr lang="en-IN" dirty="0"/>
          </a:p>
          <a:p>
            <a:r>
              <a:rPr lang="en-US" b="1" dirty="0"/>
              <a:t>What would be the ‘Best’ possible location to open a swanky new Italian restaurant in NYC, so that it would do well?</a:t>
            </a:r>
            <a:endParaRPr lang="en-IN" dirty="0"/>
          </a:p>
          <a:p>
            <a:r>
              <a:rPr lang="en-US" dirty="0"/>
              <a:t>To be able to answer this question, we would look to explore the restaurant scene in New York city, specifically Italian cuisine restaurants. This report explores various neighborhoods and boroughs of NYC to understand the spread of Italian restaurants, their popularity (ratings), what areas have the most Italian restaurants, where are the best rated Italian restaurants located in NYC and so on</a:t>
            </a:r>
            <a:endParaRPr lang="en-IN" dirty="0"/>
          </a:p>
        </p:txBody>
      </p:sp>
    </p:spTree>
    <p:extLst>
      <p:ext uri="{BB962C8B-B14F-4D97-AF65-F5344CB8AC3E}">
        <p14:creationId xmlns:p14="http://schemas.microsoft.com/office/powerpoint/2010/main" val="265104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Problem Framing</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p:txBody>
          <a:bodyPr/>
          <a:lstStyle/>
          <a:p>
            <a:pPr lvl="0"/>
            <a:r>
              <a:rPr lang="en-IN" dirty="0"/>
              <a:t>What would be the ‘Best’ possible location to open a swanky new Italian restaurant in NYC, so that it would do well?</a:t>
            </a:r>
          </a:p>
          <a:p>
            <a:pPr lvl="0"/>
            <a:r>
              <a:rPr lang="en-IN" dirty="0"/>
              <a:t>How may Italian restaurants be there in NYC and how are they spread / distributed across different boroughs and neighbourhoods?</a:t>
            </a:r>
          </a:p>
          <a:p>
            <a:pPr lvl="0"/>
            <a:r>
              <a:rPr lang="en-IN" dirty="0"/>
              <a:t>Where should I go in New York City to have the best Italian food? / Where are the best rated Italian restaurants located in NYC?</a:t>
            </a:r>
          </a:p>
        </p:txBody>
      </p:sp>
    </p:spTree>
    <p:extLst>
      <p:ext uri="{BB962C8B-B14F-4D97-AF65-F5344CB8AC3E}">
        <p14:creationId xmlns:p14="http://schemas.microsoft.com/office/powerpoint/2010/main" val="307784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Data Requirements</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p:txBody>
          <a:bodyPr>
            <a:normAutofit fontScale="92500"/>
          </a:bodyPr>
          <a:lstStyle/>
          <a:p>
            <a:r>
              <a:rPr lang="en-US" b="1" dirty="0"/>
              <a:t>In order to answer the above questions, the data required includes:</a:t>
            </a:r>
            <a:endParaRPr lang="en-IN" b="1" dirty="0"/>
          </a:p>
          <a:p>
            <a:pPr lvl="1"/>
            <a:r>
              <a:rPr lang="en-US" dirty="0"/>
              <a:t>New York City neighborhoods and borough with their boundaries, latitudes &amp; longitudes</a:t>
            </a:r>
            <a:endParaRPr lang="en-IN" dirty="0"/>
          </a:p>
          <a:p>
            <a:pPr lvl="1"/>
            <a:r>
              <a:rPr lang="en-US" dirty="0"/>
              <a:t>NYC restaurants, particularly Italian restaurants, along with their stats like Ratings, Tips etc.</a:t>
            </a:r>
            <a:endParaRPr lang="en-IN" dirty="0"/>
          </a:p>
          <a:p>
            <a:r>
              <a:rPr lang="en-US" b="1" dirty="0"/>
              <a:t>The data sources that we propose to use are listed below:</a:t>
            </a:r>
            <a:endParaRPr lang="en-IN" dirty="0"/>
          </a:p>
          <a:p>
            <a:pPr lvl="1"/>
            <a:r>
              <a:rPr lang="en-US" dirty="0"/>
              <a:t>New York City data containing the neighborhoods and boroughs, latitudes, and longitudes will be obtained from the data source: </a:t>
            </a:r>
            <a:r>
              <a:rPr lang="en-US" u="sng" dirty="0">
                <a:hlinkClick r:id="rId2"/>
              </a:rPr>
              <a:t>https://cocl.us/new_york_dataset</a:t>
            </a:r>
            <a:endParaRPr lang="en-IN" dirty="0"/>
          </a:p>
          <a:p>
            <a:pPr lvl="1"/>
            <a:r>
              <a:rPr lang="en-US" dirty="0"/>
              <a:t>New York City data containing neighborhood boundaries will be obtained from the data source: </a:t>
            </a:r>
            <a:r>
              <a:rPr lang="en-US" u="sng" dirty="0">
                <a:hlinkClick r:id="rId3"/>
              </a:rPr>
              <a:t>https://data.cityofnewyork.us/City-Government/Borough-Boundaries/tqmj-j8zm</a:t>
            </a:r>
            <a:r>
              <a:rPr lang="en-US" dirty="0"/>
              <a:t> </a:t>
            </a:r>
            <a:endParaRPr lang="en-IN" dirty="0"/>
          </a:p>
          <a:p>
            <a:pPr lvl="1"/>
            <a:r>
              <a:rPr lang="en-US" dirty="0"/>
              <a:t>For data related to the Italian restaurants including location, ratings, tips etc., Foursquare APIs would be used</a:t>
            </a:r>
            <a:endParaRPr lang="en-IN" sz="1400" dirty="0"/>
          </a:p>
          <a:p>
            <a:pPr lvl="1"/>
            <a:endParaRPr lang="en-US" dirty="0"/>
          </a:p>
        </p:txBody>
      </p:sp>
    </p:spTree>
    <p:extLst>
      <p:ext uri="{BB962C8B-B14F-4D97-AF65-F5344CB8AC3E}">
        <p14:creationId xmlns:p14="http://schemas.microsoft.com/office/powerpoint/2010/main" val="343867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p:txBody>
          <a:bodyPr/>
          <a:lstStyle/>
          <a:p>
            <a:pPr lvl="0"/>
            <a:r>
              <a:rPr lang="en-US" dirty="0"/>
              <a:t>Data will be collected from </a:t>
            </a:r>
            <a:r>
              <a:rPr lang="en-US" dirty="0">
                <a:hlinkClick r:id="rId2"/>
              </a:rPr>
              <a:t>https://cocl.us/new_york_dataset</a:t>
            </a:r>
            <a:r>
              <a:rPr lang="en-US" dirty="0"/>
              <a:t> and cleaned and processed into a data frame</a:t>
            </a:r>
            <a:endParaRPr lang="en-IN" dirty="0"/>
          </a:p>
          <a:p>
            <a:pPr lvl="0"/>
            <a:r>
              <a:rPr lang="en-US" dirty="0"/>
              <a:t>Foursquare APIs will be used to locate all restaurant venues and then filtered by Italian restaurants. </a:t>
            </a:r>
            <a:endParaRPr lang="en-IN" dirty="0"/>
          </a:p>
          <a:p>
            <a:pPr lvl="0"/>
            <a:r>
              <a:rPr lang="en-US" dirty="0"/>
              <a:t>Ratings, tips, and likes by users will be counted and added to the data frame</a:t>
            </a:r>
            <a:endParaRPr lang="en-IN" dirty="0"/>
          </a:p>
          <a:p>
            <a:pPr lvl="0"/>
            <a:r>
              <a:rPr lang="en-US" dirty="0"/>
              <a:t>Data will be sorted based on rankings (ratings by users, as available on Foursquare)</a:t>
            </a:r>
            <a:endParaRPr lang="en-IN" dirty="0"/>
          </a:p>
          <a:p>
            <a:pPr lvl="0"/>
            <a:r>
              <a:rPr lang="en-US" dirty="0"/>
              <a:t>Data will be plotted and mapped to provide a visual understanding of the analysis, basis which an attempt will be made to arrive at a meaningful conclusion to the given problem</a:t>
            </a:r>
            <a:endParaRPr lang="en-IN" dirty="0"/>
          </a:p>
        </p:txBody>
      </p:sp>
    </p:spTree>
    <p:extLst>
      <p:ext uri="{BB962C8B-B14F-4D97-AF65-F5344CB8AC3E}">
        <p14:creationId xmlns:p14="http://schemas.microsoft.com/office/powerpoint/2010/main" val="272777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Data Analysis &amp; Discussion (1/5)</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1349882"/>
            <a:ext cx="8596668" cy="1694974"/>
          </a:xfrm>
        </p:spPr>
        <p:txBody>
          <a:bodyPr>
            <a:normAutofit lnSpcReduction="10000"/>
          </a:bodyPr>
          <a:lstStyle/>
          <a:p>
            <a:pPr lvl="0"/>
            <a:r>
              <a:rPr lang="en-US" dirty="0"/>
              <a:t>New York City has a whopping </a:t>
            </a:r>
            <a:r>
              <a:rPr lang="en-US" b="1" dirty="0"/>
              <a:t>237</a:t>
            </a:r>
            <a:r>
              <a:rPr lang="en-US" dirty="0"/>
              <a:t> Italian cuisine restaurants</a:t>
            </a:r>
            <a:endParaRPr lang="en-IN" dirty="0"/>
          </a:p>
          <a:p>
            <a:pPr lvl="0"/>
            <a:r>
              <a:rPr lang="en-US" b="1" dirty="0"/>
              <a:t>Manhattan</a:t>
            </a:r>
            <a:r>
              <a:rPr lang="en-US" dirty="0"/>
              <a:t> (~40 neighborhoods), the smallest borough, in terms of neighborhoods, has </a:t>
            </a:r>
            <a:r>
              <a:rPr lang="en-US" b="1" dirty="0"/>
              <a:t>the highest number</a:t>
            </a:r>
            <a:r>
              <a:rPr lang="en-US" dirty="0"/>
              <a:t> ( ~110 ) of Italian restaurants</a:t>
            </a:r>
            <a:endParaRPr lang="en-IN" dirty="0"/>
          </a:p>
          <a:p>
            <a:pPr lvl="0"/>
            <a:r>
              <a:rPr lang="en-US" dirty="0"/>
              <a:t>Amongst all boroughs, </a:t>
            </a:r>
            <a:r>
              <a:rPr lang="en-US" b="1" dirty="0"/>
              <a:t>Queens</a:t>
            </a:r>
            <a:r>
              <a:rPr lang="en-US" dirty="0"/>
              <a:t> has the least number of Italian restaurants, followed by </a:t>
            </a:r>
            <a:r>
              <a:rPr lang="en-US" b="1" dirty="0"/>
              <a:t>The Bronx</a:t>
            </a:r>
            <a:endParaRPr lang="en-IN" dirty="0"/>
          </a:p>
        </p:txBody>
      </p:sp>
      <p:pic>
        <p:nvPicPr>
          <p:cNvPr id="5" name="Picture 4">
            <a:extLst>
              <a:ext uri="{FF2B5EF4-FFF2-40B4-BE49-F238E27FC236}">
                <a16:creationId xmlns:a16="http://schemas.microsoft.com/office/drawing/2014/main" id="{C2E874A4-D898-4934-8A2A-2B04914789F8}"/>
              </a:ext>
            </a:extLst>
          </p:cNvPr>
          <p:cNvPicPr>
            <a:picLocks noChangeAspect="1"/>
          </p:cNvPicPr>
          <p:nvPr/>
        </p:nvPicPr>
        <p:blipFill>
          <a:blip r:embed="rId2"/>
          <a:stretch>
            <a:fillRect/>
          </a:stretch>
        </p:blipFill>
        <p:spPr>
          <a:xfrm>
            <a:off x="677334" y="3176833"/>
            <a:ext cx="4375433" cy="3233394"/>
          </a:xfrm>
          <a:prstGeom prst="rect">
            <a:avLst/>
          </a:prstGeom>
        </p:spPr>
      </p:pic>
      <p:pic>
        <p:nvPicPr>
          <p:cNvPr id="7" name="Picture 6">
            <a:extLst>
              <a:ext uri="{FF2B5EF4-FFF2-40B4-BE49-F238E27FC236}">
                <a16:creationId xmlns:a16="http://schemas.microsoft.com/office/drawing/2014/main" id="{231EE102-A458-4689-91C6-26F1F68A579C}"/>
              </a:ext>
            </a:extLst>
          </p:cNvPr>
          <p:cNvPicPr>
            <a:picLocks noChangeAspect="1"/>
          </p:cNvPicPr>
          <p:nvPr/>
        </p:nvPicPr>
        <p:blipFill>
          <a:blip r:embed="rId3"/>
          <a:stretch>
            <a:fillRect/>
          </a:stretch>
        </p:blipFill>
        <p:spPr>
          <a:xfrm>
            <a:off x="4710326" y="3066786"/>
            <a:ext cx="4569961" cy="3648175"/>
          </a:xfrm>
          <a:prstGeom prst="rect">
            <a:avLst/>
          </a:prstGeom>
        </p:spPr>
      </p:pic>
    </p:spTree>
    <p:extLst>
      <p:ext uri="{BB962C8B-B14F-4D97-AF65-F5344CB8AC3E}">
        <p14:creationId xmlns:p14="http://schemas.microsoft.com/office/powerpoint/2010/main" val="160727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Data Analysis &amp; Discussion (2/5)</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1349882"/>
            <a:ext cx="8596668" cy="742869"/>
          </a:xfrm>
        </p:spPr>
        <p:txBody>
          <a:bodyPr>
            <a:normAutofit/>
          </a:bodyPr>
          <a:lstStyle/>
          <a:p>
            <a:pPr lvl="0"/>
            <a:r>
              <a:rPr lang="en-US" b="1" dirty="0"/>
              <a:t>Belmont</a:t>
            </a:r>
            <a:r>
              <a:rPr lang="en-US" dirty="0"/>
              <a:t> neighborhood in </a:t>
            </a:r>
            <a:r>
              <a:rPr lang="en-US" b="1" dirty="0"/>
              <a:t>The Bronx</a:t>
            </a:r>
            <a:r>
              <a:rPr lang="en-US" dirty="0"/>
              <a:t> has highest number (17) of Italian restaurants, followed by Greenwich Village in </a:t>
            </a:r>
            <a:r>
              <a:rPr lang="en-US" b="1" dirty="0"/>
              <a:t>Manhattan</a:t>
            </a:r>
            <a:r>
              <a:rPr lang="en-US" dirty="0"/>
              <a:t> (13)</a:t>
            </a:r>
            <a:endParaRPr lang="en-IN" dirty="0"/>
          </a:p>
        </p:txBody>
      </p:sp>
      <p:pic>
        <p:nvPicPr>
          <p:cNvPr id="6" name="Picture 5">
            <a:extLst>
              <a:ext uri="{FF2B5EF4-FFF2-40B4-BE49-F238E27FC236}">
                <a16:creationId xmlns:a16="http://schemas.microsoft.com/office/drawing/2014/main" id="{A966CE2C-D329-4696-9899-63A30DB66E56}"/>
              </a:ext>
            </a:extLst>
          </p:cNvPr>
          <p:cNvPicPr>
            <a:picLocks noChangeAspect="1"/>
          </p:cNvPicPr>
          <p:nvPr/>
        </p:nvPicPr>
        <p:blipFill>
          <a:blip r:embed="rId2"/>
          <a:stretch>
            <a:fillRect/>
          </a:stretch>
        </p:blipFill>
        <p:spPr>
          <a:xfrm>
            <a:off x="568152" y="2230520"/>
            <a:ext cx="8705850" cy="3905250"/>
          </a:xfrm>
          <a:prstGeom prst="rect">
            <a:avLst/>
          </a:prstGeom>
        </p:spPr>
      </p:pic>
    </p:spTree>
    <p:extLst>
      <p:ext uri="{BB962C8B-B14F-4D97-AF65-F5344CB8AC3E}">
        <p14:creationId xmlns:p14="http://schemas.microsoft.com/office/powerpoint/2010/main" val="333963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43CC-EEF2-4FB9-BF02-DE5DBB321E63}"/>
              </a:ext>
            </a:extLst>
          </p:cNvPr>
          <p:cNvSpPr>
            <a:spLocks noGrp="1"/>
          </p:cNvSpPr>
          <p:nvPr>
            <p:ph type="title"/>
          </p:nvPr>
        </p:nvSpPr>
        <p:spPr/>
        <p:txBody>
          <a:bodyPr/>
          <a:lstStyle/>
          <a:p>
            <a:r>
              <a:rPr lang="en-US" dirty="0"/>
              <a:t>Data Analysis &amp; Discussion (3/5)</a:t>
            </a:r>
            <a:endParaRPr lang="en-IN" dirty="0"/>
          </a:p>
        </p:txBody>
      </p:sp>
      <p:sp>
        <p:nvSpPr>
          <p:cNvPr id="3" name="Content Placeholder 2">
            <a:extLst>
              <a:ext uri="{FF2B5EF4-FFF2-40B4-BE49-F238E27FC236}">
                <a16:creationId xmlns:a16="http://schemas.microsoft.com/office/drawing/2014/main" id="{57F249D0-E33D-4AB9-9666-6E431310D709}"/>
              </a:ext>
            </a:extLst>
          </p:cNvPr>
          <p:cNvSpPr>
            <a:spLocks noGrp="1"/>
          </p:cNvSpPr>
          <p:nvPr>
            <p:ph idx="1"/>
          </p:nvPr>
        </p:nvSpPr>
        <p:spPr>
          <a:xfrm>
            <a:off x="677334" y="1349882"/>
            <a:ext cx="8596668" cy="742869"/>
          </a:xfrm>
        </p:spPr>
        <p:txBody>
          <a:bodyPr>
            <a:normAutofit fontScale="92500"/>
          </a:bodyPr>
          <a:lstStyle/>
          <a:p>
            <a:pPr lvl="0"/>
            <a:r>
              <a:rPr lang="en-US" dirty="0"/>
              <a:t>Average ratings are the highest for </a:t>
            </a:r>
            <a:r>
              <a:rPr lang="en-US" b="1" dirty="0"/>
              <a:t>Manhattan</a:t>
            </a:r>
            <a:r>
              <a:rPr lang="en-US" dirty="0"/>
              <a:t> (8.3) followed by </a:t>
            </a:r>
            <a:r>
              <a:rPr lang="en-US" b="1" dirty="0"/>
              <a:t>The Bronx</a:t>
            </a:r>
            <a:r>
              <a:rPr lang="en-US" dirty="0"/>
              <a:t> (7.6)</a:t>
            </a:r>
            <a:endParaRPr lang="en-IN" dirty="0"/>
          </a:p>
          <a:p>
            <a:pPr lvl="0"/>
            <a:r>
              <a:rPr lang="en-US" dirty="0"/>
              <a:t>Staten island has the worst average rating for Italian restaurants (4.7)</a:t>
            </a:r>
            <a:endParaRPr lang="en-IN" dirty="0"/>
          </a:p>
        </p:txBody>
      </p:sp>
      <p:pic>
        <p:nvPicPr>
          <p:cNvPr id="5" name="Picture 4">
            <a:extLst>
              <a:ext uri="{FF2B5EF4-FFF2-40B4-BE49-F238E27FC236}">
                <a16:creationId xmlns:a16="http://schemas.microsoft.com/office/drawing/2014/main" id="{45E46850-04BF-41A9-B19A-A7D598AEC8DD}"/>
              </a:ext>
            </a:extLst>
          </p:cNvPr>
          <p:cNvPicPr>
            <a:picLocks noChangeAspect="1"/>
          </p:cNvPicPr>
          <p:nvPr/>
        </p:nvPicPr>
        <p:blipFill>
          <a:blip r:embed="rId2"/>
          <a:stretch>
            <a:fillRect/>
          </a:stretch>
        </p:blipFill>
        <p:spPr>
          <a:xfrm>
            <a:off x="483745" y="2561308"/>
            <a:ext cx="8596667" cy="3443565"/>
          </a:xfrm>
          <a:prstGeom prst="rect">
            <a:avLst/>
          </a:prstGeom>
        </p:spPr>
      </p:pic>
    </p:spTree>
    <p:extLst>
      <p:ext uri="{BB962C8B-B14F-4D97-AF65-F5344CB8AC3E}">
        <p14:creationId xmlns:p14="http://schemas.microsoft.com/office/powerpoint/2010/main" val="2329396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1145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Battle of Neighborhoods</vt:lpstr>
      <vt:lpstr>Introduction</vt:lpstr>
      <vt:lpstr>Business Problem</vt:lpstr>
      <vt:lpstr>Problem Framing</vt:lpstr>
      <vt:lpstr>Data Requirements</vt:lpstr>
      <vt:lpstr>Methodology</vt:lpstr>
      <vt:lpstr>Data Analysis &amp; Discussion (1/5)</vt:lpstr>
      <vt:lpstr>Data Analysis &amp; Discussion (2/5)</vt:lpstr>
      <vt:lpstr>Data Analysis &amp; Discussion (3/5)</vt:lpstr>
      <vt:lpstr>Data Analysis &amp; Discussion (4/5)</vt:lpstr>
      <vt:lpstr>Data Analysis &amp; Discussion (5/5</vt:lpstr>
      <vt:lpstr>Conclusion (1/2)</vt:lpstr>
      <vt:lpstr>Conclusion (2/2)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Parag Deshpande</dc:creator>
  <cp:lastModifiedBy>Parag Deshpande</cp:lastModifiedBy>
  <cp:revision>11</cp:revision>
  <dcterms:created xsi:type="dcterms:W3CDTF">2020-03-20T14:04:29Z</dcterms:created>
  <dcterms:modified xsi:type="dcterms:W3CDTF">2020-03-20T14:24:10Z</dcterms:modified>
</cp:coreProperties>
</file>