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 id="265"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EFAF8-578F-4B18-84D1-2CBE287C8185}"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401617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EFAF8-578F-4B18-84D1-2CBE287C8185}"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315332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EFAF8-578F-4B18-84D1-2CBE287C8185}"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254472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EFAF8-578F-4B18-84D1-2CBE287C8185}"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48874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EFAF8-578F-4B18-84D1-2CBE287C8185}"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412193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EFAF8-578F-4B18-84D1-2CBE287C8185}"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372851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EFAF8-578F-4B18-84D1-2CBE287C8185}" type="datetimeFigureOut">
              <a:rPr lang="en-IN" smtClean="0"/>
              <a:t>26/09/2019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29534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EFAF8-578F-4B18-84D1-2CBE287C8185}" type="datetimeFigureOut">
              <a:rPr lang="en-IN" smtClean="0"/>
              <a:t>26/09/2019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417012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EFAF8-578F-4B18-84D1-2CBE287C8185}" type="datetimeFigureOut">
              <a:rPr lang="en-IN" smtClean="0"/>
              <a:t>26/09/2019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27857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EFAF8-578F-4B18-84D1-2CBE287C8185}"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235261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EFAF8-578F-4B18-84D1-2CBE287C8185}"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F766A-1B11-4AFE-A959-46D30FCAF0B4}" type="slidenum">
              <a:rPr lang="en-IN" smtClean="0"/>
              <a:t>‹#›</a:t>
            </a:fld>
            <a:endParaRPr lang="en-IN"/>
          </a:p>
        </p:txBody>
      </p:sp>
    </p:spTree>
    <p:extLst>
      <p:ext uri="{BB962C8B-B14F-4D97-AF65-F5344CB8AC3E}">
        <p14:creationId xmlns:p14="http://schemas.microsoft.com/office/powerpoint/2010/main" val="20472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EFAF8-578F-4B18-84D1-2CBE287C8185}" type="datetimeFigureOut">
              <a:rPr lang="en-IN" smtClean="0"/>
              <a:t>26/09/2019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F766A-1B11-4AFE-A959-46D30FCAF0B4}" type="slidenum">
              <a:rPr lang="en-IN" smtClean="0"/>
              <a:t>‹#›</a:t>
            </a:fld>
            <a:endParaRPr lang="en-IN"/>
          </a:p>
        </p:txBody>
      </p:sp>
    </p:spTree>
    <p:extLst>
      <p:ext uri="{BB962C8B-B14F-4D97-AF65-F5344CB8AC3E}">
        <p14:creationId xmlns:p14="http://schemas.microsoft.com/office/powerpoint/2010/main" val="41344478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081A-1D81-4545-A061-743AB036D5E2}"/>
              </a:ext>
            </a:extLst>
          </p:cNvPr>
          <p:cNvSpPr>
            <a:spLocks noGrp="1"/>
          </p:cNvSpPr>
          <p:nvPr>
            <p:ph type="ctrTitle"/>
          </p:nvPr>
        </p:nvSpPr>
        <p:spPr>
          <a:xfrm>
            <a:off x="1524000" y="1122362"/>
            <a:ext cx="9144000" cy="3087687"/>
          </a:xfrm>
        </p:spPr>
        <p:txBody>
          <a:bodyPr>
            <a:normAutofit fontScale="90000"/>
          </a:bodyPr>
          <a:lstStyle/>
          <a:p>
            <a:r>
              <a:rPr lang="en-IN" sz="8800" b="1" dirty="0">
                <a:latin typeface="Bahnschrift" panose="020B0502040204020203" pitchFamily="34" charset="0"/>
              </a:rPr>
              <a:t>Problem Statement</a:t>
            </a:r>
            <a:br>
              <a:rPr lang="en-IN" b="1" dirty="0"/>
            </a:br>
            <a:endParaRPr lang="en-IN" b="1" dirty="0"/>
          </a:p>
        </p:txBody>
      </p:sp>
    </p:spTree>
    <p:extLst>
      <p:ext uri="{BB962C8B-B14F-4D97-AF65-F5344CB8AC3E}">
        <p14:creationId xmlns:p14="http://schemas.microsoft.com/office/powerpoint/2010/main" val="186946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9D6-31D2-43B3-B73D-0C572E335997}"/>
              </a:ext>
            </a:extLst>
          </p:cNvPr>
          <p:cNvSpPr>
            <a:spLocks noGrp="1"/>
          </p:cNvSpPr>
          <p:nvPr>
            <p:ph type="title"/>
          </p:nvPr>
        </p:nvSpPr>
        <p:spPr>
          <a:xfrm>
            <a:off x="997351" y="1649396"/>
            <a:ext cx="10534650" cy="566738"/>
          </a:xfrm>
        </p:spPr>
        <p:txBody>
          <a:bodyPr>
            <a:normAutofit fontScale="90000"/>
          </a:bodyPr>
          <a:lstStyle/>
          <a:p>
            <a:r>
              <a:rPr lang="en-IN" b="1" dirty="0"/>
              <a:t>Performance</a:t>
            </a:r>
            <a:br>
              <a:rPr lang="en-IN" dirty="0"/>
            </a:br>
            <a:r>
              <a:rPr lang="en-IN" sz="2400" dirty="0"/>
              <a:t>From below graph we can say that company’s performance was increasing day by day</a:t>
            </a:r>
            <a:br>
              <a:rPr lang="en-IN" sz="2400" dirty="0"/>
            </a:br>
            <a:r>
              <a:rPr lang="en-IN" sz="2400" dirty="0"/>
              <a:t>we can conclude that company’s performance increases and at some time it is stationary but does not decrease at any point of time given</a:t>
            </a:r>
            <a:br>
              <a:rPr lang="en-IN" sz="2400" dirty="0"/>
            </a:br>
            <a:r>
              <a:rPr lang="en-IN" b="1" dirty="0"/>
              <a:t>Conclusion</a:t>
            </a:r>
            <a:br>
              <a:rPr lang="en-IN" sz="2400" dirty="0"/>
            </a:br>
            <a:r>
              <a:rPr lang="en-IN" sz="2400" dirty="0"/>
              <a:t>we can use time series forecasting for prediction</a:t>
            </a:r>
            <a:br>
              <a:rPr lang="en-IN" sz="2400" dirty="0"/>
            </a:br>
            <a:br>
              <a:rPr lang="en-IN" sz="2400" dirty="0"/>
            </a:br>
            <a:endParaRPr lang="en-IN" dirty="0"/>
          </a:p>
        </p:txBody>
      </p:sp>
      <p:pic>
        <p:nvPicPr>
          <p:cNvPr id="5" name="Content Placeholder 4">
            <a:extLst>
              <a:ext uri="{FF2B5EF4-FFF2-40B4-BE49-F238E27FC236}">
                <a16:creationId xmlns:a16="http://schemas.microsoft.com/office/drawing/2014/main" id="{4F9E75EC-A022-4AF5-932B-7886BA55C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530" y="2810243"/>
            <a:ext cx="5004940" cy="3734651"/>
          </a:xfrm>
        </p:spPr>
      </p:pic>
    </p:spTree>
    <p:extLst>
      <p:ext uri="{BB962C8B-B14F-4D97-AF65-F5344CB8AC3E}">
        <p14:creationId xmlns:p14="http://schemas.microsoft.com/office/powerpoint/2010/main" val="211879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3CB2-E9EC-45C3-9EA0-C5845222C31B}"/>
              </a:ext>
            </a:extLst>
          </p:cNvPr>
          <p:cNvSpPr>
            <a:spLocks noGrp="1"/>
          </p:cNvSpPr>
          <p:nvPr>
            <p:ph type="title"/>
          </p:nvPr>
        </p:nvSpPr>
        <p:spPr/>
        <p:txBody>
          <a:bodyPr/>
          <a:lstStyle/>
          <a:p>
            <a:r>
              <a:rPr lang="en-IN" b="1" dirty="0"/>
              <a:t>Stationary test</a:t>
            </a:r>
            <a:br>
              <a:rPr lang="en-IN" dirty="0"/>
            </a:br>
            <a:endParaRPr lang="en-IN" dirty="0"/>
          </a:p>
        </p:txBody>
      </p:sp>
      <p:pic>
        <p:nvPicPr>
          <p:cNvPr id="5" name="Content Placeholder 4">
            <a:extLst>
              <a:ext uri="{FF2B5EF4-FFF2-40B4-BE49-F238E27FC236}">
                <a16:creationId xmlns:a16="http://schemas.microsoft.com/office/drawing/2014/main" id="{CF5D81FA-DF7D-4727-ACC2-F370BAAF4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530" y="2133968"/>
            <a:ext cx="5004940" cy="3734651"/>
          </a:xfrm>
        </p:spPr>
      </p:pic>
    </p:spTree>
    <p:extLst>
      <p:ext uri="{BB962C8B-B14F-4D97-AF65-F5344CB8AC3E}">
        <p14:creationId xmlns:p14="http://schemas.microsoft.com/office/powerpoint/2010/main" val="313135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6E7D-1D6B-4B98-B4B2-5492B5E3C08C}"/>
              </a:ext>
            </a:extLst>
          </p:cNvPr>
          <p:cNvSpPr>
            <a:spLocks noGrp="1"/>
          </p:cNvSpPr>
          <p:nvPr>
            <p:ph type="title"/>
          </p:nvPr>
        </p:nvSpPr>
        <p:spPr/>
        <p:txBody>
          <a:bodyPr>
            <a:normAutofit/>
          </a:bodyPr>
          <a:lstStyle/>
          <a:p>
            <a:r>
              <a:rPr lang="en-IN" b="1" dirty="0"/>
              <a:t>Transformation Plot</a:t>
            </a:r>
            <a:br>
              <a:rPr lang="en-IN" b="1" dirty="0"/>
            </a:br>
            <a:endParaRPr lang="en-IN" b="1" dirty="0"/>
          </a:p>
        </p:txBody>
      </p:sp>
      <p:pic>
        <p:nvPicPr>
          <p:cNvPr id="5" name="Content Placeholder 4">
            <a:extLst>
              <a:ext uri="{FF2B5EF4-FFF2-40B4-BE49-F238E27FC236}">
                <a16:creationId xmlns:a16="http://schemas.microsoft.com/office/drawing/2014/main" id="{E100B104-EC1B-4399-97CD-F66D46BC7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530" y="2133968"/>
            <a:ext cx="5004940" cy="3734651"/>
          </a:xfrm>
        </p:spPr>
      </p:pic>
    </p:spTree>
    <p:extLst>
      <p:ext uri="{BB962C8B-B14F-4D97-AF65-F5344CB8AC3E}">
        <p14:creationId xmlns:p14="http://schemas.microsoft.com/office/powerpoint/2010/main" val="355955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9213-EAFC-4978-B205-F1A7EE849790}"/>
              </a:ext>
            </a:extLst>
          </p:cNvPr>
          <p:cNvSpPr>
            <a:spLocks noGrp="1"/>
          </p:cNvSpPr>
          <p:nvPr>
            <p:ph type="title"/>
          </p:nvPr>
        </p:nvSpPr>
        <p:spPr>
          <a:xfrm>
            <a:off x="838200" y="1009649"/>
            <a:ext cx="10515600" cy="3667125"/>
          </a:xfrm>
        </p:spPr>
        <p:txBody>
          <a:bodyPr>
            <a:normAutofit/>
          </a:bodyPr>
          <a:lstStyle/>
          <a:p>
            <a:pPr algn="ctr"/>
            <a:r>
              <a:rPr lang="en-IN" sz="8000" b="1" dirty="0">
                <a:effectLst>
                  <a:outerShdw blurRad="38100" dist="38100" dir="2700000" algn="tl">
                    <a:srgbClr val="000000">
                      <a:alpha val="43137"/>
                    </a:srgbClr>
                  </a:outerShdw>
                </a:effectLst>
                <a:latin typeface="Bahnschrift" panose="020B0502040204020203" pitchFamily="34" charset="0"/>
              </a:rPr>
              <a:t>Thank You</a:t>
            </a:r>
            <a:br>
              <a:rPr lang="en-IN" sz="8000" b="1" dirty="0">
                <a:effectLst>
                  <a:outerShdw blurRad="38100" dist="38100" dir="2700000" algn="tl">
                    <a:srgbClr val="000000">
                      <a:alpha val="43137"/>
                    </a:srgbClr>
                  </a:outerShdw>
                </a:effectLst>
                <a:latin typeface="Bahnschrift" panose="020B0502040204020203" pitchFamily="34" charset="0"/>
              </a:rPr>
            </a:br>
            <a:br>
              <a:rPr lang="en-IN" sz="8000" b="1" dirty="0">
                <a:effectLst>
                  <a:outerShdw blurRad="38100" dist="38100" dir="2700000" algn="tl">
                    <a:srgbClr val="000000">
                      <a:alpha val="43137"/>
                    </a:srgbClr>
                  </a:outerShdw>
                </a:effectLst>
                <a:latin typeface="Bahnschrift" panose="020B0502040204020203" pitchFamily="34" charset="0"/>
              </a:rPr>
            </a:br>
            <a:r>
              <a:rPr lang="en-IN" sz="8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Parag chache</a:t>
            </a:r>
          </a:p>
        </p:txBody>
      </p:sp>
    </p:spTree>
    <p:extLst>
      <p:ext uri="{BB962C8B-B14F-4D97-AF65-F5344CB8AC3E}">
        <p14:creationId xmlns:p14="http://schemas.microsoft.com/office/powerpoint/2010/main" val="338318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C681-DF5F-42D4-9FCE-96EB3727F19F}"/>
              </a:ext>
            </a:extLst>
          </p:cNvPr>
          <p:cNvSpPr>
            <a:spLocks noGrp="1"/>
          </p:cNvSpPr>
          <p:nvPr>
            <p:ph type="title"/>
          </p:nvPr>
        </p:nvSpPr>
        <p:spPr>
          <a:xfrm>
            <a:off x="1210127" y="592397"/>
            <a:ext cx="10855037" cy="2333626"/>
          </a:xfrm>
        </p:spPr>
        <p:txBody>
          <a:bodyPr>
            <a:normAutofit fontScale="90000"/>
          </a:bodyPr>
          <a:lstStyle/>
          <a:p>
            <a:br>
              <a:rPr lang="en-IN" dirty="0"/>
            </a:br>
            <a:r>
              <a:rPr lang="en-IN" b="1" dirty="0"/>
              <a:t>Data Merge </a:t>
            </a:r>
            <a:br>
              <a:rPr lang="en-IN" dirty="0"/>
            </a:br>
            <a:r>
              <a:rPr lang="en-IN" sz="2800" dirty="0"/>
              <a:t> for data merge I’ve changed column’s name </a:t>
            </a:r>
            <a:br>
              <a:rPr lang="en-IN" sz="2800" dirty="0"/>
            </a:br>
            <a:r>
              <a:rPr lang="en-IN" sz="2800" dirty="0"/>
              <a:t>after that I’ve used </a:t>
            </a:r>
            <a:r>
              <a:rPr lang="en-IN" sz="2800" b="1" dirty="0" err="1"/>
              <a:t>pd.merge</a:t>
            </a:r>
            <a:r>
              <a:rPr lang="en-IN" sz="2800" b="1" dirty="0"/>
              <a:t>() </a:t>
            </a:r>
            <a:r>
              <a:rPr lang="en-IN" sz="2800" dirty="0"/>
              <a:t>function to merge two dataset</a:t>
            </a:r>
            <a:br>
              <a:rPr lang="en-IN" sz="2800" dirty="0"/>
            </a:br>
            <a:r>
              <a:rPr lang="en-IN" sz="2800" dirty="0"/>
              <a:t>The main motto for merging two data set is to extract insight from them</a:t>
            </a:r>
            <a:br>
              <a:rPr lang="en-IN" sz="2800" dirty="0"/>
            </a:br>
            <a:br>
              <a:rPr lang="en-IN" dirty="0"/>
            </a:br>
            <a:r>
              <a:rPr lang="en-IN" sz="1800" dirty="0"/>
              <a:t>data = </a:t>
            </a:r>
            <a:r>
              <a:rPr lang="en-IN" sz="1800" dirty="0" err="1"/>
              <a:t>pd.merge</a:t>
            </a:r>
            <a:r>
              <a:rPr lang="en-IN" sz="1800" dirty="0"/>
              <a:t>(left = data, right= data1[['</a:t>
            </a:r>
            <a:r>
              <a:rPr lang="en-IN" sz="1800" dirty="0" err="1"/>
              <a:t>transaction_timestamp','date</a:t>
            </a:r>
            <a:r>
              <a:rPr lang="en-IN" sz="1800" dirty="0"/>
              <a:t>']],how='left', on ='</a:t>
            </a:r>
            <a:r>
              <a:rPr lang="en-IN" sz="1800" dirty="0" err="1"/>
              <a:t>transaction_timestamp</a:t>
            </a:r>
            <a:r>
              <a:rPr lang="en-IN" sz="1800" dirty="0"/>
              <a:t>')</a:t>
            </a:r>
            <a:br>
              <a:rPr lang="en-IN" dirty="0"/>
            </a:br>
            <a:endParaRPr lang="en-IN" dirty="0"/>
          </a:p>
        </p:txBody>
      </p:sp>
      <p:pic>
        <p:nvPicPr>
          <p:cNvPr id="5" name="Content Placeholder 4">
            <a:extLst>
              <a:ext uri="{FF2B5EF4-FFF2-40B4-BE49-F238E27FC236}">
                <a16:creationId xmlns:a16="http://schemas.microsoft.com/office/drawing/2014/main" id="{95F91669-A594-4AE4-82E3-1A74BDE08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127" y="3591016"/>
            <a:ext cx="10099283" cy="2333626"/>
          </a:xfrm>
        </p:spPr>
      </p:pic>
    </p:spTree>
    <p:extLst>
      <p:ext uri="{BB962C8B-B14F-4D97-AF65-F5344CB8AC3E}">
        <p14:creationId xmlns:p14="http://schemas.microsoft.com/office/powerpoint/2010/main" val="278387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A5B1-7C71-4750-8ED8-38132ADB9B15}"/>
              </a:ext>
            </a:extLst>
          </p:cNvPr>
          <p:cNvSpPr>
            <a:spLocks noGrp="1"/>
          </p:cNvSpPr>
          <p:nvPr>
            <p:ph type="title"/>
          </p:nvPr>
        </p:nvSpPr>
        <p:spPr>
          <a:xfrm>
            <a:off x="1200151" y="428625"/>
            <a:ext cx="10582274" cy="1720850"/>
          </a:xfrm>
        </p:spPr>
        <p:txBody>
          <a:bodyPr>
            <a:normAutofit fontScale="90000"/>
          </a:bodyPr>
          <a:lstStyle/>
          <a:p>
            <a:r>
              <a:rPr lang="en-IN" b="1" dirty="0"/>
              <a:t>Number Of Transaction Made By Countries</a:t>
            </a:r>
            <a:br>
              <a:rPr lang="en-IN" dirty="0"/>
            </a:br>
            <a:r>
              <a:rPr lang="en-IN" sz="2800" dirty="0"/>
              <a:t>Below shown is a Graph where we can see United Kingdom has made most of the transaction</a:t>
            </a:r>
            <a:br>
              <a:rPr lang="en-IN" sz="2800" dirty="0"/>
            </a:br>
            <a:br>
              <a:rPr lang="en-IN" sz="2800" dirty="0"/>
            </a:br>
            <a:endParaRPr lang="en-IN" dirty="0"/>
          </a:p>
        </p:txBody>
      </p:sp>
      <p:pic>
        <p:nvPicPr>
          <p:cNvPr id="5" name="Content Placeholder 4">
            <a:extLst>
              <a:ext uri="{FF2B5EF4-FFF2-40B4-BE49-F238E27FC236}">
                <a16:creationId xmlns:a16="http://schemas.microsoft.com/office/drawing/2014/main" id="{ED438965-AB7B-4F4A-9287-C3FC80934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515" y="2486025"/>
            <a:ext cx="6892969" cy="3690938"/>
          </a:xfrm>
        </p:spPr>
      </p:pic>
    </p:spTree>
    <p:extLst>
      <p:ext uri="{BB962C8B-B14F-4D97-AF65-F5344CB8AC3E}">
        <p14:creationId xmlns:p14="http://schemas.microsoft.com/office/powerpoint/2010/main" val="9369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6AB9-52FD-4A6C-AC3E-F6D00D303B29}"/>
              </a:ext>
            </a:extLst>
          </p:cNvPr>
          <p:cNvSpPr>
            <a:spLocks noGrp="1"/>
          </p:cNvSpPr>
          <p:nvPr>
            <p:ph type="title"/>
          </p:nvPr>
        </p:nvSpPr>
        <p:spPr>
          <a:xfrm>
            <a:off x="838200" y="352425"/>
            <a:ext cx="10515600" cy="1933575"/>
          </a:xfrm>
        </p:spPr>
        <p:txBody>
          <a:bodyPr>
            <a:normAutofit/>
          </a:bodyPr>
          <a:lstStyle/>
          <a:p>
            <a:r>
              <a:rPr lang="en-IN" sz="4000" b="1" dirty="0"/>
              <a:t>Handling</a:t>
            </a:r>
            <a:r>
              <a:rPr lang="en-IN" b="1" dirty="0"/>
              <a:t> </a:t>
            </a:r>
            <a:r>
              <a:rPr lang="en-IN" sz="4000" b="1" dirty="0"/>
              <a:t>Missing Value</a:t>
            </a:r>
            <a:br>
              <a:rPr lang="en-IN" sz="4000" dirty="0"/>
            </a:br>
            <a:r>
              <a:rPr lang="en-IN" sz="1800" dirty="0" err="1"/>
              <a:t>data.dropna</a:t>
            </a:r>
            <a:r>
              <a:rPr lang="en-IN" sz="1800" dirty="0"/>
              <a:t>(axis=0, subset = ['</a:t>
            </a:r>
            <a:r>
              <a:rPr lang="en-IN" sz="1800" dirty="0" err="1"/>
              <a:t>customer_id</a:t>
            </a:r>
            <a:r>
              <a:rPr lang="en-IN" sz="1800" dirty="0"/>
              <a:t>'], </a:t>
            </a:r>
            <a:r>
              <a:rPr lang="en-IN" sz="1800" dirty="0" err="1"/>
              <a:t>inplace</a:t>
            </a:r>
            <a:r>
              <a:rPr lang="en-IN" sz="1800" dirty="0"/>
              <a:t> = True)</a:t>
            </a:r>
            <a:br>
              <a:rPr lang="en-IN" sz="1800" dirty="0"/>
            </a:br>
            <a:r>
              <a:rPr lang="en-IN" sz="1800" dirty="0" err="1"/>
              <a:t>check_null</a:t>
            </a:r>
            <a:r>
              <a:rPr lang="en-IN" sz="1800" dirty="0"/>
              <a:t> = </a:t>
            </a:r>
            <a:r>
              <a:rPr lang="en-IN" sz="1800" dirty="0" err="1"/>
              <a:t>pd.DataFrame</a:t>
            </a:r>
            <a:r>
              <a:rPr lang="en-IN" sz="1800" dirty="0"/>
              <a:t>(data = </a:t>
            </a:r>
            <a:r>
              <a:rPr lang="en-IN" sz="1800" dirty="0" err="1"/>
              <a:t>data.isnull</a:t>
            </a:r>
            <a:r>
              <a:rPr lang="en-IN" sz="1800" dirty="0"/>
              <a:t>().sum()).</a:t>
            </a:r>
            <a:r>
              <a:rPr lang="en-IN" sz="1800" dirty="0" err="1"/>
              <a:t>T.rename</a:t>
            </a:r>
            <a:r>
              <a:rPr lang="en-IN" sz="1800" dirty="0"/>
              <a:t>(index={0:'null_values'})</a:t>
            </a:r>
            <a:br>
              <a:rPr lang="en-IN" sz="1800" dirty="0"/>
            </a:br>
            <a:r>
              <a:rPr lang="en-IN" sz="1800" dirty="0" err="1"/>
              <a:t>check_null</a:t>
            </a:r>
            <a:r>
              <a:rPr lang="en-IN" sz="1800" dirty="0"/>
              <a:t> = </a:t>
            </a:r>
            <a:r>
              <a:rPr lang="en-IN" sz="1800" dirty="0" err="1"/>
              <a:t>check_null.append</a:t>
            </a:r>
            <a:r>
              <a:rPr lang="en-IN" sz="1800" dirty="0"/>
              <a:t>(</a:t>
            </a:r>
            <a:r>
              <a:rPr lang="en-IN" sz="1800" dirty="0" err="1"/>
              <a:t>pd.DataFrame</a:t>
            </a:r>
            <a:r>
              <a:rPr lang="en-IN" sz="1800" dirty="0"/>
              <a:t>(data= </a:t>
            </a:r>
            <a:r>
              <a:rPr lang="en-IN" sz="1800" dirty="0" err="1"/>
              <a:t>data.isnull</a:t>
            </a:r>
            <a:r>
              <a:rPr lang="en-IN" sz="1800" dirty="0"/>
              <a:t>().sum()/</a:t>
            </a:r>
            <a:r>
              <a:rPr lang="en-IN" sz="1800" dirty="0" err="1"/>
              <a:t>data.shape</a:t>
            </a:r>
            <a:r>
              <a:rPr lang="en-IN" sz="1800" dirty="0"/>
              <a:t>[0] *100).</a:t>
            </a:r>
            <a:r>
              <a:rPr lang="en-IN" sz="1800" dirty="0" err="1"/>
              <a:t>T.rename</a:t>
            </a:r>
            <a:r>
              <a:rPr lang="en-IN" sz="1800" dirty="0"/>
              <a:t>(index={0:'null_values%'}))</a:t>
            </a:r>
            <a:br>
              <a:rPr lang="en-IN" sz="1800" dirty="0"/>
            </a:br>
            <a:r>
              <a:rPr lang="en-IN" sz="1800" dirty="0" err="1"/>
              <a:t>check_null</a:t>
            </a:r>
            <a:endParaRPr lang="en-IN" sz="1800" dirty="0"/>
          </a:p>
        </p:txBody>
      </p:sp>
      <p:pic>
        <p:nvPicPr>
          <p:cNvPr id="5" name="Content Placeholder 4">
            <a:extLst>
              <a:ext uri="{FF2B5EF4-FFF2-40B4-BE49-F238E27FC236}">
                <a16:creationId xmlns:a16="http://schemas.microsoft.com/office/drawing/2014/main" id="{5C2AD78F-2BD6-4C99-9920-A6D4A9584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057525"/>
            <a:ext cx="10515600" cy="1933575"/>
          </a:xfrm>
        </p:spPr>
      </p:pic>
    </p:spTree>
    <p:extLst>
      <p:ext uri="{BB962C8B-B14F-4D97-AF65-F5344CB8AC3E}">
        <p14:creationId xmlns:p14="http://schemas.microsoft.com/office/powerpoint/2010/main" val="67356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F4D8-F211-41B0-9B7F-E689A5F6F85B}"/>
              </a:ext>
            </a:extLst>
          </p:cNvPr>
          <p:cNvSpPr>
            <a:spLocks noGrp="1"/>
          </p:cNvSpPr>
          <p:nvPr>
            <p:ph type="title"/>
          </p:nvPr>
        </p:nvSpPr>
        <p:spPr>
          <a:xfrm>
            <a:off x="752475" y="447676"/>
            <a:ext cx="10515600" cy="1347788"/>
          </a:xfrm>
        </p:spPr>
        <p:txBody>
          <a:bodyPr>
            <a:normAutofit/>
          </a:bodyPr>
          <a:lstStyle/>
          <a:p>
            <a:r>
              <a:rPr lang="en-IN" sz="4000" b="1" dirty="0"/>
              <a:t>Cancel Transaction</a:t>
            </a:r>
            <a:br>
              <a:rPr lang="en-IN" sz="4000" dirty="0"/>
            </a:br>
            <a:r>
              <a:rPr lang="en-IN" sz="2800" dirty="0"/>
              <a:t>2.21% transaction were </a:t>
            </a:r>
            <a:r>
              <a:rPr lang="en-IN" sz="2800" dirty="0" err="1"/>
              <a:t>canceled</a:t>
            </a:r>
            <a:r>
              <a:rPr lang="en-IN" sz="2800" dirty="0"/>
              <a:t> by the customers </a:t>
            </a:r>
            <a:br>
              <a:rPr lang="en-IN" sz="2800" dirty="0"/>
            </a:br>
            <a:endParaRPr lang="en-IN" sz="1800" dirty="0"/>
          </a:p>
        </p:txBody>
      </p:sp>
      <p:pic>
        <p:nvPicPr>
          <p:cNvPr id="5" name="Content Placeholder 4">
            <a:extLst>
              <a:ext uri="{FF2B5EF4-FFF2-40B4-BE49-F238E27FC236}">
                <a16:creationId xmlns:a16="http://schemas.microsoft.com/office/drawing/2014/main" id="{CE4EF62E-4E1E-46BE-9C17-DE6E62254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2352674"/>
            <a:ext cx="10515600" cy="1762125"/>
          </a:xfrm>
        </p:spPr>
      </p:pic>
    </p:spTree>
    <p:extLst>
      <p:ext uri="{BB962C8B-B14F-4D97-AF65-F5344CB8AC3E}">
        <p14:creationId xmlns:p14="http://schemas.microsoft.com/office/powerpoint/2010/main" val="341403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E7B7-D0D6-46DA-B16A-3B94D31FA106}"/>
              </a:ext>
            </a:extLst>
          </p:cNvPr>
          <p:cNvSpPr>
            <a:spLocks noGrp="1"/>
          </p:cNvSpPr>
          <p:nvPr>
            <p:ph type="title"/>
          </p:nvPr>
        </p:nvSpPr>
        <p:spPr>
          <a:xfrm>
            <a:off x="857250" y="895350"/>
            <a:ext cx="10477500" cy="900113"/>
          </a:xfrm>
        </p:spPr>
        <p:txBody>
          <a:bodyPr>
            <a:normAutofit fontScale="90000"/>
          </a:bodyPr>
          <a:lstStyle/>
          <a:p>
            <a:br>
              <a:rPr lang="en-IN" sz="4000" b="1" dirty="0"/>
            </a:br>
            <a:r>
              <a:rPr lang="en-IN" sz="4000" b="1" dirty="0"/>
              <a:t>Highest Product sale</a:t>
            </a:r>
            <a:br>
              <a:rPr lang="en-IN" sz="4000" dirty="0"/>
            </a:br>
            <a:r>
              <a:rPr lang="en-IN" sz="2800" dirty="0"/>
              <a:t>From below graph we can avoid out of stock situation</a:t>
            </a:r>
            <a:br>
              <a:rPr lang="en-IN" sz="2800" dirty="0"/>
            </a:br>
            <a:r>
              <a:rPr lang="en-IN" sz="2800" dirty="0" err="1"/>
              <a:t>eg.</a:t>
            </a:r>
            <a:r>
              <a:rPr lang="en-IN" sz="2800" dirty="0"/>
              <a:t> As from below shown graph we can say that </a:t>
            </a:r>
            <a:r>
              <a:rPr lang="en-IN" sz="2800" dirty="0" err="1"/>
              <a:t>product_id</a:t>
            </a:r>
            <a:r>
              <a:rPr lang="en-IN" sz="2800" dirty="0"/>
              <a:t>(23843) sale most of      the time compare to </a:t>
            </a:r>
            <a:r>
              <a:rPr lang="en-IN" sz="2800" dirty="0" err="1"/>
              <a:t>product_id</a:t>
            </a:r>
            <a:r>
              <a:rPr lang="en-IN" sz="2800" dirty="0"/>
              <a:t>(23203) </a:t>
            </a:r>
            <a:br>
              <a:rPr lang="en-IN" sz="2800" dirty="0"/>
            </a:br>
            <a:r>
              <a:rPr lang="en-IN" b="1" dirty="0"/>
              <a:t>Conclusion</a:t>
            </a:r>
            <a:br>
              <a:rPr lang="en-IN" sz="2800" dirty="0"/>
            </a:br>
            <a:r>
              <a:rPr lang="en-IN" sz="2800" dirty="0"/>
              <a:t>we can conclude, if we want to avoid an out of stock situation then we have to order this type of product</a:t>
            </a:r>
            <a:r>
              <a:rPr lang="en-IN" sz="2400" dirty="0"/>
              <a:t> </a:t>
            </a:r>
            <a:r>
              <a:rPr lang="en-IN" sz="2400" dirty="0" err="1"/>
              <a:t>product_id</a:t>
            </a:r>
            <a:r>
              <a:rPr lang="en-IN" sz="2400" dirty="0"/>
              <a:t>(23843) in huge quantity</a:t>
            </a:r>
            <a:endParaRPr lang="en-IN" sz="2700" dirty="0"/>
          </a:p>
        </p:txBody>
      </p:sp>
      <p:pic>
        <p:nvPicPr>
          <p:cNvPr id="5" name="Content Placeholder 4">
            <a:extLst>
              <a:ext uri="{FF2B5EF4-FFF2-40B4-BE49-F238E27FC236}">
                <a16:creationId xmlns:a16="http://schemas.microsoft.com/office/drawing/2014/main" id="{46AD463E-075F-4B88-BA21-EA0067CA6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77" y="2981754"/>
            <a:ext cx="5246295" cy="3201129"/>
          </a:xfrm>
        </p:spPr>
      </p:pic>
    </p:spTree>
    <p:extLst>
      <p:ext uri="{BB962C8B-B14F-4D97-AF65-F5344CB8AC3E}">
        <p14:creationId xmlns:p14="http://schemas.microsoft.com/office/powerpoint/2010/main" val="272988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AAC0-A596-47D6-8779-0E61F3A94BFC}"/>
              </a:ext>
            </a:extLst>
          </p:cNvPr>
          <p:cNvSpPr>
            <a:spLocks noGrp="1"/>
          </p:cNvSpPr>
          <p:nvPr>
            <p:ph type="title"/>
          </p:nvPr>
        </p:nvSpPr>
        <p:spPr>
          <a:xfrm>
            <a:off x="847725" y="428626"/>
            <a:ext cx="10496550" cy="1481138"/>
          </a:xfrm>
        </p:spPr>
        <p:txBody>
          <a:bodyPr>
            <a:normAutofit fontScale="90000"/>
          </a:bodyPr>
          <a:lstStyle/>
          <a:p>
            <a:br>
              <a:rPr lang="en-IN" sz="4000" b="1" dirty="0"/>
            </a:br>
            <a:r>
              <a:rPr lang="en-IN" sz="4000" b="1" dirty="0"/>
              <a:t>Distribution Of Order Amount</a:t>
            </a:r>
            <a:br>
              <a:rPr lang="en-IN" sz="4000" dirty="0"/>
            </a:br>
            <a:r>
              <a:rPr lang="en-IN" sz="2800" dirty="0"/>
              <a:t>From below pie chart we can say that people mostly buy this type of range(1000&lt;.&lt;5000)product</a:t>
            </a:r>
            <a:br>
              <a:rPr lang="en-IN" sz="2800" dirty="0"/>
            </a:br>
            <a:r>
              <a:rPr lang="en-IN" b="1" dirty="0"/>
              <a:t>Conclusion</a:t>
            </a:r>
            <a:br>
              <a:rPr lang="en-IN" sz="2800" dirty="0"/>
            </a:br>
            <a:r>
              <a:rPr lang="en-IN" sz="2800" dirty="0"/>
              <a:t>We can conclude that 28% people buy this range(1000&lt;.5000) product</a:t>
            </a:r>
            <a:endParaRPr lang="en-IN" sz="4000" dirty="0"/>
          </a:p>
        </p:txBody>
      </p:sp>
      <p:pic>
        <p:nvPicPr>
          <p:cNvPr id="5" name="Content Placeholder 4">
            <a:extLst>
              <a:ext uri="{FF2B5EF4-FFF2-40B4-BE49-F238E27FC236}">
                <a16:creationId xmlns:a16="http://schemas.microsoft.com/office/drawing/2014/main" id="{6A344D22-78BD-4A11-8F4E-FE9AC1BAA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583" y="2668779"/>
            <a:ext cx="6402000" cy="3983556"/>
          </a:xfrm>
        </p:spPr>
      </p:pic>
    </p:spTree>
    <p:extLst>
      <p:ext uri="{BB962C8B-B14F-4D97-AF65-F5344CB8AC3E}">
        <p14:creationId xmlns:p14="http://schemas.microsoft.com/office/powerpoint/2010/main" val="35059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07E1-C222-4F30-A094-7DBFAC2E2706}"/>
              </a:ext>
            </a:extLst>
          </p:cNvPr>
          <p:cNvSpPr>
            <a:spLocks noGrp="1"/>
          </p:cNvSpPr>
          <p:nvPr>
            <p:ph type="title"/>
          </p:nvPr>
        </p:nvSpPr>
        <p:spPr/>
        <p:txBody>
          <a:bodyPr>
            <a:normAutofit fontScale="90000"/>
          </a:bodyPr>
          <a:lstStyle/>
          <a:p>
            <a:br>
              <a:rPr lang="en-IN" b="1" dirty="0"/>
            </a:br>
            <a:r>
              <a:rPr lang="en-IN" b="1" dirty="0"/>
              <a:t>Transaction Made By Country</a:t>
            </a:r>
            <a:br>
              <a:rPr lang="en-IN" dirty="0"/>
            </a:br>
            <a:r>
              <a:rPr lang="en-IN" sz="2400" dirty="0"/>
              <a:t>From below shown graph we can see the highest transaction made by United Kingdom in </a:t>
            </a:r>
            <a:r>
              <a:rPr lang="en-IN" sz="2400" dirty="0" err="1"/>
              <a:t>transaction_country</a:t>
            </a:r>
            <a:r>
              <a:rPr lang="en-IN" sz="2400" dirty="0"/>
              <a:t> column</a:t>
            </a:r>
            <a:br>
              <a:rPr lang="en-IN" sz="2400" dirty="0"/>
            </a:br>
            <a:r>
              <a:rPr lang="en-IN" b="1" dirty="0"/>
              <a:t>Conclusion</a:t>
            </a:r>
            <a:br>
              <a:rPr lang="en-IN" sz="2400" dirty="0"/>
            </a:br>
            <a:r>
              <a:rPr lang="en-IN" sz="2400" dirty="0"/>
              <a:t>we can conclude that , we can sale highest product in these country</a:t>
            </a:r>
            <a:endParaRPr lang="en-IN" dirty="0"/>
          </a:p>
        </p:txBody>
      </p:sp>
      <p:pic>
        <p:nvPicPr>
          <p:cNvPr id="5" name="Content Placeholder 4">
            <a:extLst>
              <a:ext uri="{FF2B5EF4-FFF2-40B4-BE49-F238E27FC236}">
                <a16:creationId xmlns:a16="http://schemas.microsoft.com/office/drawing/2014/main" id="{EBB94FCF-5E26-4441-AF9D-2059051EA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5341" y="2516187"/>
            <a:ext cx="5073551" cy="3976688"/>
          </a:xfrm>
        </p:spPr>
      </p:pic>
    </p:spTree>
    <p:extLst>
      <p:ext uri="{BB962C8B-B14F-4D97-AF65-F5344CB8AC3E}">
        <p14:creationId xmlns:p14="http://schemas.microsoft.com/office/powerpoint/2010/main" val="131959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60CC-6EF5-4AB6-B0EE-1036B0A3CC36}"/>
              </a:ext>
            </a:extLst>
          </p:cNvPr>
          <p:cNvSpPr>
            <a:spLocks noGrp="1"/>
          </p:cNvSpPr>
          <p:nvPr>
            <p:ph type="title"/>
          </p:nvPr>
        </p:nvSpPr>
        <p:spPr>
          <a:xfrm>
            <a:off x="838200" y="365125"/>
            <a:ext cx="10515600" cy="1325563"/>
          </a:xfrm>
        </p:spPr>
        <p:txBody>
          <a:bodyPr>
            <a:normAutofit fontScale="90000"/>
          </a:bodyPr>
          <a:lstStyle/>
          <a:p>
            <a:br>
              <a:rPr lang="en-IN" dirty="0"/>
            </a:br>
            <a:r>
              <a:rPr lang="en-IN" b="1" dirty="0"/>
              <a:t>Quantity Over Time</a:t>
            </a:r>
            <a:br>
              <a:rPr lang="en-IN" dirty="0"/>
            </a:br>
            <a:r>
              <a:rPr lang="en-IN" sz="2400" dirty="0"/>
              <a:t>we used “date” and “</a:t>
            </a:r>
            <a:r>
              <a:rPr lang="en-IN" sz="2400" dirty="0" err="1"/>
              <a:t>quantity_sold</a:t>
            </a:r>
            <a:r>
              <a:rPr lang="en-IN" sz="2400" dirty="0"/>
              <a:t>” columns to see quantity sold over time</a:t>
            </a:r>
            <a:br>
              <a:rPr lang="en-IN" sz="2400" dirty="0"/>
            </a:br>
            <a:endParaRPr lang="en-IN" dirty="0"/>
          </a:p>
        </p:txBody>
      </p:sp>
      <p:pic>
        <p:nvPicPr>
          <p:cNvPr id="5" name="Content Placeholder 4">
            <a:extLst>
              <a:ext uri="{FF2B5EF4-FFF2-40B4-BE49-F238E27FC236}">
                <a16:creationId xmlns:a16="http://schemas.microsoft.com/office/drawing/2014/main" id="{6922FA78-8CA7-443F-932D-F144FFE5B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44515"/>
            <a:ext cx="10515600" cy="2913557"/>
          </a:xfrm>
        </p:spPr>
      </p:pic>
    </p:spTree>
    <p:extLst>
      <p:ext uri="{BB962C8B-B14F-4D97-AF65-F5344CB8AC3E}">
        <p14:creationId xmlns:p14="http://schemas.microsoft.com/office/powerpoint/2010/main" val="2924946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20</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vt:lpstr>
      <vt:lpstr>Calibri</vt:lpstr>
      <vt:lpstr>Calibri Light</vt:lpstr>
      <vt:lpstr>Office Theme</vt:lpstr>
      <vt:lpstr>Problem Statement </vt:lpstr>
      <vt:lpstr> Data Merge   for data merge I’ve changed column’s name  after that I’ve used pd.merge() function to merge two dataset The main motto for merging two data set is to extract insight from them  data = pd.merge(left = data, right= data1[['transaction_timestamp','date']],how='left', on ='transaction_timestamp') </vt:lpstr>
      <vt:lpstr>Number Of Transaction Made By Countries Below shown is a Graph where we can see United Kingdom has made most of the transaction  </vt:lpstr>
      <vt:lpstr>Handling Missing Value data.dropna(axis=0, subset = ['customer_id'], inplace = True) check_null = pd.DataFrame(data = data.isnull().sum()).T.rename(index={0:'null_values'}) check_null = check_null.append(pd.DataFrame(data= data.isnull().sum()/data.shape[0] *100).T.rename(index={0:'null_values%'})) check_null</vt:lpstr>
      <vt:lpstr>Cancel Transaction 2.21% transaction were canceled by the customers  </vt:lpstr>
      <vt:lpstr> Highest Product sale From below graph we can avoid out of stock situation eg. As from below shown graph we can say that product_id(23843) sale most of      the time compare to product_id(23203)  Conclusion we can conclude, if we want to avoid an out of stock situation then we have to order this type of product product_id(23843) in huge quantity</vt:lpstr>
      <vt:lpstr> Distribution Of Order Amount From below pie chart we can say that people mostly buy this type of range(1000&lt;.&lt;5000)product Conclusion We can conclude that 28% people buy this range(1000&lt;.5000) product</vt:lpstr>
      <vt:lpstr> Transaction Made By Country From below shown graph we can see the highest transaction made by United Kingdom in transaction_country column Conclusion we can conclude that , we can sale highest product in these country</vt:lpstr>
      <vt:lpstr> Quantity Over Time we used “date” and “quantity_sold” columns to see quantity sold over time </vt:lpstr>
      <vt:lpstr>Performance From below graph we can say that company’s performance was increasing day by day we can conclude that company’s performance increases and at some time it is stationary but does not decrease at any point of time given Conclusion we can use time series forecasting for prediction  </vt:lpstr>
      <vt:lpstr>Stationary test </vt:lpstr>
      <vt:lpstr>Transformation Plot </vt:lpstr>
      <vt:lpstr>Thank You  Parag chache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Retailer</dc:title>
  <dc:creator>vidya chache</dc:creator>
  <cp:lastModifiedBy>vidya chache</cp:lastModifiedBy>
  <cp:revision>20</cp:revision>
  <dcterms:created xsi:type="dcterms:W3CDTF">2019-09-25T15:55:03Z</dcterms:created>
  <dcterms:modified xsi:type="dcterms:W3CDTF">2019-09-25T19:15:19Z</dcterms:modified>
</cp:coreProperties>
</file>