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58" r:id="rId4"/>
    <p:sldId id="260" r:id="rId5"/>
    <p:sldId id="269" r:id="rId6"/>
    <p:sldId id="261" r:id="rId7"/>
    <p:sldId id="271" r:id="rId8"/>
    <p:sldId id="272" r:id="rId9"/>
    <p:sldId id="273" r:id="rId10"/>
    <p:sldId id="274" r:id="rId11"/>
    <p:sldId id="26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A56"/>
    <a:srgbClr val="5ADB67"/>
    <a:srgbClr val="2B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04B77-F0F0-432A-AA62-44AE941C6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" t="10098" r="7206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674E6-D2F7-CD41-9818-7017F0A81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Science</a:t>
            </a:r>
            <a:endParaRPr lang="en-US" sz="48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3DEE3-9F04-3A4F-8978-E27A14B9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From Data to Actionable Business Insight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2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2BD2C-459C-B3D9-A752-966DEBF16CD5}"/>
              </a:ext>
            </a:extLst>
          </p:cNvPr>
          <p:cNvSpPr txBox="1"/>
          <p:nvPr/>
        </p:nvSpPr>
        <p:spPr>
          <a:xfrm>
            <a:off x="42862" y="42864"/>
            <a:ext cx="1187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Current Industry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AAE7C-25B4-FA69-B52B-AB6125DC95B5}"/>
              </a:ext>
            </a:extLst>
          </p:cNvPr>
          <p:cNvSpPr txBox="1"/>
          <p:nvPr/>
        </p:nvSpPr>
        <p:spPr>
          <a:xfrm>
            <a:off x="252410" y="1835561"/>
            <a:ext cx="351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Natural Language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CE728-7238-A01B-439D-C6A708312364}"/>
              </a:ext>
            </a:extLst>
          </p:cNvPr>
          <p:cNvSpPr txBox="1"/>
          <p:nvPr/>
        </p:nvSpPr>
        <p:spPr>
          <a:xfrm>
            <a:off x="877039" y="6061569"/>
            <a:ext cx="22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Deep Learning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17B33-CCD4-9685-5FE4-A85D47230997}"/>
              </a:ext>
            </a:extLst>
          </p:cNvPr>
          <p:cNvSpPr txBox="1"/>
          <p:nvPr/>
        </p:nvSpPr>
        <p:spPr>
          <a:xfrm>
            <a:off x="769143" y="4174571"/>
            <a:ext cx="23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Event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C4EE6-502E-8083-B73A-71F85579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6914" y="1022251"/>
            <a:ext cx="812800" cy="8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13326-A560-6B18-404F-3C47832DF7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6914" y="5177519"/>
            <a:ext cx="812800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BDC788-8815-D223-A991-C0009EEE15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0476" l="5263" r="96617">
                        <a14:foregroundMark x1="87970" y1="27513" x2="87970" y2="27513"/>
                        <a14:foregroundMark x1="79323" y1="26455" x2="79323" y2="26455"/>
                        <a14:foregroundMark x1="73308" y1="28042" x2="73308" y2="28042"/>
                        <a14:foregroundMark x1="68797" y1="31746" x2="68797" y2="31746"/>
                        <a14:foregroundMark x1="65414" y1="34392" x2="65414" y2="3439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143" y="3113860"/>
            <a:ext cx="1548342" cy="11001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1DCBDC-A37E-AA37-E780-2E493C4BE805}"/>
              </a:ext>
            </a:extLst>
          </p:cNvPr>
          <p:cNvSpPr/>
          <p:nvPr/>
        </p:nvSpPr>
        <p:spPr>
          <a:xfrm>
            <a:off x="4016640" y="1009246"/>
            <a:ext cx="64817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Sentiment Analysis of Twitter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Prediction of Ratings based on product feedback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Classify best fit resume based on Job description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Social Media analysis of a company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Predicting author of a document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0DBFB-73E6-2F3E-C611-3BB5DA847DED}"/>
              </a:ext>
            </a:extLst>
          </p:cNvPr>
          <p:cNvSpPr/>
          <p:nvPr/>
        </p:nvSpPr>
        <p:spPr>
          <a:xfrm>
            <a:off x="4016640" y="4984351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Prediction of image tags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Product recommendations based on an input image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Language models to provide near human level Essay writing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3FF32-F82E-0979-9CF8-B194354851CA}"/>
              </a:ext>
            </a:extLst>
          </p:cNvPr>
          <p:cNvSpPr/>
          <p:nvPr/>
        </p:nvSpPr>
        <p:spPr>
          <a:xfrm>
            <a:off x="4016640" y="2914724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Prediction of Share Values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Housing price prediction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Fraud detection in a claim transaction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Supermarket recommendation of products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Identify duplicate records in multiple database using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55312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2F1D-EAF7-4742-9A51-0EEA33E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6" y="61648"/>
            <a:ext cx="10515600" cy="967772"/>
          </a:xfrm>
        </p:spPr>
        <p:txBody>
          <a:bodyPr/>
          <a:lstStyle/>
          <a:p>
            <a:r>
              <a:rPr lang="en-US"/>
              <a:t>Market your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E136F6-786B-634B-98B6-4361F1E5585D}"/>
              </a:ext>
            </a:extLst>
          </p:cNvPr>
          <p:cNvSpPr/>
          <p:nvPr/>
        </p:nvSpPr>
        <p:spPr>
          <a:xfrm>
            <a:off x="324030" y="863495"/>
            <a:ext cx="899289" cy="16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Beginning Your Journey to Implementing Artificial Intelligence |  SoftwareONE Blog">
            <a:extLst>
              <a:ext uri="{FF2B5EF4-FFF2-40B4-BE49-F238E27FC236}">
                <a16:creationId xmlns:a16="http://schemas.microsoft.com/office/drawing/2014/main" id="{EA0695C1-6BFE-5C49-9C02-7E563C62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48" y="2246576"/>
            <a:ext cx="5878693" cy="245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8D65FB0-A23D-C240-AE7F-9BA6D7D688EB}"/>
              </a:ext>
            </a:extLst>
          </p:cNvPr>
          <p:cNvCxnSpPr>
            <a:cxnSpLocks/>
            <a:stCxn id="11266" idx="1"/>
            <a:endCxn id="25" idx="3"/>
          </p:cNvCxnSpPr>
          <p:nvPr/>
        </p:nvCxnSpPr>
        <p:spPr>
          <a:xfrm rot="10800000">
            <a:off x="1625254" y="2446632"/>
            <a:ext cx="1307195" cy="1026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1C7F1-1313-1F4C-9758-AD1267136396}"/>
              </a:ext>
            </a:extLst>
          </p:cNvPr>
          <p:cNvSpPr/>
          <p:nvPr/>
        </p:nvSpPr>
        <p:spPr>
          <a:xfrm>
            <a:off x="21481" y="2246576"/>
            <a:ext cx="1603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Kaggle Profile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DC9617-4618-FD41-A146-37FBDDFB5B05}"/>
              </a:ext>
            </a:extLst>
          </p:cNvPr>
          <p:cNvSpPr/>
          <p:nvPr/>
        </p:nvSpPr>
        <p:spPr>
          <a:xfrm>
            <a:off x="117103" y="2602140"/>
            <a:ext cx="7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BA1E97-98F4-9B4F-9B56-697680C4B153}"/>
              </a:ext>
            </a:extLst>
          </p:cNvPr>
          <p:cNvSpPr/>
          <p:nvPr/>
        </p:nvSpPr>
        <p:spPr>
          <a:xfrm>
            <a:off x="69739" y="2757419"/>
            <a:ext cx="1875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Solve min. </a:t>
            </a:r>
            <a:r>
              <a:rPr lang="en-US">
                <a:solidFill>
                  <a:schemeClr val="accent2"/>
                </a:solidFill>
              </a:rPr>
              <a:t>20</a:t>
            </a:r>
            <a:r>
              <a:rPr lang="en-US" sz="1600"/>
              <a:t> Data sets of </a:t>
            </a:r>
            <a:r>
              <a:rPr lang="en-US">
                <a:solidFill>
                  <a:schemeClr val="accent2"/>
                </a:solidFill>
              </a:rPr>
              <a:t>Image &amp; Text Processing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FE9BB1-F867-5446-9CE6-967EF7ACA8B5}"/>
              </a:ext>
            </a:extLst>
          </p:cNvPr>
          <p:cNvSpPr/>
          <p:nvPr/>
        </p:nvSpPr>
        <p:spPr>
          <a:xfrm>
            <a:off x="7523161" y="522822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Maintain GitHub Repository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B69A9-D60A-F749-A102-BEDD274DE768}"/>
              </a:ext>
            </a:extLst>
          </p:cNvPr>
          <p:cNvSpPr/>
          <p:nvPr/>
        </p:nvSpPr>
        <p:spPr>
          <a:xfrm>
            <a:off x="7618783" y="878386"/>
            <a:ext cx="7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1EA7B-CC86-7140-81CE-00FCC3406D01}"/>
              </a:ext>
            </a:extLst>
          </p:cNvPr>
          <p:cNvSpPr/>
          <p:nvPr/>
        </p:nvSpPr>
        <p:spPr>
          <a:xfrm>
            <a:off x="7571419" y="1033665"/>
            <a:ext cx="18751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Arrange GitHub repo of solved </a:t>
            </a:r>
            <a:r>
              <a:rPr lang="en-US">
                <a:solidFill>
                  <a:schemeClr val="accent2"/>
                </a:solidFill>
              </a:rPr>
              <a:t>Kaggle</a:t>
            </a:r>
            <a:r>
              <a:rPr lang="en-US" sz="1600"/>
              <a:t> </a:t>
            </a:r>
            <a:r>
              <a:rPr lang="en-US">
                <a:solidFill>
                  <a:schemeClr val="accent2"/>
                </a:solidFill>
              </a:rPr>
              <a:t>Datasets</a:t>
            </a:r>
            <a:endParaRPr lang="en-US" sz="16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6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133F-A354-BBF2-D77C-EA8D8258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1C52-342A-B82D-64B2-7964F1A19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nk Floyd&amp;#39;s “Animals”: The Story Behind the Album Cover | by David Deal |  Festival Peak">
            <a:extLst>
              <a:ext uri="{FF2B5EF4-FFF2-40B4-BE49-F238E27FC236}">
                <a16:creationId xmlns:a16="http://schemas.microsoft.com/office/drawing/2014/main" id="{1E80A904-45C5-D84D-B4D1-31E50E1F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0" b="101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E6B3-2784-7A4B-BC3B-52E4248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Industrial Revolution</a:t>
            </a:r>
          </a:p>
        </p:txBody>
      </p:sp>
    </p:spTree>
    <p:extLst>
      <p:ext uri="{BB962C8B-B14F-4D97-AF65-F5344CB8AC3E}">
        <p14:creationId xmlns:p14="http://schemas.microsoft.com/office/powerpoint/2010/main" val="14144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2F1D-EAF7-4742-9A51-0EEA33E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6" y="61648"/>
            <a:ext cx="10515600" cy="967772"/>
          </a:xfrm>
        </p:spPr>
        <p:txBody>
          <a:bodyPr/>
          <a:lstStyle/>
          <a:p>
            <a:r>
              <a:rPr lang="en-US"/>
              <a:t>Industrial Revolution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157888-4FCB-934B-9E20-BB48B5B8617D}"/>
              </a:ext>
            </a:extLst>
          </p:cNvPr>
          <p:cNvGrpSpPr/>
          <p:nvPr/>
        </p:nvGrpSpPr>
        <p:grpSpPr>
          <a:xfrm>
            <a:off x="1462314" y="304801"/>
            <a:ext cx="9087573" cy="5344494"/>
            <a:chOff x="890856" y="382732"/>
            <a:chExt cx="9604607" cy="521014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37030-4FB3-6F4C-9110-B4812EAED996}"/>
                </a:ext>
              </a:extLst>
            </p:cNvPr>
            <p:cNvSpPr/>
            <p:nvPr/>
          </p:nvSpPr>
          <p:spPr>
            <a:xfrm>
              <a:off x="915111" y="3009844"/>
              <a:ext cx="2340429" cy="132556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F0ED809-B7B9-CB4D-A11B-EF7C03FDBECF}"/>
                </a:ext>
              </a:extLst>
            </p:cNvPr>
            <p:cNvSpPr/>
            <p:nvPr/>
          </p:nvSpPr>
          <p:spPr>
            <a:xfrm>
              <a:off x="1212344" y="4113086"/>
              <a:ext cx="1433958" cy="14797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6B573B-BFF7-7A49-A069-B20A8ED503A6}"/>
                </a:ext>
              </a:extLst>
            </p:cNvPr>
            <p:cNvSpPr/>
            <p:nvPr/>
          </p:nvSpPr>
          <p:spPr>
            <a:xfrm>
              <a:off x="3325467" y="2510971"/>
              <a:ext cx="2340429" cy="17963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A6DFF4-D4D1-E643-875A-13B2E42E77F9}"/>
                </a:ext>
              </a:extLst>
            </p:cNvPr>
            <p:cNvSpPr/>
            <p:nvPr/>
          </p:nvSpPr>
          <p:spPr>
            <a:xfrm>
              <a:off x="5735823" y="1668997"/>
              <a:ext cx="2340429" cy="263831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D91793-34E5-2E46-BACD-353E71EEB9CC}"/>
                </a:ext>
              </a:extLst>
            </p:cNvPr>
            <p:cNvSpPr/>
            <p:nvPr/>
          </p:nvSpPr>
          <p:spPr>
            <a:xfrm>
              <a:off x="8155034" y="782842"/>
              <a:ext cx="2340429" cy="355256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623B71-82F2-1944-B7AF-8940D70805A2}"/>
                </a:ext>
              </a:extLst>
            </p:cNvPr>
            <p:cNvSpPr txBox="1"/>
            <p:nvPr/>
          </p:nvSpPr>
          <p:spPr>
            <a:xfrm>
              <a:off x="929627" y="3066662"/>
              <a:ext cx="2317057" cy="76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Steam Power, mechanization, power looms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72A7FE-C02E-0F4D-9DFA-A1D999CD03B0}"/>
                </a:ext>
              </a:extLst>
            </p:cNvPr>
            <p:cNvSpPr txBox="1"/>
            <p:nvPr/>
          </p:nvSpPr>
          <p:spPr>
            <a:xfrm>
              <a:off x="3328001" y="2510972"/>
              <a:ext cx="2173600" cy="97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Mass Production, Assembly Line manufacturing, </a:t>
              </a:r>
            </a:p>
            <a:p>
              <a:r>
                <a:rPr lang="en-US" sz="1200"/>
                <a:t>AC / DC power supply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87CFB1-252C-1B46-97BE-7F0BF71ADA4A}"/>
                </a:ext>
              </a:extLst>
            </p:cNvPr>
            <p:cNvSpPr txBox="1"/>
            <p:nvPr/>
          </p:nvSpPr>
          <p:spPr>
            <a:xfrm>
              <a:off x="5735823" y="1659870"/>
              <a:ext cx="1716674" cy="76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Computers</a:t>
              </a:r>
            </a:p>
            <a:p>
              <a:r>
                <a:rPr lang="en-US" sz="1200"/>
                <a:t>Automation</a:t>
              </a:r>
            </a:p>
            <a:p>
              <a:r>
                <a:rPr lang="en-US" sz="1200"/>
                <a:t>Electronics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5DA6C2-FD7B-5D44-8989-506D1D75EBA3}"/>
                </a:ext>
              </a:extLst>
            </p:cNvPr>
            <p:cNvSpPr txBox="1"/>
            <p:nvPr/>
          </p:nvSpPr>
          <p:spPr>
            <a:xfrm>
              <a:off x="8155033" y="782842"/>
              <a:ext cx="2340429" cy="99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IoT – Internet of things</a:t>
              </a:r>
            </a:p>
            <a:p>
              <a:r>
                <a:rPr lang="en-US" sz="1200" dirty="0"/>
                <a:t>Cyber Security,</a:t>
              </a:r>
            </a:p>
            <a:p>
              <a:r>
                <a:rPr lang="en-US" sz="1200" dirty="0"/>
                <a:t>Cloud Computing,</a:t>
              </a:r>
            </a:p>
            <a:p>
              <a:r>
                <a:rPr lang="en-US" sz="1200" dirty="0"/>
                <a:t>Augmented Reality</a:t>
              </a:r>
            </a:p>
            <a:p>
              <a:r>
                <a:rPr lang="en-US" sz="1200" dirty="0"/>
                <a:t>Blockchain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D1396B2-400E-CD43-932D-744C1AD661A2}"/>
                </a:ext>
              </a:extLst>
            </p:cNvPr>
            <p:cNvSpPr/>
            <p:nvPr/>
          </p:nvSpPr>
          <p:spPr>
            <a:xfrm>
              <a:off x="8647591" y="4060085"/>
              <a:ext cx="1433958" cy="14797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Toy Train with solid fill">
              <a:extLst>
                <a:ext uri="{FF2B5EF4-FFF2-40B4-BE49-F238E27FC236}">
                  <a16:creationId xmlns:a16="http://schemas.microsoft.com/office/drawing/2014/main" id="{2048EA1F-F198-1546-9733-A55CA1B9C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4608" y="4490764"/>
              <a:ext cx="513117" cy="900000"/>
            </a:xfrm>
            <a:prstGeom prst="rect">
              <a:avLst/>
            </a:prstGeom>
          </p:spPr>
        </p:pic>
        <p:pic>
          <p:nvPicPr>
            <p:cNvPr id="15" name="Graphic 14" descr="Tug boat with solid fill">
              <a:extLst>
                <a:ext uri="{FF2B5EF4-FFF2-40B4-BE49-F238E27FC236}">
                  <a16:creationId xmlns:a16="http://schemas.microsoft.com/office/drawing/2014/main" id="{CC02CBB2-0819-0F44-B7B7-6420B5DD4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8768" y="4490102"/>
              <a:ext cx="513117" cy="9000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B0CCE3-E4C9-7C49-91C9-281596DC8D96}"/>
                </a:ext>
              </a:extLst>
            </p:cNvPr>
            <p:cNvSpPr/>
            <p:nvPr/>
          </p:nvSpPr>
          <p:spPr>
            <a:xfrm>
              <a:off x="890856" y="2640512"/>
              <a:ext cx="1425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Industry 1.0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31FC7C-6868-FF40-9675-475C157264B6}"/>
                </a:ext>
              </a:extLst>
            </p:cNvPr>
            <p:cNvSpPr/>
            <p:nvPr/>
          </p:nvSpPr>
          <p:spPr>
            <a:xfrm>
              <a:off x="3246684" y="2064400"/>
              <a:ext cx="1425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Industry 2.0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567329-073F-AA43-853E-EF8B1785D3EC}"/>
                </a:ext>
              </a:extLst>
            </p:cNvPr>
            <p:cNvSpPr/>
            <p:nvPr/>
          </p:nvSpPr>
          <p:spPr>
            <a:xfrm>
              <a:off x="5655139" y="1291908"/>
              <a:ext cx="1425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Industry 3.0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926CA0D-43D6-E446-8164-994D43818122}"/>
                </a:ext>
              </a:extLst>
            </p:cNvPr>
            <p:cNvSpPr/>
            <p:nvPr/>
          </p:nvSpPr>
          <p:spPr>
            <a:xfrm>
              <a:off x="8099923" y="382732"/>
              <a:ext cx="1425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Industry 4.0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A79D8F-18BA-FD45-A805-01B6806F8339}"/>
                </a:ext>
              </a:extLst>
            </p:cNvPr>
            <p:cNvSpPr/>
            <p:nvPr/>
          </p:nvSpPr>
          <p:spPr>
            <a:xfrm>
              <a:off x="6250376" y="4091768"/>
              <a:ext cx="1433958" cy="14797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Online meeting with solid fill">
              <a:extLst>
                <a:ext uri="{FF2B5EF4-FFF2-40B4-BE49-F238E27FC236}">
                  <a16:creationId xmlns:a16="http://schemas.microsoft.com/office/drawing/2014/main" id="{CD29E555-C8BF-B447-9730-97DE28187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9282" y="4490102"/>
              <a:ext cx="453315" cy="795108"/>
            </a:xfrm>
            <a:prstGeom prst="rect">
              <a:avLst/>
            </a:prstGeom>
          </p:spPr>
        </p:pic>
        <p:pic>
          <p:nvPicPr>
            <p:cNvPr id="48" name="Graphic 47" descr="Internet Of Things with solid fill">
              <a:extLst>
                <a:ext uri="{FF2B5EF4-FFF2-40B4-BE49-F238E27FC236}">
                  <a16:creationId xmlns:a16="http://schemas.microsoft.com/office/drawing/2014/main" id="{66014ACF-5554-6D4D-8C4F-1CD496D6D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97648" y="4516217"/>
              <a:ext cx="660384" cy="66038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6075A4-597B-794A-886E-E95A45BB21F6}"/>
                </a:ext>
              </a:extLst>
            </p:cNvPr>
            <p:cNvSpPr/>
            <p:nvPr/>
          </p:nvSpPr>
          <p:spPr>
            <a:xfrm>
              <a:off x="3720807" y="4038849"/>
              <a:ext cx="1433958" cy="14797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aw Materials with solid fill">
              <a:extLst>
                <a:ext uri="{FF2B5EF4-FFF2-40B4-BE49-F238E27FC236}">
                  <a16:creationId xmlns:a16="http://schemas.microsoft.com/office/drawing/2014/main" id="{2849E18D-7DA2-DB42-B804-6F76A6BD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57605" y="4420201"/>
              <a:ext cx="513117" cy="900000"/>
            </a:xfrm>
            <a:prstGeom prst="rect">
              <a:avLst/>
            </a:prstGeom>
          </p:spPr>
        </p:pic>
        <p:pic>
          <p:nvPicPr>
            <p:cNvPr id="46" name="Graphic 45" descr="Electric Tower with solid fill">
              <a:extLst>
                <a:ext uri="{FF2B5EF4-FFF2-40B4-BE49-F238E27FC236}">
                  <a16:creationId xmlns:a16="http://schemas.microsoft.com/office/drawing/2014/main" id="{D4801340-7ABA-004D-9A5A-75A1FE41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46382" y="4530214"/>
              <a:ext cx="687081" cy="687081"/>
            </a:xfrm>
            <a:prstGeom prst="rect">
              <a:avLst/>
            </a:prstGeom>
          </p:spPr>
        </p:pic>
        <p:pic>
          <p:nvPicPr>
            <p:cNvPr id="19" name="Graphic 18" descr="Robot with solid fill">
              <a:extLst>
                <a:ext uri="{FF2B5EF4-FFF2-40B4-BE49-F238E27FC236}">
                  <a16:creationId xmlns:a16="http://schemas.microsoft.com/office/drawing/2014/main" id="{B0AF771D-F9DC-F947-A2F2-56128370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58032" y="4181537"/>
              <a:ext cx="680970" cy="1194412"/>
            </a:xfrm>
            <a:prstGeom prst="rect">
              <a:avLst/>
            </a:prstGeom>
          </p:spPr>
        </p:pic>
        <p:pic>
          <p:nvPicPr>
            <p:cNvPr id="50" name="Graphic 49" descr="Disk with solid fill">
              <a:extLst>
                <a:ext uri="{FF2B5EF4-FFF2-40B4-BE49-F238E27FC236}">
                  <a16:creationId xmlns:a16="http://schemas.microsoft.com/office/drawing/2014/main" id="{D86B39F9-2A70-9F4E-BA07-19326B54B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96863" y="4572614"/>
              <a:ext cx="616389" cy="616389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FE136F6-786B-634B-98B6-4361F1E5585D}"/>
              </a:ext>
            </a:extLst>
          </p:cNvPr>
          <p:cNvSpPr/>
          <p:nvPr/>
        </p:nvSpPr>
        <p:spPr>
          <a:xfrm>
            <a:off x="385814" y="863495"/>
            <a:ext cx="899289" cy="16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i ethics: Artificial intelligence needs an update on ethics to be able to  help humanity in times of crisis - The Economic Times">
            <a:extLst>
              <a:ext uri="{FF2B5EF4-FFF2-40B4-BE49-F238E27FC236}">
                <a16:creationId xmlns:a16="http://schemas.microsoft.com/office/drawing/2014/main" id="{EB4007C2-66D9-014A-A782-FE40C5316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A2F1D-EAF7-4742-9A51-0EEA33E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Welcome to the Data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E49A8-DAA8-0905-23CF-12996372537B}"/>
              </a:ext>
            </a:extLst>
          </p:cNvPr>
          <p:cNvCxnSpPr>
            <a:cxnSpLocks/>
          </p:cNvCxnSpPr>
          <p:nvPr/>
        </p:nvCxnSpPr>
        <p:spPr>
          <a:xfrm>
            <a:off x="211015" y="2797792"/>
            <a:ext cx="11361860" cy="116858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1E327B5-0B8C-6AD3-94D3-BA5A6ED71020}"/>
              </a:ext>
            </a:extLst>
          </p:cNvPr>
          <p:cNvGrpSpPr/>
          <p:nvPr/>
        </p:nvGrpSpPr>
        <p:grpSpPr>
          <a:xfrm>
            <a:off x="304751" y="599720"/>
            <a:ext cx="7672375" cy="2200759"/>
            <a:chOff x="381000" y="3455400"/>
            <a:chExt cx="8763000" cy="24585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2B57E1-1906-3CAE-9562-80355F07FAD2}"/>
                </a:ext>
              </a:extLst>
            </p:cNvPr>
            <p:cNvSpPr txBox="1"/>
            <p:nvPr/>
          </p:nvSpPr>
          <p:spPr>
            <a:xfrm>
              <a:off x="381000" y="3455400"/>
              <a:ext cx="2895600" cy="5170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4400"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What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is </a:t>
              </a:r>
              <a:r>
                <a:rPr lang="en-US" sz="1400" kern="0" dirty="0">
                  <a:solidFill>
                    <a:schemeClr val="tx1">
                      <a:lumMod val="95000"/>
                    </a:schemeClr>
                  </a:solidFill>
                  <a:latin typeface="Calibri"/>
                </a:rPr>
                <a:t>Data Science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?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94681-127F-90FF-B8A4-82745730FE96}"/>
                </a:ext>
              </a:extLst>
            </p:cNvPr>
            <p:cNvSpPr txBox="1"/>
            <p:nvPr/>
          </p:nvSpPr>
          <p:spPr>
            <a:xfrm>
              <a:off x="381000" y="4143076"/>
              <a:ext cx="2895600" cy="51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Why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Business Analytics ?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6D7976-4315-B079-B5E8-BC070CC4D229}"/>
                </a:ext>
              </a:extLst>
            </p:cNvPr>
            <p:cNvSpPr txBox="1"/>
            <p:nvPr/>
          </p:nvSpPr>
          <p:spPr>
            <a:xfrm>
              <a:off x="685800" y="3801738"/>
              <a:ext cx="8458200" cy="41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Discovering  &amp; communicating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patterns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and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insights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in data which are beyond the obvious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E9321C-7C6C-5221-66FB-62DE9D2D18E6}"/>
                </a:ext>
              </a:extLst>
            </p:cNvPr>
            <p:cNvCxnSpPr/>
            <p:nvPr/>
          </p:nvCxnSpPr>
          <p:spPr>
            <a:xfrm flipH="1">
              <a:off x="538809" y="3887073"/>
              <a:ext cx="2133600" cy="0"/>
            </a:xfrm>
            <a:prstGeom prst="line">
              <a:avLst/>
            </a:prstGeom>
            <a:noFill/>
            <a:ln w="63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8BB64D-89B5-B42E-A42C-DAF5CE110104}"/>
                </a:ext>
              </a:extLst>
            </p:cNvPr>
            <p:cNvCxnSpPr/>
            <p:nvPr/>
          </p:nvCxnSpPr>
          <p:spPr>
            <a:xfrm flipH="1">
              <a:off x="533400" y="4569749"/>
              <a:ext cx="2133600" cy="0"/>
            </a:xfrm>
            <a:prstGeom prst="line">
              <a:avLst/>
            </a:prstGeom>
            <a:noFill/>
            <a:ln w="63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8F4CEA-B5A0-13B8-AF5A-7180C2EC14AD}"/>
                </a:ext>
              </a:extLst>
            </p:cNvPr>
            <p:cNvSpPr txBox="1"/>
            <p:nvPr/>
          </p:nvSpPr>
          <p:spPr>
            <a:xfrm>
              <a:off x="647700" y="4569754"/>
              <a:ext cx="4229100" cy="134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Gain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competitive advantage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Synchronize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financial &amp; operational strategy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Increase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revenues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Tackle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regulatory reform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8645F1-AD1C-FECC-A778-CCD8B61D5B44}"/>
                </a:ext>
              </a:extLst>
            </p:cNvPr>
            <p:cNvSpPr txBox="1"/>
            <p:nvPr/>
          </p:nvSpPr>
          <p:spPr>
            <a:xfrm>
              <a:off x="5410200" y="4569757"/>
              <a:ext cx="3657600" cy="103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Realize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cost efficiency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Manage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Calibri"/>
                </a:rPr>
                <a:t>risk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Improve decision making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A3B25-F33B-FE6C-7AC5-63A552C3D9F7}"/>
              </a:ext>
            </a:extLst>
          </p:cNvPr>
          <p:cNvSpPr/>
          <p:nvPr/>
        </p:nvSpPr>
        <p:spPr>
          <a:xfrm>
            <a:off x="140677" y="2797792"/>
            <a:ext cx="400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The Journey from Data to Business Value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01BD0C9-E0BC-9368-EF4E-F53BDA9A918D}"/>
              </a:ext>
            </a:extLst>
          </p:cNvPr>
          <p:cNvSpPr/>
          <p:nvPr/>
        </p:nvSpPr>
        <p:spPr bwMode="auto">
          <a:xfrm>
            <a:off x="4802957" y="3487267"/>
            <a:ext cx="757205" cy="423083"/>
          </a:xfrm>
          <a:prstGeom prst="rightArrow">
            <a:avLst/>
          </a:prstGeom>
          <a:solidFill>
            <a:srgbClr val="FFA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92EAD-BD63-9EC2-E423-A144F6ACF405}"/>
              </a:ext>
            </a:extLst>
          </p:cNvPr>
          <p:cNvSpPr txBox="1"/>
          <p:nvPr/>
        </p:nvSpPr>
        <p:spPr>
          <a:xfrm rot="16200000">
            <a:off x="1040179" y="3843244"/>
            <a:ext cx="553998" cy="221232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</a:rPr>
              <a:t>Multiple Data Sources (Structured &amp; Unstructured)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CA40B-9606-362D-C58C-C0146EC3BE88}"/>
              </a:ext>
            </a:extLst>
          </p:cNvPr>
          <p:cNvSpPr txBox="1"/>
          <p:nvPr/>
        </p:nvSpPr>
        <p:spPr>
          <a:xfrm rot="16200000">
            <a:off x="3363266" y="2819511"/>
            <a:ext cx="461665" cy="17112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</a:rPr>
              <a:t>Leading 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A35BE2-D0A8-2EFF-4163-581CD00AA441}"/>
              </a:ext>
            </a:extLst>
          </p:cNvPr>
          <p:cNvSpPr txBox="1"/>
          <p:nvPr/>
        </p:nvSpPr>
        <p:spPr>
          <a:xfrm rot="16200000">
            <a:off x="6377278" y="3014080"/>
            <a:ext cx="800219" cy="125247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</a:rPr>
              <a:t>Data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</a:rPr>
              <a:t>Explosion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65A44F4-46D8-A332-310A-AB6B39FF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7" y="3229356"/>
            <a:ext cx="2656527" cy="157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E4A70C6C-3C46-B15D-F69E-EC5DA1256709}"/>
              </a:ext>
            </a:extLst>
          </p:cNvPr>
          <p:cNvSpPr/>
          <p:nvPr/>
        </p:nvSpPr>
        <p:spPr bwMode="auto">
          <a:xfrm rot="10800000">
            <a:off x="4722098" y="5112722"/>
            <a:ext cx="781215" cy="441235"/>
          </a:xfrm>
          <a:prstGeom prst="rightArrow">
            <a:avLst/>
          </a:prstGeom>
          <a:solidFill>
            <a:srgbClr val="FFA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66A3F-0699-F974-A92B-AEFE0EE3BE63}"/>
              </a:ext>
            </a:extLst>
          </p:cNvPr>
          <p:cNvSpPr txBox="1"/>
          <p:nvPr/>
        </p:nvSpPr>
        <p:spPr>
          <a:xfrm>
            <a:off x="4754476" y="5619253"/>
            <a:ext cx="1860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</a:rPr>
              <a:t>Generate actionable insights &amp; Dollar-Value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CB3893-222E-38ED-2657-C8CED091EBC8}"/>
              </a:ext>
            </a:extLst>
          </p:cNvPr>
          <p:cNvSpPr/>
          <p:nvPr/>
        </p:nvSpPr>
        <p:spPr bwMode="auto">
          <a:xfrm>
            <a:off x="9694227" y="5547205"/>
            <a:ext cx="678916" cy="723900"/>
          </a:xfrm>
          <a:prstGeom prst="ellipse">
            <a:avLst/>
          </a:prstGeom>
          <a:solidFill>
            <a:srgbClr val="00B2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40217B-A3D0-94CB-6C9E-C26530604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00B2E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58" y="5899490"/>
            <a:ext cx="252254" cy="304212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47A3E4-7BF2-20E1-65D0-DDE1F6A8F9DA}"/>
              </a:ext>
            </a:extLst>
          </p:cNvPr>
          <p:cNvSpPr/>
          <p:nvPr/>
        </p:nvSpPr>
        <p:spPr bwMode="auto">
          <a:xfrm>
            <a:off x="9588581" y="6309206"/>
            <a:ext cx="899773" cy="220617"/>
          </a:xfrm>
          <a:prstGeom prst="round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Predictive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F450AE7-D72D-B2A7-362B-45064C38DA51}"/>
              </a:ext>
            </a:extLst>
          </p:cNvPr>
          <p:cNvSpPr/>
          <p:nvPr/>
        </p:nvSpPr>
        <p:spPr bwMode="auto">
          <a:xfrm>
            <a:off x="8690141" y="5783789"/>
            <a:ext cx="899773" cy="220617"/>
          </a:xfrm>
          <a:prstGeom prst="round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Prescriptive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39F369-F904-FA29-9F74-0195CD159A73}"/>
              </a:ext>
            </a:extLst>
          </p:cNvPr>
          <p:cNvSpPr/>
          <p:nvPr/>
        </p:nvSpPr>
        <p:spPr bwMode="auto">
          <a:xfrm>
            <a:off x="10488353" y="5775806"/>
            <a:ext cx="899773" cy="220617"/>
          </a:xfrm>
          <a:prstGeom prst="round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Inquisitive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EB5F654-6220-8262-EDD4-98712B1EEEA0}"/>
              </a:ext>
            </a:extLst>
          </p:cNvPr>
          <p:cNvSpPr/>
          <p:nvPr/>
        </p:nvSpPr>
        <p:spPr bwMode="auto">
          <a:xfrm>
            <a:off x="9588581" y="5238522"/>
            <a:ext cx="899773" cy="220617"/>
          </a:xfrm>
          <a:prstGeom prst="round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Descriptive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4236716-1065-1776-5369-EF969DD447F2}"/>
              </a:ext>
            </a:extLst>
          </p:cNvPr>
          <p:cNvSpPr/>
          <p:nvPr/>
        </p:nvSpPr>
        <p:spPr bwMode="auto">
          <a:xfrm rot="5400000">
            <a:off x="11125224" y="4507901"/>
            <a:ext cx="507721" cy="390538"/>
          </a:xfrm>
          <a:prstGeom prst="rightArrow">
            <a:avLst/>
          </a:prstGeom>
          <a:solidFill>
            <a:srgbClr val="FFA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8C2B3010-0AD2-B47F-5A76-CE80EE844502}"/>
              </a:ext>
            </a:extLst>
          </p:cNvPr>
          <p:cNvSpPr/>
          <p:nvPr/>
        </p:nvSpPr>
        <p:spPr bwMode="auto">
          <a:xfrm>
            <a:off x="10570311" y="5166206"/>
            <a:ext cx="1134202" cy="476625"/>
          </a:xfrm>
          <a:prstGeom prst="wedgeRectCallout">
            <a:avLst>
              <a:gd name="adj1" fmla="val -63308"/>
              <a:gd name="adj2" fmla="val -4921"/>
            </a:avLst>
          </a:prstGeom>
          <a:solidFill>
            <a:srgbClr val="FFD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What is this quarters  contribution margin?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53C958EA-B8E1-28E3-392C-84AD2575B9A8}"/>
              </a:ext>
            </a:extLst>
          </p:cNvPr>
          <p:cNvSpPr/>
          <p:nvPr/>
        </p:nvSpPr>
        <p:spPr bwMode="auto">
          <a:xfrm>
            <a:off x="10570311" y="6156806"/>
            <a:ext cx="1134202" cy="476625"/>
          </a:xfrm>
          <a:prstGeom prst="wedgeRectCallout">
            <a:avLst>
              <a:gd name="adj1" fmla="val -25374"/>
              <a:gd name="adj2" fmla="val -76211"/>
            </a:avLst>
          </a:prstGeom>
          <a:solidFill>
            <a:srgbClr val="FFD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Why has this quarters  sales gone down?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14B06F1F-B41D-25B1-7BA5-FE01A5D89C0B}"/>
              </a:ext>
            </a:extLst>
          </p:cNvPr>
          <p:cNvSpPr/>
          <p:nvPr/>
        </p:nvSpPr>
        <p:spPr bwMode="auto">
          <a:xfrm>
            <a:off x="8370277" y="5166206"/>
            <a:ext cx="1134202" cy="476625"/>
          </a:xfrm>
          <a:prstGeom prst="wedgeRectCallout">
            <a:avLst>
              <a:gd name="adj1" fmla="val 26158"/>
              <a:gd name="adj2" fmla="val 75124"/>
            </a:avLst>
          </a:prstGeom>
          <a:solidFill>
            <a:srgbClr val="FFD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What action to be taken for profits to increase?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6D313D16-5022-B9C1-8951-184A5CFD4558}"/>
              </a:ext>
            </a:extLst>
          </p:cNvPr>
          <p:cNvSpPr/>
          <p:nvPr/>
        </p:nvSpPr>
        <p:spPr bwMode="auto">
          <a:xfrm>
            <a:off x="8370277" y="6156806"/>
            <a:ext cx="1134202" cy="476625"/>
          </a:xfrm>
          <a:prstGeom prst="wedgeRectCallout">
            <a:avLst>
              <a:gd name="adj1" fmla="val 64808"/>
              <a:gd name="adj2" fmla="val 2583"/>
            </a:avLst>
          </a:prstGeom>
          <a:solidFill>
            <a:srgbClr val="FFD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</a:rPr>
              <a:t>What will be our sales volume in the next quarter?</a:t>
            </a: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92959BF1-9B76-3578-9303-0D023784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5159992"/>
            <a:ext cx="1929210" cy="1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11D453-C5B6-0BC9-E7FE-FA863EEE17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9" y="4698122"/>
            <a:ext cx="435772" cy="4720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12C822-A00E-34FE-E7C7-B44C77BBE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6" y="3249533"/>
            <a:ext cx="1499227" cy="142287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F7F0246-6722-C0E3-C265-B9E7E1FA8459}"/>
              </a:ext>
            </a:extLst>
          </p:cNvPr>
          <p:cNvSpPr/>
          <p:nvPr/>
        </p:nvSpPr>
        <p:spPr>
          <a:xfrm>
            <a:off x="304751" y="363985"/>
            <a:ext cx="899289" cy="16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2F1D-EAF7-4742-9A51-0EEA33E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6" y="61648"/>
            <a:ext cx="10515600" cy="967772"/>
          </a:xfrm>
        </p:spPr>
        <p:txBody>
          <a:bodyPr/>
          <a:lstStyle/>
          <a:p>
            <a:r>
              <a:rPr lang="en-US"/>
              <a:t>Age of iNetlligent Machines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E136F6-786B-634B-98B6-4361F1E5585D}"/>
              </a:ext>
            </a:extLst>
          </p:cNvPr>
          <p:cNvSpPr/>
          <p:nvPr/>
        </p:nvSpPr>
        <p:spPr>
          <a:xfrm>
            <a:off x="324030" y="863495"/>
            <a:ext cx="899289" cy="16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umanoid Robot Market Size, Share, Growth | Industry Trends &amp;amp; Analysis 2027">
            <a:extLst>
              <a:ext uri="{FF2B5EF4-FFF2-40B4-BE49-F238E27FC236}">
                <a16:creationId xmlns:a16="http://schemas.microsoft.com/office/drawing/2014/main" id="{BF2403CB-F88B-054E-AFE8-745C2959B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8" t="3961" r="18265" b="-6"/>
          <a:stretch/>
        </p:blipFill>
        <p:spPr bwMode="auto">
          <a:xfrm>
            <a:off x="3681972" y="1309816"/>
            <a:ext cx="4828055" cy="42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775846" y="1597056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7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775846" y="1529470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9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775846" y="1664642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0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775846" y="1867401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1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775846" y="1799815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2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775846" y="1732229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3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358778" y="1799815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4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358778" y="1867401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5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358778" y="1732229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6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358778" y="1529470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7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358778" y="1664642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8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358778" y="1597056"/>
            <a:ext cx="59137" cy="33793"/>
          </a:xfrm>
          <a:custGeom>
            <a:avLst/>
            <a:gdLst>
              <a:gd name="connsiteX0" fmla="*/ 0 w 59137"/>
              <a:gd name="connsiteY0" fmla="*/ 0 h 33793"/>
              <a:gd name="connsiteX1" fmla="*/ 59138 w 59137"/>
              <a:gd name="connsiteY1" fmla="*/ 0 h 33793"/>
              <a:gd name="connsiteX2" fmla="*/ 59138 w 59137"/>
              <a:gd name="connsiteY2" fmla="*/ 33793 h 33793"/>
              <a:gd name="connsiteX3" fmla="*/ 0 w 59137"/>
              <a:gd name="connsiteY3" fmla="*/ 33793 h 3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37" h="33793">
                <a:moveTo>
                  <a:pt x="0" y="0"/>
                </a:moveTo>
                <a:lnTo>
                  <a:pt x="59138" y="0"/>
                </a:lnTo>
                <a:lnTo>
                  <a:pt x="59138" y="33793"/>
                </a:lnTo>
                <a:lnTo>
                  <a:pt x="0" y="3379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9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113778" y="1394297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0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248950" y="1394297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1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181364" y="1394297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2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046191" y="1394297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3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911019" y="1394297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4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978605" y="1394297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5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978605" y="1977229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6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911019" y="1977229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7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046191" y="1977229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8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113778" y="1977229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9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181364" y="1977229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0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6248950" y="1977229"/>
            <a:ext cx="33793" cy="59137"/>
          </a:xfrm>
          <a:custGeom>
            <a:avLst/>
            <a:gdLst>
              <a:gd name="connsiteX0" fmla="*/ 0 w 33793"/>
              <a:gd name="connsiteY0" fmla="*/ 0 h 59137"/>
              <a:gd name="connsiteX1" fmla="*/ 33793 w 33793"/>
              <a:gd name="connsiteY1" fmla="*/ 0 h 59137"/>
              <a:gd name="connsiteX2" fmla="*/ 33793 w 33793"/>
              <a:gd name="connsiteY2" fmla="*/ 59138 h 59137"/>
              <a:gd name="connsiteX3" fmla="*/ 0 w 33793"/>
              <a:gd name="connsiteY3" fmla="*/ 59138 h 5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3" h="59137">
                <a:moveTo>
                  <a:pt x="0" y="0"/>
                </a:moveTo>
                <a:lnTo>
                  <a:pt x="33793" y="0"/>
                </a:lnTo>
                <a:lnTo>
                  <a:pt x="33793" y="59138"/>
                </a:lnTo>
                <a:lnTo>
                  <a:pt x="0" y="59138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1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987053" y="1605504"/>
            <a:ext cx="219655" cy="219655"/>
          </a:xfrm>
          <a:custGeom>
            <a:avLst/>
            <a:gdLst>
              <a:gd name="connsiteX0" fmla="*/ 0 w 219655"/>
              <a:gd name="connsiteY0" fmla="*/ 0 h 219655"/>
              <a:gd name="connsiteX1" fmla="*/ 219655 w 219655"/>
              <a:gd name="connsiteY1" fmla="*/ 0 h 219655"/>
              <a:gd name="connsiteX2" fmla="*/ 219655 w 219655"/>
              <a:gd name="connsiteY2" fmla="*/ 219655 h 219655"/>
              <a:gd name="connsiteX3" fmla="*/ 0 w 219655"/>
              <a:gd name="connsiteY3" fmla="*/ 219655 h 21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55" h="219655">
                <a:moveTo>
                  <a:pt x="0" y="0"/>
                </a:moveTo>
                <a:lnTo>
                  <a:pt x="219655" y="0"/>
                </a:lnTo>
                <a:lnTo>
                  <a:pt x="219655" y="219655"/>
                </a:lnTo>
                <a:lnTo>
                  <a:pt x="0" y="219655"/>
                </a:lnTo>
                <a:close/>
              </a:path>
            </a:pathLst>
          </a:custGeom>
          <a:solidFill>
            <a:srgbClr val="92D05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2" name="Graphic 3" descr="Processor with solid fill">
            <a:extLst>
              <a:ext uri="{FF2B5EF4-FFF2-40B4-BE49-F238E27FC236}">
                <a16:creationId xmlns:a16="http://schemas.microsoft.com/office/drawing/2014/main" id="{D241AF33-28E1-114E-BBBF-4AEAD8630B79}"/>
              </a:ext>
            </a:extLst>
          </p:cNvPr>
          <p:cNvSpPr/>
          <p:nvPr/>
        </p:nvSpPr>
        <p:spPr>
          <a:xfrm>
            <a:off x="5868777" y="1487228"/>
            <a:ext cx="456207" cy="456207"/>
          </a:xfrm>
          <a:custGeom>
            <a:avLst/>
            <a:gdLst>
              <a:gd name="connsiteX0" fmla="*/ 422414 w 456207"/>
              <a:gd name="connsiteY0" fmla="*/ 0 h 456207"/>
              <a:gd name="connsiteX1" fmla="*/ 33793 w 456207"/>
              <a:gd name="connsiteY1" fmla="*/ 0 h 456207"/>
              <a:gd name="connsiteX2" fmla="*/ 0 w 456207"/>
              <a:gd name="connsiteY2" fmla="*/ 33793 h 456207"/>
              <a:gd name="connsiteX3" fmla="*/ 0 w 456207"/>
              <a:gd name="connsiteY3" fmla="*/ 422414 h 456207"/>
              <a:gd name="connsiteX4" fmla="*/ 33793 w 456207"/>
              <a:gd name="connsiteY4" fmla="*/ 456207 h 456207"/>
              <a:gd name="connsiteX5" fmla="*/ 422414 w 456207"/>
              <a:gd name="connsiteY5" fmla="*/ 456207 h 456207"/>
              <a:gd name="connsiteX6" fmla="*/ 456207 w 456207"/>
              <a:gd name="connsiteY6" fmla="*/ 422414 h 456207"/>
              <a:gd name="connsiteX7" fmla="*/ 456207 w 456207"/>
              <a:gd name="connsiteY7" fmla="*/ 33793 h 456207"/>
              <a:gd name="connsiteX8" fmla="*/ 422414 w 456207"/>
              <a:gd name="connsiteY8" fmla="*/ 0 h 456207"/>
              <a:gd name="connsiteX9" fmla="*/ 371724 w 456207"/>
              <a:gd name="connsiteY9" fmla="*/ 371724 h 456207"/>
              <a:gd name="connsiteX10" fmla="*/ 84483 w 456207"/>
              <a:gd name="connsiteY10" fmla="*/ 371724 h 456207"/>
              <a:gd name="connsiteX11" fmla="*/ 84483 w 456207"/>
              <a:gd name="connsiteY11" fmla="*/ 84483 h 456207"/>
              <a:gd name="connsiteX12" fmla="*/ 371724 w 456207"/>
              <a:gd name="connsiteY12" fmla="*/ 84483 h 45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207" h="456207">
                <a:moveTo>
                  <a:pt x="422414" y="0"/>
                </a:moveTo>
                <a:lnTo>
                  <a:pt x="33793" y="0"/>
                </a:lnTo>
                <a:cubicBezTo>
                  <a:pt x="15130" y="0"/>
                  <a:pt x="0" y="15130"/>
                  <a:pt x="0" y="33793"/>
                </a:cubicBezTo>
                <a:lnTo>
                  <a:pt x="0" y="422414"/>
                </a:lnTo>
                <a:cubicBezTo>
                  <a:pt x="0" y="441077"/>
                  <a:pt x="15130" y="456207"/>
                  <a:pt x="33793" y="456207"/>
                </a:cubicBezTo>
                <a:lnTo>
                  <a:pt x="422414" y="456207"/>
                </a:lnTo>
                <a:cubicBezTo>
                  <a:pt x="441077" y="456207"/>
                  <a:pt x="456207" y="441077"/>
                  <a:pt x="456207" y="422414"/>
                </a:cubicBezTo>
                <a:lnTo>
                  <a:pt x="456207" y="33793"/>
                </a:lnTo>
                <a:cubicBezTo>
                  <a:pt x="456207" y="15130"/>
                  <a:pt x="441077" y="0"/>
                  <a:pt x="422414" y="0"/>
                </a:cubicBezTo>
                <a:close/>
                <a:moveTo>
                  <a:pt x="371724" y="371724"/>
                </a:moveTo>
                <a:lnTo>
                  <a:pt x="84483" y="371724"/>
                </a:lnTo>
                <a:lnTo>
                  <a:pt x="84483" y="84483"/>
                </a:lnTo>
                <a:lnTo>
                  <a:pt x="371724" y="84483"/>
                </a:lnTo>
                <a:close/>
              </a:path>
            </a:pathLst>
          </a:custGeom>
          <a:solidFill>
            <a:srgbClr val="FFC000"/>
          </a:solidFill>
          <a:ln w="84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66D7012-19B3-F543-9329-92D4282CEA9F}"/>
              </a:ext>
            </a:extLst>
          </p:cNvPr>
          <p:cNvSpPr/>
          <p:nvPr/>
        </p:nvSpPr>
        <p:spPr>
          <a:xfrm>
            <a:off x="2686928" y="1872343"/>
            <a:ext cx="995043" cy="3675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7EDD60-690F-D64A-85EF-9FB9446EC054}"/>
              </a:ext>
            </a:extLst>
          </p:cNvPr>
          <p:cNvSpPr/>
          <p:nvPr/>
        </p:nvSpPr>
        <p:spPr>
          <a:xfrm>
            <a:off x="366294" y="1714451"/>
            <a:ext cx="2320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Artificial Intelligence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E64D04-79FC-0245-80F8-E55C02F64BF7}"/>
              </a:ext>
            </a:extLst>
          </p:cNvPr>
          <p:cNvSpPr/>
          <p:nvPr/>
        </p:nvSpPr>
        <p:spPr>
          <a:xfrm>
            <a:off x="366294" y="2599537"/>
            <a:ext cx="25220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Science of developing machines to </a:t>
            </a:r>
            <a:r>
              <a:rPr lang="en-US" b="1">
                <a:solidFill>
                  <a:schemeClr val="accent2"/>
                </a:solidFill>
              </a:rPr>
              <a:t>Think</a:t>
            </a:r>
            <a:r>
              <a:rPr lang="en-US" sz="1600"/>
              <a:t> and </a:t>
            </a:r>
            <a:r>
              <a:rPr lang="en-US" b="1">
                <a:solidFill>
                  <a:schemeClr val="accent2"/>
                </a:solidFill>
              </a:rPr>
              <a:t>Act</a:t>
            </a:r>
            <a:r>
              <a:rPr lang="en-US" sz="1600"/>
              <a:t> like humans.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5EA842-DD47-154E-980A-F8AEB2EBDA5B}"/>
              </a:ext>
            </a:extLst>
          </p:cNvPr>
          <p:cNvSpPr/>
          <p:nvPr/>
        </p:nvSpPr>
        <p:spPr>
          <a:xfrm>
            <a:off x="461916" y="2070015"/>
            <a:ext cx="7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940596D-8F28-D34F-A621-9B3C971E8D5A}"/>
              </a:ext>
            </a:extLst>
          </p:cNvPr>
          <p:cNvCxnSpPr/>
          <p:nvPr/>
        </p:nvCxnSpPr>
        <p:spPr>
          <a:xfrm flipV="1">
            <a:off x="6502399" y="1309815"/>
            <a:ext cx="2007628" cy="40551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432A69C-7146-3C41-A60D-3A9211BA0C29}"/>
              </a:ext>
            </a:extLst>
          </p:cNvPr>
          <p:cNvSpPr/>
          <p:nvPr/>
        </p:nvSpPr>
        <p:spPr>
          <a:xfrm>
            <a:off x="8617665" y="1140153"/>
            <a:ext cx="2048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Machine Learning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62AF41-3E72-B645-9F2D-7B27D1D8CD3B}"/>
              </a:ext>
            </a:extLst>
          </p:cNvPr>
          <p:cNvSpPr/>
          <p:nvPr/>
        </p:nvSpPr>
        <p:spPr>
          <a:xfrm>
            <a:off x="8713287" y="1495717"/>
            <a:ext cx="7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E4AB58-EA58-DC4D-A5DF-EDF079E2AB5F}"/>
              </a:ext>
            </a:extLst>
          </p:cNvPr>
          <p:cNvSpPr/>
          <p:nvPr/>
        </p:nvSpPr>
        <p:spPr>
          <a:xfrm>
            <a:off x="8665923" y="1650996"/>
            <a:ext cx="2522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Enable computers to perform </a:t>
            </a:r>
            <a:r>
              <a:rPr lang="en-US" b="1">
                <a:solidFill>
                  <a:schemeClr val="accent2"/>
                </a:solidFill>
              </a:rPr>
              <a:t>Tasks</a:t>
            </a:r>
            <a:r>
              <a:rPr lang="en-US" sz="1600"/>
              <a:t> without </a:t>
            </a:r>
            <a:r>
              <a:rPr lang="en-US" b="1">
                <a:solidFill>
                  <a:schemeClr val="accent2"/>
                </a:solidFill>
              </a:rPr>
              <a:t>explicit</a:t>
            </a:r>
            <a:r>
              <a:rPr lang="en-US" sz="1600"/>
              <a:t> programming.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1CCF10B-848B-634B-94E0-7E88AF136E32}"/>
              </a:ext>
            </a:extLst>
          </p:cNvPr>
          <p:cNvCxnSpPr>
            <a:cxnSpLocks/>
          </p:cNvCxnSpPr>
          <p:nvPr/>
        </p:nvCxnSpPr>
        <p:spPr>
          <a:xfrm>
            <a:off x="6215157" y="1799815"/>
            <a:ext cx="2609529" cy="130624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3B461B4-1798-6241-B27F-2EB1B90A13ED}"/>
              </a:ext>
            </a:extLst>
          </p:cNvPr>
          <p:cNvSpPr/>
          <p:nvPr/>
        </p:nvSpPr>
        <p:spPr>
          <a:xfrm>
            <a:off x="8808149" y="2907801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Deep Learning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C2D27A-BE80-5F40-A3B1-E595EF5D102F}"/>
              </a:ext>
            </a:extLst>
          </p:cNvPr>
          <p:cNvSpPr/>
          <p:nvPr/>
        </p:nvSpPr>
        <p:spPr>
          <a:xfrm>
            <a:off x="8903771" y="3263365"/>
            <a:ext cx="7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0546A4-8CEE-3448-91DA-98AFD62048D1}"/>
              </a:ext>
            </a:extLst>
          </p:cNvPr>
          <p:cNvSpPr/>
          <p:nvPr/>
        </p:nvSpPr>
        <p:spPr>
          <a:xfrm>
            <a:off x="8824686" y="3486636"/>
            <a:ext cx="25220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Subset of machine learning comprising of advanced </a:t>
            </a:r>
            <a:r>
              <a:rPr lang="en-US" b="1">
                <a:solidFill>
                  <a:schemeClr val="accent2"/>
                </a:solidFill>
              </a:rPr>
              <a:t>Deep layered Artificial Neural Networks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255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hat Is Machine Learning &amp;amp; Deep Learning? | by Claire D. Costa | Medium">
            <a:extLst>
              <a:ext uri="{FF2B5EF4-FFF2-40B4-BE49-F238E27FC236}">
                <a16:creationId xmlns:a16="http://schemas.microsoft.com/office/drawing/2014/main" id="{7A9A509E-D88A-0C4A-B9C7-FEF3E6505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6E185-6448-4B4A-ADB4-4F5043EA1DB1}"/>
              </a:ext>
            </a:extLst>
          </p:cNvPr>
          <p:cNvSpPr txBox="1"/>
          <p:nvPr/>
        </p:nvSpPr>
        <p:spPr>
          <a:xfrm>
            <a:off x="28726" y="1109837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What it means to be a Data Scientist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67384-DCCC-A758-0630-EBDD0F365556}"/>
              </a:ext>
            </a:extLst>
          </p:cNvPr>
          <p:cNvSpPr txBox="1"/>
          <p:nvPr/>
        </p:nvSpPr>
        <p:spPr>
          <a:xfrm>
            <a:off x="1903956" y="5135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321B8-979E-6C13-8295-7BA6AC90B34D}"/>
              </a:ext>
            </a:extLst>
          </p:cNvPr>
          <p:cNvSpPr/>
          <p:nvPr/>
        </p:nvSpPr>
        <p:spPr>
          <a:xfrm>
            <a:off x="318291" y="2658561"/>
            <a:ext cx="2981328" cy="1042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Yet another programmer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6CD1-C054-57E3-DA38-647E3A5A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0462" y="1193799"/>
            <a:ext cx="1296987" cy="12969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055230-2F6A-2504-D6CD-27E742E2BE84}"/>
              </a:ext>
            </a:extLst>
          </p:cNvPr>
          <p:cNvSpPr/>
          <p:nvPr/>
        </p:nvSpPr>
        <p:spPr>
          <a:xfrm>
            <a:off x="4599778" y="2658561"/>
            <a:ext cx="2981328" cy="1042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Yet another Statistician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B134B-82DD-26E8-20A6-FA618DAC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1949" y="1193799"/>
            <a:ext cx="1296987" cy="1296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9C2A75-4BD7-4F6B-208A-C07B966E4990}"/>
              </a:ext>
            </a:extLst>
          </p:cNvPr>
          <p:cNvSpPr/>
          <p:nvPr/>
        </p:nvSpPr>
        <p:spPr>
          <a:xfrm>
            <a:off x="8581227" y="2658561"/>
            <a:ext cx="3163097" cy="1042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Yet another Business SME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D50B2-16BC-EF84-A817-097A2FB9F4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22092" y="1191186"/>
            <a:ext cx="1299600" cy="1299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B7E5FD-005C-2AE9-8AB5-DE9BD4F389B8}"/>
              </a:ext>
            </a:extLst>
          </p:cNvPr>
          <p:cNvGrpSpPr/>
          <p:nvPr/>
        </p:nvGrpSpPr>
        <p:grpSpPr>
          <a:xfrm>
            <a:off x="261139" y="4287630"/>
            <a:ext cx="11873710" cy="1978820"/>
            <a:chOff x="318291" y="4287630"/>
            <a:chExt cx="11873710" cy="1978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093241-9436-8523-A8A2-B3E0C14E0171}"/>
                </a:ext>
              </a:extLst>
            </p:cNvPr>
            <p:cNvSpPr txBox="1"/>
            <p:nvPr/>
          </p:nvSpPr>
          <p:spPr>
            <a:xfrm>
              <a:off x="318291" y="4529138"/>
              <a:ext cx="44108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Answer is </a:t>
              </a:r>
              <a:r>
                <a:rPr lang="en-US" sz="6000" dirty="0"/>
                <a:t>NO !!!</a:t>
              </a:r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5B73D8-5411-906A-423E-ECC63F26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9778" y="4287630"/>
              <a:ext cx="1978820" cy="19788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67BEB9-6CFE-BE60-1233-4C4343C3BD78}"/>
                </a:ext>
              </a:extLst>
            </p:cNvPr>
            <p:cNvSpPr txBox="1"/>
            <p:nvPr/>
          </p:nvSpPr>
          <p:spPr>
            <a:xfrm>
              <a:off x="6796088" y="4459081"/>
              <a:ext cx="53959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need </a:t>
              </a:r>
              <a:r>
                <a:rPr lang="en-US" sz="4000" dirty="0"/>
                <a:t>Sherlock Holmes</a:t>
              </a:r>
              <a:endParaRPr lang="en-US" sz="2800" dirty="0"/>
            </a:p>
            <a:p>
              <a:r>
                <a:rPr lang="en-US" sz="2800" dirty="0"/>
                <a:t>Solve </a:t>
              </a:r>
              <a:r>
                <a:rPr lang="en-US" sz="4400" b="1" dirty="0"/>
                <a:t>Business Problems</a:t>
              </a:r>
              <a:endParaRPr lang="en-US" sz="2800" b="1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88F8143F-1101-6C8A-F1C9-9FA544AD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6" y="61648"/>
            <a:ext cx="10515600" cy="967772"/>
          </a:xfrm>
        </p:spPr>
        <p:txBody>
          <a:bodyPr/>
          <a:lstStyle/>
          <a:p>
            <a:r>
              <a:rPr lang="en-US" dirty="0"/>
              <a:t>Curiosity + Quest for Leaning New Frontiers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7D9FB7-2B3D-D4B3-DAA7-3812C41D3FE1}"/>
              </a:ext>
            </a:extLst>
          </p:cNvPr>
          <p:cNvSpPr/>
          <p:nvPr/>
        </p:nvSpPr>
        <p:spPr>
          <a:xfrm>
            <a:off x="324030" y="863495"/>
            <a:ext cx="899289" cy="165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 Framework for Enterprise Artificial Intelligence Adoption">
            <a:extLst>
              <a:ext uri="{FF2B5EF4-FFF2-40B4-BE49-F238E27FC236}">
                <a16:creationId xmlns:a16="http://schemas.microsoft.com/office/drawing/2014/main" id="{0DCBB5FA-E270-7646-87A4-4EDD9AAD7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6" t="8601" r="4479" b="-1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EA2F1D-EAF7-4742-9A51-0EEA33E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418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366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Data Science</vt:lpstr>
      <vt:lpstr>Industrial Revolution</vt:lpstr>
      <vt:lpstr>Industrial Revolution</vt:lpstr>
      <vt:lpstr>Welcome to the Data</vt:lpstr>
      <vt:lpstr>PowerPoint Presentation</vt:lpstr>
      <vt:lpstr>Age of iNetlligent Machines </vt:lpstr>
      <vt:lpstr>PowerPoint Presentation</vt:lpstr>
      <vt:lpstr>Curiosity + Quest for Leaning New Frontiers</vt:lpstr>
      <vt:lpstr>Applications</vt:lpstr>
      <vt:lpstr>PowerPoint Presentation</vt:lpstr>
      <vt:lpstr>Market your skills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Parag Pradhan</dc:creator>
  <cp:lastModifiedBy>Parag Pradhan</cp:lastModifiedBy>
  <cp:revision>10</cp:revision>
  <dcterms:created xsi:type="dcterms:W3CDTF">2021-07-11T13:36:20Z</dcterms:created>
  <dcterms:modified xsi:type="dcterms:W3CDTF">2022-07-15T10:22:14Z</dcterms:modified>
</cp:coreProperties>
</file>