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494" r:id="rId5"/>
    <p:sldId id="259" r:id="rId6"/>
    <p:sldId id="260" r:id="rId7"/>
    <p:sldId id="265" r:id="rId8"/>
    <p:sldId id="262" r:id="rId9"/>
    <p:sldId id="261" r:id="rId10"/>
    <p:sldId id="455" r:id="rId11"/>
    <p:sldId id="263" r:id="rId12"/>
    <p:sldId id="266" r:id="rId13"/>
    <p:sldId id="267" r:id="rId14"/>
    <p:sldId id="292" r:id="rId15"/>
    <p:sldId id="293" r:id="rId16"/>
    <p:sldId id="294" r:id="rId17"/>
    <p:sldId id="295" r:id="rId18"/>
    <p:sldId id="432" r:id="rId19"/>
    <p:sldId id="433" r:id="rId20"/>
    <p:sldId id="434" r:id="rId21"/>
    <p:sldId id="435" r:id="rId22"/>
    <p:sldId id="436" r:id="rId23"/>
    <p:sldId id="437" r:id="rId24"/>
    <p:sldId id="446" r:id="rId25"/>
    <p:sldId id="447" r:id="rId26"/>
    <p:sldId id="448" r:id="rId27"/>
    <p:sldId id="449" r:id="rId28"/>
    <p:sldId id="451" r:id="rId29"/>
    <p:sldId id="452" r:id="rId30"/>
    <p:sldId id="453" r:id="rId31"/>
    <p:sldId id="296" r:id="rId32"/>
    <p:sldId id="454" r:id="rId33"/>
    <p:sldId id="297" r:id="rId34"/>
    <p:sldId id="299" r:id="rId35"/>
    <p:sldId id="457" r:id="rId36"/>
    <p:sldId id="458" r:id="rId37"/>
    <p:sldId id="459" r:id="rId38"/>
    <p:sldId id="460" r:id="rId39"/>
    <p:sldId id="461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84" r:id="rId51"/>
    <p:sldId id="485" r:id="rId52"/>
    <p:sldId id="486" r:id="rId53"/>
    <p:sldId id="488" r:id="rId54"/>
    <p:sldId id="489" r:id="rId55"/>
    <p:sldId id="490" r:id="rId56"/>
    <p:sldId id="491" r:id="rId57"/>
    <p:sldId id="492" r:id="rId58"/>
    <p:sldId id="493" r:id="rId59"/>
    <p:sldId id="311" r:id="rId60"/>
    <p:sldId id="312" r:id="rId61"/>
    <p:sldId id="314" r:id="rId62"/>
    <p:sldId id="316" r:id="rId63"/>
    <p:sldId id="320" r:id="rId64"/>
    <p:sldId id="318" r:id="rId65"/>
    <p:sldId id="27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599"/>
  </p:normalViewPr>
  <p:slideViewPr>
    <p:cSldViewPr snapToGrid="0" snapToObjects="1" showGuides="1">
      <p:cViewPr varScale="1">
        <p:scale>
          <a:sx n="129" d="100"/>
          <a:sy n="129" d="100"/>
        </p:scale>
        <p:origin x="240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2A09-78FA-0F40-B428-38D5C676C6A3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774ED-E3B2-7A4D-A4AF-DC12F723C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A34AA5-A43A-284F-8FA0-C08F63F76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9DD9-3D1B-C342-9D25-B059C669FEAE}" type="slidenum">
              <a:rPr lang="en-IE" altLang="en-US"/>
              <a:pPr/>
              <a:t>14</a:t>
            </a:fld>
            <a:endParaRPr lang="en-IE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8B1F401-DAAD-FD44-BEA6-83C0D0A8A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54185C-2050-C04A-A8D0-7C99A88C2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19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95C84F-477B-8546-9DA6-F58F94EA1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5F990-9FAC-364D-8B17-DFD82C935E1B}" type="slidenum">
              <a:rPr lang="en-IE" altLang="en-US"/>
              <a:pPr/>
              <a:t>23</a:t>
            </a:fld>
            <a:endParaRPr lang="en-IE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273E8CF-5700-F249-AF2E-686ADB4D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179BE22-4520-F040-AB63-D9A033A92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50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AEFD32-9639-7640-AC7F-836074E69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FC397-A6B9-AC4C-8780-B07B5FE34A8B}" type="slidenum">
              <a:rPr lang="en-IE" altLang="en-US"/>
              <a:pPr/>
              <a:t>24</a:t>
            </a:fld>
            <a:endParaRPr lang="en-IE" altLang="en-US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D383129C-FD6A-7E46-BFF9-CDBF8D96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1DD43BB7-3F98-7249-812C-C03C27971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Why divide by </a:t>
            </a:r>
            <a:r>
              <a:rPr lang="en-IE" altLang="en-US" i="1"/>
              <a:t>n</a:t>
            </a:r>
            <a:r>
              <a:rPr lang="en-IE" altLang="en-US"/>
              <a:t>-1</a:t>
            </a:r>
            <a:r>
              <a:rPr lang="en-IE" altLang="en-US" i="1"/>
              <a:t> </a:t>
            </a:r>
            <a:r>
              <a:rPr lang="en-IE" altLang="en-US"/>
              <a:t>in the formula for the sample standard deviation ?</a:t>
            </a:r>
          </a:p>
          <a:p>
            <a:r>
              <a:rPr lang="en-IE" altLang="en-US"/>
              <a:t>The rationale for this arises from the fact that the sum of deviations             sum to 0. </a:t>
            </a:r>
            <a:r>
              <a:rPr lang="en-IE" altLang="en-US">
                <a:sym typeface="Symbol" pitchFamily="2" charset="2"/>
              </a:rPr>
              <a:t>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Therefore, once the first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-1 deviations have been calculated, the last deviation is constrained,  Therefore, in a sample of size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, there are only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-1 pieces of information concerning deviation from the average.  The quantity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-1 is called the </a:t>
            </a:r>
            <a:r>
              <a:rPr lang="en-US" altLang="en-US" b="1">
                <a:ea typeface="SimSun" panose="02010600030101010101" pitchFamily="2" charset="-122"/>
                <a:sym typeface="Symbol" pitchFamily="2" charset="2"/>
              </a:rPr>
              <a:t>degrees of freedom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 of the sample standard deviation.</a:t>
            </a:r>
          </a:p>
          <a:p>
            <a:endParaRPr lang="en-US" altLang="en-US">
              <a:ea typeface="SimSun" panose="02010600030101010101" pitchFamily="2" charset="-122"/>
              <a:sym typeface="Symbol" pitchFamily="2" charset="2"/>
            </a:endParaRPr>
          </a:p>
          <a:p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In practice, if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 is large, regardless of whether one divides by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 or </a:t>
            </a:r>
            <a:r>
              <a:rPr lang="en-US" altLang="en-US" i="1">
                <a:ea typeface="SimSun" panose="02010600030101010101" pitchFamily="2" charset="-122"/>
                <a:sym typeface="Symbol" pitchFamily="2" charset="2"/>
              </a:rPr>
              <a:t>n</a:t>
            </a:r>
            <a:r>
              <a:rPr lang="en-US" altLang="en-US">
                <a:ea typeface="SimSun" panose="02010600030101010101" pitchFamily="2" charset="-122"/>
                <a:sym typeface="Symbol" pitchFamily="2" charset="2"/>
              </a:rPr>
              <a:t>-1 doesn’t make much difference to the calculation of the sample standard deviation.    </a:t>
            </a:r>
            <a:endParaRPr lang="en-US" altLang="en-US">
              <a:latin typeface="SimSun" panose="02010600030101010101" pitchFamily="2" charset="-122"/>
              <a:ea typeface="SimSun" panose="02010600030101010101" pitchFamily="2" charset="-122"/>
              <a:sym typeface="Symbol" pitchFamily="2" charset="2"/>
            </a:endParaRPr>
          </a:p>
        </p:txBody>
      </p:sp>
      <p:graphicFrame>
        <p:nvGraphicFramePr>
          <p:cNvPr id="608260" name="Object 4">
            <a:extLst>
              <a:ext uri="{FF2B5EF4-FFF2-40B4-BE49-F238E27FC236}">
                <a16:creationId xmlns:a16="http://schemas.microsoft.com/office/drawing/2014/main" id="{DE6329E1-206D-084A-A33D-9DBA07A74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4463" y="4962525"/>
          <a:ext cx="63023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4" imgW="10820400" imgH="5270500" progId="Equation.3">
                  <p:embed/>
                </p:oleObj>
              </mc:Choice>
              <mc:Fallback>
                <p:oleObj name="Equation" r:id="rId4" imgW="10820400" imgH="5270500" progId="Equation.3">
                  <p:embed/>
                  <p:pic>
                    <p:nvPicPr>
                      <p:cNvPr id="608260" name="Object 4">
                        <a:extLst>
                          <a:ext uri="{FF2B5EF4-FFF2-40B4-BE49-F238E27FC236}">
                            <a16:creationId xmlns:a16="http://schemas.microsoft.com/office/drawing/2014/main" id="{DE6329E1-206D-084A-A33D-9DBA07A74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4962525"/>
                        <a:ext cx="63023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436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56EF01-51D4-3743-94EA-079AC761D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DC7AC-65C3-3847-83FF-4166D0471838}" type="slidenum">
              <a:rPr lang="en-IE" altLang="en-US"/>
              <a:pPr/>
              <a:t>25</a:t>
            </a:fld>
            <a:endParaRPr lang="en-IE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D6B62B86-AD4F-354E-992D-E8586120D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201CB5B-1244-7546-ACED-5705E0DB5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932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809397-F0E1-CD4C-B6B0-42AEECE04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23F5-3109-134F-AE3A-F25E1AD31A4B}" type="slidenum">
              <a:rPr lang="en-IE" altLang="en-US"/>
              <a:pPr/>
              <a:t>26</a:t>
            </a:fld>
            <a:endParaRPr lang="en-IE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2EF0D4A1-3B7E-0047-AD94-47BB9653F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522239D0-A626-5A40-81B5-96AC383CE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449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19EFCD-FD52-5C42-9B08-61A42B35B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9EEFC-8011-B74F-96C7-0EBA2380047B}" type="slidenum">
              <a:rPr lang="en-IE" altLang="en-US"/>
              <a:pPr/>
              <a:t>27</a:t>
            </a:fld>
            <a:endParaRPr lang="en-IE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8770DD30-0BCD-D34A-8EB0-2C5FCAEF3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E2F70DB1-897D-8549-9167-02DF4A982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7035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4CC6BC-FCF9-DC4F-B938-C3618DB52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DC058-865F-B54C-BA41-8955857FC6EE}" type="slidenum">
              <a:rPr lang="en-IE" altLang="en-US"/>
              <a:pPr/>
              <a:t>28</a:t>
            </a:fld>
            <a:endParaRPr lang="en-IE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D223FB0D-11B5-A047-A015-AB0A9465C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DB293F21-7301-744F-AE23-D6AE11F55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5277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D18320-1FD0-264F-A62E-F0B338C3D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235C4-8B7D-3147-B5A9-6FE3869A3955}" type="slidenum">
              <a:rPr lang="en-IE" altLang="en-US"/>
              <a:pPr/>
              <a:t>29</a:t>
            </a:fld>
            <a:endParaRPr lang="en-IE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CE213D9-1221-8E41-AB28-0719E8E7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2D1CBB27-D525-7D4B-B093-73D2FC20B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An alternative definition of Q</a:t>
            </a:r>
            <a:r>
              <a:rPr lang="en-IE" altLang="en-US" baseline="-25000"/>
              <a:t>1 </a:t>
            </a:r>
            <a:r>
              <a:rPr lang="en-IE" altLang="en-US"/>
              <a:t>and Q</a:t>
            </a:r>
            <a:r>
              <a:rPr lang="en-IE" altLang="en-US" baseline="-25000"/>
              <a:t>3</a:t>
            </a:r>
            <a:r>
              <a:rPr lang="en-IE" altLang="en-US"/>
              <a:t> is based on Q</a:t>
            </a:r>
            <a:r>
              <a:rPr lang="en-IE" altLang="en-US" baseline="-25000"/>
              <a:t>1</a:t>
            </a:r>
            <a:r>
              <a:rPr lang="en-IE" altLang="en-US"/>
              <a:t> having a rank position = 0.25</a:t>
            </a:r>
            <a:r>
              <a:rPr lang="en-IE" altLang="en-US">
                <a:sym typeface="Symbol" pitchFamily="2" charset="2"/>
              </a:rPr>
              <a:t>(</a:t>
            </a:r>
            <a:r>
              <a:rPr lang="en-IE" altLang="en-US" i="1">
                <a:sym typeface="Symbol" pitchFamily="2" charset="2"/>
              </a:rPr>
              <a:t>n</a:t>
            </a:r>
            <a:r>
              <a:rPr lang="en-IE" altLang="en-US">
                <a:sym typeface="Symbol" pitchFamily="2" charset="2"/>
              </a:rPr>
              <a:t>+1) and Q</a:t>
            </a:r>
            <a:r>
              <a:rPr lang="en-IE" altLang="en-US" baseline="-25000">
                <a:sym typeface="Symbol" pitchFamily="2" charset="2"/>
              </a:rPr>
              <a:t>3</a:t>
            </a:r>
            <a:r>
              <a:rPr lang="en-IE" altLang="en-US">
                <a:sym typeface="Symbol" pitchFamily="2" charset="2"/>
              </a:rPr>
              <a:t> having rank position = 0.75(</a:t>
            </a:r>
            <a:r>
              <a:rPr lang="en-IE" altLang="en-US" i="1">
                <a:sym typeface="Symbol" pitchFamily="2" charset="2"/>
              </a:rPr>
              <a:t>n</a:t>
            </a:r>
            <a:r>
              <a:rPr lang="en-IE" altLang="en-US">
                <a:sym typeface="Symbol" pitchFamily="2" charset="2"/>
              </a:rPr>
              <a:t>+1), where </a:t>
            </a:r>
            <a:r>
              <a:rPr lang="en-IE" altLang="en-US" i="1">
                <a:sym typeface="Symbol" pitchFamily="2" charset="2"/>
              </a:rPr>
              <a:t>n</a:t>
            </a:r>
            <a:r>
              <a:rPr lang="en-IE" altLang="en-US">
                <a:sym typeface="Symbol" pitchFamily="2" charset="2"/>
              </a:rPr>
              <a:t> is the sample size.</a:t>
            </a:r>
          </a:p>
          <a:p>
            <a:endParaRPr lang="en-IE" altLang="en-US">
              <a:sym typeface="Symbol" pitchFamily="2" charset="2"/>
            </a:endParaRPr>
          </a:p>
          <a:p>
            <a:r>
              <a:rPr lang="en-IE" altLang="en-US">
                <a:sym typeface="Symbol" pitchFamily="2" charset="2"/>
              </a:rPr>
              <a:t>If </a:t>
            </a:r>
            <a:r>
              <a:rPr lang="en-IE" altLang="en-US" i="1">
                <a:sym typeface="Symbol" pitchFamily="2" charset="2"/>
              </a:rPr>
              <a:t>n</a:t>
            </a:r>
            <a:r>
              <a:rPr lang="en-IE" altLang="en-US">
                <a:sym typeface="Symbol" pitchFamily="2" charset="2"/>
              </a:rPr>
              <a:t>=10, then Q</a:t>
            </a:r>
            <a:r>
              <a:rPr lang="en-IE" altLang="en-US" baseline="-25000">
                <a:sym typeface="Symbol" pitchFamily="2" charset="2"/>
              </a:rPr>
              <a:t>1</a:t>
            </a:r>
            <a:r>
              <a:rPr lang="en-IE" altLang="en-US">
                <a:sym typeface="Symbol" pitchFamily="2" charset="2"/>
              </a:rPr>
              <a:t> would have rank position = 0.2511=2.75 and Q</a:t>
            </a:r>
            <a:r>
              <a:rPr lang="en-IE" altLang="en-US" baseline="-25000">
                <a:sym typeface="Symbol" pitchFamily="2" charset="2"/>
              </a:rPr>
              <a:t>3 </a:t>
            </a:r>
            <a:r>
              <a:rPr lang="en-IE" altLang="en-US">
                <a:sym typeface="Symbol" pitchFamily="2" charset="2"/>
              </a:rPr>
              <a:t>has rank position = 8.25 .  Therefore Q</a:t>
            </a:r>
            <a:r>
              <a:rPr lang="en-IE" altLang="en-US" baseline="-25000">
                <a:sym typeface="Symbol" pitchFamily="2" charset="2"/>
              </a:rPr>
              <a:t>1</a:t>
            </a:r>
            <a:r>
              <a:rPr lang="en-IE" altLang="en-US">
                <a:sym typeface="Symbol" pitchFamily="2" charset="2"/>
              </a:rPr>
              <a:t> is found by interpolating between the second an third observations and Q</a:t>
            </a:r>
            <a:r>
              <a:rPr lang="en-IE" altLang="en-US" baseline="-25000">
                <a:sym typeface="Symbol" pitchFamily="2" charset="2"/>
              </a:rPr>
              <a:t>3</a:t>
            </a:r>
            <a:r>
              <a:rPr lang="en-IE" altLang="en-US">
                <a:sym typeface="Symbol" pitchFamily="2" charset="2"/>
              </a:rPr>
              <a:t> is found by interpolating between observations 8 and 9.</a:t>
            </a:r>
          </a:p>
          <a:p>
            <a:endParaRPr lang="en-IE" altLang="en-US">
              <a:sym typeface="Symbol" pitchFamily="2" charset="2"/>
            </a:endParaRPr>
          </a:p>
          <a:p>
            <a:r>
              <a:rPr lang="en-IE" altLang="en-US">
                <a:sym typeface="Symbol" pitchFamily="2" charset="2"/>
              </a:rPr>
              <a:t>JMP software uses this definition of quartiles.</a:t>
            </a:r>
          </a:p>
        </p:txBody>
      </p:sp>
    </p:spTree>
    <p:extLst>
      <p:ext uri="{BB962C8B-B14F-4D97-AF65-F5344CB8AC3E}">
        <p14:creationId xmlns:p14="http://schemas.microsoft.com/office/powerpoint/2010/main" val="29676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C934B4-A75A-7C41-BDB3-334424542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8E26F-ED99-EB44-BE2B-C58C7F40F1C7}" type="slidenum">
              <a:rPr lang="en-IE" altLang="en-US"/>
              <a:pPr/>
              <a:t>30</a:t>
            </a:fld>
            <a:endParaRPr lang="en-IE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A4CD999F-C339-7648-B248-174DE9995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01DB365F-9691-E34E-9941-7335153D1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678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398CCA-078B-0F4C-AE31-D12329200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7E41C-C24A-E444-A109-12E5591CBA6F}" type="slidenum">
              <a:rPr lang="en-IE" altLang="en-US"/>
              <a:pPr/>
              <a:t>31</a:t>
            </a:fld>
            <a:endParaRPr lang="en-IE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3CC60AE6-8349-F44D-A1AC-275D21E1B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DEE3F9B0-6B80-FF4F-9B0C-368B277FF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5924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92FF79-DE8E-D94C-A4B8-6B94827BB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0BC8-CA20-9843-8953-53DB84620E26}" type="slidenum">
              <a:rPr lang="en-IE" altLang="en-US"/>
              <a:pPr/>
              <a:t>33</a:t>
            </a:fld>
            <a:endParaRPr lang="en-IE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36522EE5-8D24-904C-830A-E44ACEB4F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8CEBAB3-8B3E-4147-81CC-C4BB78D6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90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7075F-084A-0549-B459-440BA6E4C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0D999-43DD-A04D-8916-EE250771EF13}" type="slidenum">
              <a:rPr lang="en-IE" altLang="en-US"/>
              <a:pPr/>
              <a:t>15</a:t>
            </a:fld>
            <a:endParaRPr lang="en-IE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3C6DC06-2D57-7140-A556-BF0E9E806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4A7469-8F38-5443-8E2E-BEBFBD81C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25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F5F1A4-9D1B-E94C-AD6E-A83157C02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7F486-92CF-8147-A15B-5CB36C60BB40}" type="slidenum">
              <a:rPr lang="en-IE" altLang="en-US"/>
              <a:pPr/>
              <a:t>34</a:t>
            </a:fld>
            <a:endParaRPr lang="en-IE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81D2CDE7-F49D-5247-AC4A-3848E6C2F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AB3DC3EA-0817-3A4F-A929-E03B95ACC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5177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146855-CD04-1C4C-8129-D662CFD86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7CF8F-2EA7-0F4B-9803-2E31B075BF4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12A95CA-8549-0144-B8C2-46B37190B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22ED1DB-3B9D-0D42-9BEF-8E23BEADE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51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0A7F37-9C82-C440-8C26-5BE5B9592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5F16C-24E9-D642-9A24-B85F61112DB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751750A-2CEF-014B-9550-0BD426A0D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3DACC52-262D-4542-A1C1-886EC4BF4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765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5E80D1-992D-B04E-AAD3-D903CE4ED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8DCB1-5F9D-C946-9F6D-FBD59A80D13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D1CD7AFC-2EAB-6844-87C6-1590666B5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7A456E3-CA22-754F-B476-32F1D1CC9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94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5803A9-C828-7A4A-A8FD-A0ADA4C6A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C1E72-87AA-7440-B8B1-B2B8EFB918A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F9739052-DF82-E24C-8D4A-53B029D32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BE3AE94-436C-AB41-94B1-F9A14BCAF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688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CBDB66-1704-C24C-9DDE-51BC99B90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D293C-3404-C446-A801-6FF40E1241F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9864BE7-C4AB-9444-845D-C7564483F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D2A7338-2DDD-4E4F-A0BB-5AE589A5B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417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512DDE-58C5-5A40-A2BE-556E440B9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5BB41-EAD0-9445-9D35-D17B02BA120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4E1F743-20B3-0D48-B49A-73153B76F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40F6B31-3A50-4F46-A68D-DBEE2CA5A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52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B9FDCE-70D2-D349-9A0F-A93CCEF9B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EEED9-1BE8-BC44-AFF8-7938C224C1A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D94B2A0-F03A-8C4B-99FA-DA3CE28CE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BC8BAA6-9738-594A-B81E-A4456DE3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04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97EBD3-A096-864B-8EBB-96EEB6841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CDA24-99CD-944B-918E-7A4140FB180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14EF66E8-E3CB-9745-8377-DB742CD2D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DB58029-943E-9F44-AD71-5BFFAF638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52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63C5F8-0CAF-D04D-8505-7F9ED7EE3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4B8B3-2F61-8D44-BFC6-A6160AE00CA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39CF912-7B94-BC45-AC18-0C3EE91F8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8C3A299-F452-6242-A65E-EF8969C37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7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2FCB64-C825-5B4E-82DA-2800E653B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EFE37-06AD-C248-BFB0-2D4D9831EC62}" type="slidenum">
              <a:rPr lang="en-IE" altLang="en-US"/>
              <a:pPr/>
              <a:t>16</a:t>
            </a:fld>
            <a:endParaRPr lang="en-IE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E94E70C-A041-344A-9BDF-E40633C30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4D342E3-BFB4-5243-9E44-332E626C9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The mean of the data in the sample of 36 CK measurements is given by </a:t>
            </a:r>
          </a:p>
          <a:p>
            <a:endParaRPr lang="en-IE" altLang="en-US"/>
          </a:p>
          <a:p>
            <a:endParaRPr lang="en-IE" altLang="en-US"/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2E449BB8-3D2E-184C-8862-D6EBACCA3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2088" y="5275263"/>
          <a:ext cx="35163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4" imgW="51498500" imgH="13462000" progId="Equation.3">
                  <p:embed/>
                </p:oleObj>
              </mc:Choice>
              <mc:Fallback>
                <p:oleObj name="Equation" r:id="rId4" imgW="51498500" imgH="13462000" progId="Equation.3">
                  <p:embed/>
                  <p:pic>
                    <p:nvPicPr>
                      <p:cNvPr id="100356" name="Object 4">
                        <a:extLst>
                          <a:ext uri="{FF2B5EF4-FFF2-40B4-BE49-F238E27FC236}">
                            <a16:creationId xmlns:a16="http://schemas.microsoft.com/office/drawing/2014/main" id="{2E449BB8-3D2E-184C-8862-D6EBACCA3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275263"/>
                        <a:ext cx="35163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04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EA575E-6622-FC40-BAA8-B42CE7943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5A6F9-D42D-464B-AE2F-A2B4D0F3ECD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E036B93-5E71-364A-A931-3F3BAE083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D91BDD8-A641-294B-9CC3-2803DF006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806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A789CF-3601-3847-A649-784656FAE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01E71-6D01-364B-B637-FE9EE57BA0D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172717E-F071-5545-BE16-27BB402E3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21B32EC-F80E-7B44-B6DD-23496901C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410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1E6867-B31F-E146-A99A-EC5B0AAE98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30488-30C4-9444-BFE0-44EE7BEDE1C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382B6E84-BCFB-BE45-A8C3-199AD2F8D0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9BFE53C-8CE1-BA42-8E19-0BB3C3542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56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48DCB4-078A-0846-8A50-269F4065D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D439E-CD67-6149-8ABA-15AEC1280FD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E758EEA-AC36-7A46-A75C-B5C350893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0958492-A629-AE46-9475-D17D9379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800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CBDBCB-B6E5-5D45-84DD-CA8FF9EFD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D8707-D8B0-0B4E-A2E8-2E499E00D0B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F285333-B1F7-EC4E-82E5-94B0B1295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7D31664-40B0-5340-BE48-3AEF0FE28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079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B0EDE7-8813-7240-B559-31605DC37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7ADC3-2250-8441-ABCD-65E7DDE7C7D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CDCAC5DB-AA5F-444F-BD72-ADC36CD9B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6701069-97A9-DE4B-BAD0-7BF3AD81F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732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E7E465-B10F-9F4C-829E-8E3CA6E0A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7DD34-43C1-E04A-95E5-C25A3D7F143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A1CC5A0-95DD-EF4B-ABFA-FBC85217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8B6E338-37A3-CE46-9DDB-13BE6652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16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8739A5-4DC9-B64C-ADD6-B38F9AF2F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D3DD5-9B94-084C-828A-6BA60EA0532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039661A5-4F4E-4941-B52C-0A36385ED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86154B4-86E4-C644-A476-7EC866B90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302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5A4C81-FF8A-0146-9E1F-13EFCCDB0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524B5-4FC9-ED4A-86AA-F9F7B4A06F9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22539CA-9EB0-C54F-AA9D-7C7C977BE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C928877-0D28-8A4D-BE6D-561EC2AF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889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EE2A86-1F93-8847-885A-C66912AC0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06ACB-EAC4-EC43-9902-5AC5EB20566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EE45EEE-ACBF-8C41-9E1D-FC82FD7C2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3B67D57-68A7-954F-8581-4A217ACF7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13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2EB0D1-2AAC-E14B-9D7F-751417560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D7345-CF8C-DE47-9503-946F5A4EFF4E}" type="slidenum">
              <a:rPr lang="en-IE" altLang="en-US"/>
              <a:pPr/>
              <a:t>17</a:t>
            </a:fld>
            <a:endParaRPr lang="en-IE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1F978B3-4775-1648-848C-6430A2498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7C94818-09A6-2D4F-B7E4-A08659775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  <a:p>
            <a:endParaRPr lang="en-IE" altLang="en-US"/>
          </a:p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271326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D68BFD-3416-CF47-82D8-C46FE57F0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D81D4-0403-9F4E-9381-4BB399C6BBB9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4DE4C287-5E9B-2740-86FF-0EE068F4C4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5E72E0E2-7D1B-2D43-869D-F6A81E0CA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601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F21E51-EE20-6242-ACC8-78112C36C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ACAF3-4AEE-A446-98A2-7C3239F2813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3898AD53-5A06-924F-AC9F-D7F4B61A0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EF8088A-E4E6-9541-AD43-9CA3245A1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430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3CCDE0-F895-8945-94A7-DC8033DE0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83CE7-FCAE-AE4A-BB43-BB574F3A965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0998434C-DB65-9047-A2EA-A6005A085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936D321-76A8-5C40-893E-8D7B4A88A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963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24D5B7-7144-5148-9979-A495F1F61C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3281A-E024-0C4F-9A77-4891C64A5474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3AD4B4E-1FA2-3442-9F44-AE8BB82DD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CC2639B-D8A8-8D44-A04D-F2DA3F956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18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89E584-5348-D342-BCAF-6769BC534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3D41-9352-2841-9B8B-07535BC96542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2FF6FE6-2028-1244-A470-EC026ECEF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FA24DEA7-350C-2E4F-9037-0299864CA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0362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12C902-592F-9740-900F-56E94D55C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B3B3B-6F18-D740-BDAA-20272017653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99E2AC1B-C9BA-B74B-812A-759F1DB39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D0A5D62-5758-3A44-B40D-E8E67ED67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918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0FEF39-CB41-9045-B0C7-CC04373C7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14948-DD89-2946-B815-5A3A04E00E3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2A8E189-DB4D-3C4C-BB59-3D22A5849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8049F00-D133-7549-BEAF-AD08F9CA2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067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739BB2-D20B-EC4B-B8DE-F3FC5EF43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12B2E-D28A-EE4C-A71F-56FBF7363570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5C04BB74-650E-B34A-946C-7026AC205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C0FFB47-7423-CE47-86C3-147E3480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899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03CEA0-9C7E-3D46-A15E-E8E86E052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B8D79-AE97-C14A-871E-B4959C53BAD8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4D861B50-8E4B-3E45-82C2-2D8227D42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F6363D4-F308-0A4E-8AFA-6037DF1B7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38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0E76A7-C763-C344-B767-F9F2065BB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94325-11A6-BE41-93C2-41E8A2E3DEA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8E5D126B-3FD8-B844-B896-26BC7882D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516AC990-5CEF-C442-A69E-4342F5CC4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51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CD7932-60F7-514C-A9C3-9BCD221DD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D095F-B2D6-0E46-882B-FAE44C33667E}" type="slidenum">
              <a:rPr lang="en-IE" altLang="en-US"/>
              <a:pPr/>
              <a:t>18</a:t>
            </a:fld>
            <a:endParaRPr lang="en-IE" altLang="en-US"/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8D34DB70-E46D-7E45-B3E1-81B66C6C5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973ECED1-9A57-F346-BD9E-092AAABC6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898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19D9D4-782F-8246-A92A-B701CF206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B8553-B04A-E043-B88E-8662D9554EF8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84E76927-8CCA-A240-9E16-B2692F067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E4217735-1DF7-974B-A3E3-160F85D5A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8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BDED5-8CAA-484E-A64E-0D82C3489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DD2CE-4244-5E4E-B1FF-B9FC543680D1}" type="slidenum">
              <a:rPr lang="en-IE" altLang="en-US"/>
              <a:pPr/>
              <a:t>19</a:t>
            </a:fld>
            <a:endParaRPr lang="en-IE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C1FCB0AA-A67F-BB4F-BC11-08F82F5B3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4AA6AD1-BE76-4746-8AF1-EC0B1B853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817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4DC39E-DD1A-064F-A99E-DF0A4CBFD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56B1D-C3EA-9B4A-9D89-8FDC75280725}" type="slidenum">
              <a:rPr lang="en-IE" altLang="en-US"/>
              <a:pPr/>
              <a:t>20</a:t>
            </a:fld>
            <a:endParaRPr lang="en-IE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708AEA65-7800-9241-9935-7FF5A2FBE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5ECBE0B-5520-5A4D-893F-E5514A3B0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7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59E322-D6D1-B249-975F-AF71143FF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261ED-8E46-7A48-BBC2-99DD6EE81AB3}" type="slidenum">
              <a:rPr lang="en-IE" altLang="en-US"/>
              <a:pPr/>
              <a:t>21</a:t>
            </a:fld>
            <a:endParaRPr lang="en-IE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15C67F6-65A9-3D42-84A7-1C33E752C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BA23C23-610E-0746-8105-BBB9B11B1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578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A11236-DA1E-4948-BFB9-AE3B60539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E509B-5F55-A84E-B48E-51DDE0CB4ECA}" type="slidenum">
              <a:rPr lang="en-IE" altLang="en-US"/>
              <a:pPr/>
              <a:t>22</a:t>
            </a:fld>
            <a:endParaRPr lang="en-IE" altLang="en-US"/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759ACE6B-A472-6648-AD19-DE1C2030E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58B7EB9A-A04F-D648-8DEB-DB0C21625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50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7FDD-3AD9-3B42-8512-C503BE95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54F5F-02E2-E244-80FE-915CFB8E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3D37-DD1B-2842-895A-6E41D86E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D7CB-FC66-6242-9AE1-15FA8546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5417-D27A-694F-BEA8-DC666345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AC8-193F-9B41-89DF-00E157C0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4151B-43C8-BC40-A811-BAC78E66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E3C6-28C2-0248-954E-1FE9F33D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C419-8273-FC4D-9959-2E6E8E25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50B4-E427-574A-A6CE-AB784E32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58E5D-4319-0A4F-80DA-C42E7BF95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1E00E-B7CC-3A4B-988E-63BA8419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248D-3617-E04D-BF67-41ED9A7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6FA7-5890-E747-9297-6F59F012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E153-9607-5847-90AD-29B9CF40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6FF1-0956-DE45-BDEA-BE4EADCB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9E72-F3A6-1446-AA0F-8B771E16E4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C9C0-6AC5-FA49-B7B2-F6A29E8A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63C9F-02F1-AE47-B9D7-E84A9C88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DBE79-D0EB-DE4F-8B10-B2301AB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458CE-416B-DF49-B803-7D9F0342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4D2A56B-4ADB-1141-858A-9DE24F61758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589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734B-0EA7-3142-8AD6-F7CC44F4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7D92673-FF52-644A-B179-49B01E2E05B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8969-18C4-EB44-9A72-5BE89D76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B010-C466-7247-A360-4CA9EC03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82ED-A74C-E74B-8743-C37CBE29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7FE123C-0E47-AF46-BA1C-0849DBAD2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4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8564-C8A5-244E-9FE8-D46F4BDF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5FE2-ADC9-124C-8937-8C973882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225A-A87E-EB46-81BE-E9656458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1F08-BEA5-8441-A16C-47ECEC05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402A-4C1D-9A45-8D74-8CC57A9B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CD23-B2DF-3843-B943-AC2E6487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12F48-6DBF-9644-872B-F7421796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0DE8-6AA1-684D-AC12-B0CF518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420F-3F3B-3845-9EE2-AF721CE8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9B0B-DC7B-AC42-BBAF-9FBCAC40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03C3-BA85-8D4B-A394-E19EBA8C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0881-EFCF-4245-8A37-D4A8C3DF9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E7B1-4E06-BC43-8846-541F16EC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7A9C-B4CE-6547-82B8-D5AC91F6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E2B8-EBC5-8E42-BE38-5E936FA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1A14-8703-7547-B43F-9CC9C58C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B2AF-AB18-D747-9805-25DD6B76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5BFB-D470-4344-86C7-DEC2E5ED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DDAE2-5981-BB43-9B07-A87EBB91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F5E50-46A5-6F48-A45F-D0D3CBB93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76EB6-2DB6-5A47-8C3B-218148ED3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82F40-E1C9-4C41-BF6F-C8F23CDC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3B87C-9A0D-5143-A821-E97E6711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5786D-3CA0-E44D-A137-255AC4C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0440-E930-024E-84D7-FEAA66C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04286-D6E1-174A-8341-4214F0F4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B6E2A-BC5C-224E-AE59-65624679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8BBB9-5766-FE4B-B3BC-2EE09E82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C1FF6-4237-5742-AB3F-AB7480F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A6B77-E008-7A41-AC7B-18A5E5FE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D152D-3DB9-8544-9A32-7A098238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5D68-6C3D-DF41-A9EA-DF4C9FBB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6B08-4F67-9247-A96A-2CE5A23B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6FE82-37CC-2B4C-9F77-20E4E6424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13B-73C0-E84F-B8A1-4146180C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5BCB5-4ED0-1546-8482-1592D7B8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DCEF-7B21-2048-A3E9-C9D5F3A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A95-50B2-D842-9D60-9A9D07D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4BC77-D941-6A4A-9A68-876513E0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D6B6-EC58-A248-AAE4-8C53DF08A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D362-7D29-6645-8CF6-E4F3938A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171A3-559B-8949-8140-6BFC68F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E268-C446-9448-B19A-A3B1BF3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8E123-F5D1-DB41-8473-C0677BD3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0F2-72B2-EA43-B4BB-03A30850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73E0-E418-8745-97A3-7A2835F1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FBC7-3EAF-D843-998D-BAA5B9680BBD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4D6E-42EE-244D-BEF9-603E05634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E32A-1160-9040-9B1A-ACD0BEFA7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75C3-C5FC-4749-9DD0-138752CA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FB3C-6412-684A-B457-D369078C5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Math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8B7D2-E5F2-1D46-8C14-87044D2A0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0DF790-3A47-CE40-855D-38F9CC54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53B5-BB7E-3043-A6EE-A15F9A24EF3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93CF275-B606-1F4C-9DEE-1C53C3CCC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Statistics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AB76684-63A7-B043-9A47-B9150DF0A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37500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folHlink"/>
                </a:solidFill>
              </a:rPr>
              <a:t>Descriptive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chemeClr val="folHlink"/>
                </a:solidFill>
              </a:rPr>
              <a:t>statistics</a:t>
            </a:r>
            <a:r>
              <a:rPr lang="en-US" altLang="en-US" dirty="0"/>
              <a:t> are methods for organizing and summarizing data.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example, tables or graphs are used to organize data, and descriptive values such as the average score are used to summarize data.  </a:t>
            </a:r>
          </a:p>
          <a:p>
            <a:pPr lvl="0"/>
            <a:endParaRPr lang="en-US" altLang="en-US" b="1" dirty="0">
              <a:solidFill>
                <a:schemeClr val="folHlink"/>
              </a:solidFill>
            </a:endParaRPr>
          </a:p>
          <a:p>
            <a:pPr lvl="0"/>
            <a:r>
              <a:rPr lang="en-US" altLang="en-US" b="1" dirty="0">
                <a:solidFill>
                  <a:schemeClr val="folHlink"/>
                </a:solidFill>
              </a:rPr>
              <a:t>Inferential statist</a:t>
            </a:r>
            <a:r>
              <a:rPr lang="en-US" altLang="en-US" b="1" dirty="0">
                <a:solidFill>
                  <a:prstClr val="black"/>
                </a:solidFill>
              </a:rPr>
              <a:t>ics</a:t>
            </a:r>
            <a:r>
              <a:rPr lang="en-US" altLang="en-US" dirty="0">
                <a:solidFill>
                  <a:prstClr val="black"/>
                </a:solidFill>
              </a:rPr>
              <a:t> are methods for using sample data to make general conclusions (inferences) about populations.</a:t>
            </a:r>
          </a:p>
          <a:p>
            <a:pPr lvl="0"/>
            <a:r>
              <a:rPr lang="en-US" altLang="en-US" dirty="0">
                <a:solidFill>
                  <a:prstClr val="black"/>
                </a:solidFill>
              </a:rPr>
              <a:t>Because a sample is typically only a part of the whole population, sample data provide only limited information about the population.  As a result, sample statistics are generally imperfect representatives of the corresponding population parameters. </a:t>
            </a:r>
          </a:p>
        </p:txBody>
      </p:sp>
    </p:spTree>
    <p:extLst>
      <p:ext uri="{BB962C8B-B14F-4D97-AF65-F5344CB8AC3E}">
        <p14:creationId xmlns:p14="http://schemas.microsoft.com/office/powerpoint/2010/main" val="15015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F072C2-896B-7D4A-817B-E7BAE057AF1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7814"/>
            <a:ext cx="10689953" cy="110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altLang="en-US" sz="3200" dirty="0"/>
              <a:t>2. Frequency Distributions</a:t>
            </a:r>
            <a:endParaRPr lang="en-US" altLang="en-US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FF887B-104F-F24C-B3C4-578C177F7654}"/>
              </a:ext>
            </a:extLst>
          </p:cNvPr>
          <p:cNvSpPr txBox="1">
            <a:spLocks noChangeArrowheads="1"/>
          </p:cNvSpPr>
          <p:nvPr/>
        </p:nvSpPr>
        <p:spPr>
          <a:xfrm>
            <a:off x="1116013" y="1700213"/>
            <a:ext cx="77724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sz="2600"/>
              <a:t>An (</a:t>
            </a:r>
            <a:r>
              <a:rPr lang="en-IE" altLang="en-US" sz="2600" b="1">
                <a:solidFill>
                  <a:schemeClr val="folHlink"/>
                </a:solidFill>
              </a:rPr>
              <a:t>Empirical</a:t>
            </a:r>
            <a:r>
              <a:rPr lang="en-IE" altLang="en-US" sz="2600" b="1"/>
              <a:t>) </a:t>
            </a:r>
            <a:r>
              <a:rPr lang="en-IE" altLang="en-US" sz="2600" b="1">
                <a:solidFill>
                  <a:schemeClr val="folHlink"/>
                </a:solidFill>
              </a:rPr>
              <a:t>Frequency Distribution</a:t>
            </a:r>
            <a:r>
              <a:rPr lang="en-IE" altLang="en-US" sz="2600"/>
              <a:t> or </a:t>
            </a:r>
            <a:r>
              <a:rPr lang="en-IE" altLang="en-US" sz="2600" b="1">
                <a:solidFill>
                  <a:schemeClr val="folHlink"/>
                </a:solidFill>
              </a:rPr>
              <a:t>Histogram</a:t>
            </a:r>
            <a:r>
              <a:rPr lang="en-IE" altLang="en-US" sz="2600"/>
              <a:t> for a continuous variable presents the counts of observations grouped within pre-specified classes or groups</a:t>
            </a:r>
          </a:p>
          <a:p>
            <a:endParaRPr lang="en-IE" altLang="en-US" sz="2600"/>
          </a:p>
          <a:p>
            <a:r>
              <a:rPr lang="en-IE" altLang="en-US" sz="2600"/>
              <a:t>A </a:t>
            </a:r>
            <a:r>
              <a:rPr lang="en-IE" altLang="en-US" sz="2600" b="1">
                <a:solidFill>
                  <a:schemeClr val="folHlink"/>
                </a:solidFill>
              </a:rPr>
              <a:t>Relative Frequency Distribution</a:t>
            </a:r>
            <a:r>
              <a:rPr lang="en-IE" altLang="en-US" sz="2600"/>
              <a:t> presents the corresponding proportions of observations within the classes</a:t>
            </a:r>
          </a:p>
          <a:p>
            <a:endParaRPr lang="en-IE" altLang="en-US" sz="2600"/>
          </a:p>
          <a:p>
            <a:r>
              <a:rPr lang="en-IE" altLang="en-US" sz="2600"/>
              <a:t>A </a:t>
            </a:r>
            <a:r>
              <a:rPr lang="en-IE" altLang="en-US" sz="2600" b="1">
                <a:solidFill>
                  <a:schemeClr val="folHlink"/>
                </a:solidFill>
              </a:rPr>
              <a:t>Barchart</a:t>
            </a:r>
            <a:r>
              <a:rPr lang="en-IE" altLang="en-US" sz="2600"/>
              <a:t> presents the frequencies for a categorical variable</a:t>
            </a:r>
          </a:p>
          <a:p>
            <a:endParaRPr lang="en-I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6122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F072C2-896B-7D4A-817B-E7BAE057AF1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7814"/>
            <a:ext cx="10689953" cy="110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altLang="en-US" sz="3200" dirty="0"/>
              <a:t>Frequency Distributions - Example</a:t>
            </a:r>
            <a:endParaRPr lang="en-US" altLang="en-US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4A73BB0-053A-A641-AE85-B8137FCB2F1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82872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/>
            <a:r>
              <a:rPr lang="en-IE" altLang="en-US" dirty="0"/>
              <a:t>Blood samples taken from 36 male volunteers as part of a medical examinations.</a:t>
            </a:r>
          </a:p>
        </p:txBody>
      </p:sp>
      <p:graphicFrame>
        <p:nvGraphicFramePr>
          <p:cNvPr id="5" name="Group 198">
            <a:extLst>
              <a:ext uri="{FF2B5EF4-FFF2-40B4-BE49-F238E27FC236}">
                <a16:creationId xmlns:a16="http://schemas.microsoft.com/office/drawing/2014/main" id="{EF7D270F-7553-0747-A54C-0BD133058EC9}"/>
              </a:ext>
            </a:extLst>
          </p:cNvPr>
          <p:cNvGraphicFramePr>
            <a:graphicFrameLocks/>
          </p:cNvGraphicFramePr>
          <p:nvPr/>
        </p:nvGraphicFramePr>
        <p:xfrm>
          <a:off x="882650" y="2449513"/>
          <a:ext cx="7242175" cy="3749040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673162928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34456729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173177925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3469891817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3508475372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418203689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62492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303863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8043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50954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523517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IE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1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42A19E-732D-4C4D-9E3A-112CFC132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altLang="en-US" sz="3200" dirty="0"/>
              <a:t>Relative Frequency Table</a:t>
            </a:r>
          </a:p>
        </p:txBody>
      </p:sp>
      <p:graphicFrame>
        <p:nvGraphicFramePr>
          <p:cNvPr id="5" name="Group 189">
            <a:extLst>
              <a:ext uri="{FF2B5EF4-FFF2-40B4-BE49-F238E27FC236}">
                <a16:creationId xmlns:a16="http://schemas.microsoft.com/office/drawing/2014/main" id="{52C811EA-731E-FA4B-B668-9F6972B35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054560"/>
              </p:ext>
            </p:extLst>
          </p:nvPr>
        </p:nvGraphicFramePr>
        <p:xfrm>
          <a:off x="539750" y="1341438"/>
          <a:ext cx="5872925" cy="4596224"/>
        </p:xfrm>
        <a:graphic>
          <a:graphicData uri="http://schemas.openxmlformats.org/drawingml/2006/table">
            <a:tbl>
              <a:tblPr/>
              <a:tblGrid>
                <a:gridCol w="1397459">
                  <a:extLst>
                    <a:ext uri="{9D8B030D-6E8A-4147-A177-3AD203B41FA5}">
                      <a16:colId xmlns:a16="http://schemas.microsoft.com/office/drawing/2014/main" val="1883320326"/>
                    </a:ext>
                  </a:extLst>
                </a:gridCol>
                <a:gridCol w="1368669">
                  <a:extLst>
                    <a:ext uri="{9D8B030D-6E8A-4147-A177-3AD203B41FA5}">
                      <a16:colId xmlns:a16="http://schemas.microsoft.com/office/drawing/2014/main" val="2935193401"/>
                    </a:ext>
                  </a:extLst>
                </a:gridCol>
                <a:gridCol w="1553399">
                  <a:extLst>
                    <a:ext uri="{9D8B030D-6E8A-4147-A177-3AD203B41FA5}">
                      <a16:colId xmlns:a16="http://schemas.microsoft.com/office/drawing/2014/main" val="4201126015"/>
                    </a:ext>
                  </a:extLst>
                </a:gridCol>
                <a:gridCol w="1553398">
                  <a:extLst>
                    <a:ext uri="{9D8B030D-6E8A-4147-A177-3AD203B41FA5}">
                      <a16:colId xmlns:a16="http://schemas.microsoft.com/office/drawing/2014/main" val="271475754"/>
                    </a:ext>
                  </a:extLst>
                </a:gridCol>
              </a:tblGrid>
              <a:tr h="6224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Serum CK (U/I)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Cumulative Rel.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2182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442246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40-59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733020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60-79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79407"/>
                  </a:ext>
                </a:extLst>
              </a:tr>
              <a:tr h="352874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80-99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796656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100-119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441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120-139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9764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21558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3352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514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971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429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886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343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69302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140-159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74360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160-179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11336"/>
                  </a:ext>
                </a:extLst>
              </a:tr>
              <a:tr h="351100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180-199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10163"/>
                  </a:ext>
                </a:extLst>
              </a:tr>
              <a:tr h="352874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200-219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708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88753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20669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2463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40751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548615"/>
                  </a:ext>
                </a:extLst>
              </a:tr>
              <a:tr h="459269">
                <a:tc>
                  <a:txBody>
                    <a:bodyPr/>
                    <a:lstStyle>
                      <a:lvl1pPr marL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61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61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7938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9732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1526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981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37556"/>
                  </a:ext>
                </a:extLst>
              </a:tr>
            </a:tbl>
          </a:graphicData>
        </a:graphic>
      </p:graphicFrame>
      <p:pic>
        <p:nvPicPr>
          <p:cNvPr id="6" name="Picture 15">
            <a:extLst>
              <a:ext uri="{FF2B5EF4-FFF2-40B4-BE49-F238E27FC236}">
                <a16:creationId xmlns:a16="http://schemas.microsoft.com/office/drawing/2014/main" id="{6B6C639A-6E72-FD4C-853D-05810B9D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0" r="43246"/>
          <a:stretch>
            <a:fillRect/>
          </a:stretch>
        </p:blipFill>
        <p:spPr>
          <a:xfrm>
            <a:off x="6329549" y="1417637"/>
            <a:ext cx="5821176" cy="465496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18707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C1CB17-0BB3-B74C-9976-DF02C79B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0B08-78F5-7A4C-9064-C326AFEDEE6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330F782-2B45-B642-8FF2-8E72DF9AE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3. Measures of Central Tendency (Location)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04DFDC1-6F4E-3C49-9251-662D6B82C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>
                <a:latin typeface="Times New Roman" panose="02020603050405020304" pitchFamily="18" charset="0"/>
              </a:rPr>
              <a:t>Measures of location indicate where on the number line the data are to be found. Common measures of location are:</a:t>
            </a:r>
          </a:p>
          <a:p>
            <a:pPr marL="0" indent="0">
              <a:lnSpc>
                <a:spcPct val="40000"/>
              </a:lnSpc>
              <a:buNone/>
            </a:pPr>
            <a:endParaRPr lang="en-IE" altLang="en-US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altLang="en-US">
                <a:latin typeface="Times New Roman" panose="02020603050405020304" pitchFamily="18" charset="0"/>
              </a:rPr>
              <a:t>(i)</a:t>
            </a:r>
            <a:r>
              <a:rPr lang="en-IE" altLang="en-US" b="1">
                <a:latin typeface="Times New Roman" panose="02020603050405020304" pitchFamily="18" charset="0"/>
              </a:rPr>
              <a:t>	</a:t>
            </a:r>
            <a:r>
              <a:rPr lang="en-IE" altLang="en-US">
                <a:latin typeface="Times New Roman" panose="02020603050405020304" pitchFamily="18" charset="0"/>
              </a:rPr>
              <a:t>the </a:t>
            </a:r>
            <a:r>
              <a:rPr lang="en-IE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Arithmetic</a:t>
            </a:r>
            <a:r>
              <a:rPr lang="en-IE" altLang="en-US">
                <a:latin typeface="Times New Roman" panose="02020603050405020304" pitchFamily="18" charset="0"/>
              </a:rPr>
              <a:t> </a:t>
            </a:r>
            <a:r>
              <a:rPr lang="en-IE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Mean</a:t>
            </a:r>
            <a:r>
              <a:rPr lang="en-IE" altLang="en-US" b="1"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E" altLang="en-US">
                <a:latin typeface="Times New Roman" panose="02020603050405020304" pitchFamily="18" charset="0"/>
              </a:rPr>
              <a:t>(ii)</a:t>
            </a:r>
            <a:r>
              <a:rPr lang="en-IE" altLang="en-US" b="1">
                <a:latin typeface="Times New Roman" panose="02020603050405020304" pitchFamily="18" charset="0"/>
              </a:rPr>
              <a:t>	</a:t>
            </a:r>
            <a:r>
              <a:rPr lang="en-IE" altLang="en-US">
                <a:latin typeface="Times New Roman" panose="02020603050405020304" pitchFamily="18" charset="0"/>
              </a:rPr>
              <a:t>the</a:t>
            </a:r>
            <a:r>
              <a:rPr lang="en-IE" altLang="en-US" b="1">
                <a:latin typeface="Times New Roman" panose="02020603050405020304" pitchFamily="18" charset="0"/>
              </a:rPr>
              <a:t> </a:t>
            </a:r>
            <a:r>
              <a:rPr lang="en-IE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Median</a:t>
            </a:r>
            <a:r>
              <a:rPr lang="en-IE" altLang="en-US">
                <a:latin typeface="Times New Roman" panose="02020603050405020304" pitchFamily="18" charset="0"/>
              </a:rPr>
              <a:t>, and</a:t>
            </a:r>
          </a:p>
          <a:p>
            <a:pPr marL="0" indent="0">
              <a:buNone/>
            </a:pPr>
            <a:r>
              <a:rPr lang="en-IE" altLang="en-US">
                <a:latin typeface="Times New Roman" panose="02020603050405020304" pitchFamily="18" charset="0"/>
              </a:rPr>
              <a:t>(iii)</a:t>
            </a:r>
            <a:r>
              <a:rPr lang="en-IE" altLang="en-US" b="1">
                <a:latin typeface="Times New Roman" panose="02020603050405020304" pitchFamily="18" charset="0"/>
              </a:rPr>
              <a:t>	</a:t>
            </a:r>
            <a:r>
              <a:rPr lang="en-IE" altLang="en-US">
                <a:latin typeface="Times New Roman" panose="02020603050405020304" pitchFamily="18" charset="0"/>
              </a:rPr>
              <a:t>the </a:t>
            </a:r>
            <a:r>
              <a:rPr lang="en-IE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9569890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C143-55D4-0F42-BC89-61D87A12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2615-872C-D042-9E1A-F641685A5CE6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A7F60FE-D812-B940-919C-64BE9EB22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0714" y="482600"/>
            <a:ext cx="3538537" cy="596900"/>
          </a:xfrm>
        </p:spPr>
        <p:txBody>
          <a:bodyPr>
            <a:normAutofit fontScale="90000"/>
          </a:bodyPr>
          <a:lstStyle/>
          <a:p>
            <a:r>
              <a:rPr lang="en-IE" altLang="en-US"/>
              <a:t>The </a:t>
            </a:r>
            <a:r>
              <a:rPr lang="en-IE" altLang="en-US" b="1"/>
              <a:t>Mean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FB7C2-2FB6-6149-9AF1-8C9CA37B1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89138"/>
            <a:ext cx="8229600" cy="1655762"/>
          </a:xfrm>
        </p:spPr>
        <p:txBody>
          <a:bodyPr/>
          <a:lstStyle/>
          <a:p>
            <a:r>
              <a:rPr lang="en-IE" altLang="en-US"/>
              <a:t>Let x</a:t>
            </a:r>
            <a:r>
              <a:rPr lang="en-IE" altLang="en-US" baseline="-25000"/>
              <a:t>1</a:t>
            </a:r>
            <a:r>
              <a:rPr lang="en-IE" altLang="en-US"/>
              <a:t>,x</a:t>
            </a:r>
            <a:r>
              <a:rPr lang="en-IE" altLang="en-US" baseline="-25000"/>
              <a:t>2</a:t>
            </a:r>
            <a:r>
              <a:rPr lang="en-IE" altLang="en-US"/>
              <a:t>,x</a:t>
            </a:r>
            <a:r>
              <a:rPr lang="en-IE" altLang="en-US" baseline="-25000"/>
              <a:t>3</a:t>
            </a:r>
            <a:r>
              <a:rPr lang="en-IE" altLang="en-US"/>
              <a:t>,…,x</a:t>
            </a:r>
            <a:r>
              <a:rPr lang="en-IE" altLang="en-US" i="1" baseline="-25000"/>
              <a:t>n</a:t>
            </a:r>
            <a:r>
              <a:rPr lang="en-IE" altLang="en-US" i="1"/>
              <a:t> </a:t>
            </a:r>
            <a:r>
              <a:rPr lang="en-IE" altLang="en-US"/>
              <a:t>be the realised values</a:t>
            </a:r>
            <a:r>
              <a:rPr lang="en-IE" altLang="en-US" i="1"/>
              <a:t> </a:t>
            </a:r>
            <a:r>
              <a:rPr lang="en-IE" altLang="en-US"/>
              <a:t>of a random variable </a:t>
            </a:r>
            <a:r>
              <a:rPr lang="en-IE" altLang="en-US" b="1"/>
              <a:t>X</a:t>
            </a:r>
            <a:r>
              <a:rPr lang="en-IE" altLang="en-US"/>
              <a:t>, from a sample of size</a:t>
            </a:r>
            <a:r>
              <a:rPr lang="en-IE" altLang="en-US" b="1"/>
              <a:t> n.</a:t>
            </a:r>
            <a:r>
              <a:rPr lang="en-IE" altLang="en-US"/>
              <a:t> The </a:t>
            </a:r>
            <a:r>
              <a:rPr lang="en-IE" altLang="en-US" b="1">
                <a:solidFill>
                  <a:schemeClr val="folHlink"/>
                </a:solidFill>
              </a:rPr>
              <a:t>sample arithmetic mean</a:t>
            </a:r>
            <a:r>
              <a:rPr lang="en-IE" altLang="en-US"/>
              <a:t> is defined as:</a:t>
            </a:r>
          </a:p>
        </p:txBody>
      </p:sp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B37F6F23-B589-8144-B37A-F7E986876CA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02151" y="3789364"/>
          <a:ext cx="267017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4" imgW="17259300" imgH="12001500" progId="Equation.3">
                  <p:embed/>
                </p:oleObj>
              </mc:Choice>
              <mc:Fallback>
                <p:oleObj name="Equation" r:id="rId4" imgW="17259300" imgH="12001500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B37F6F23-B589-8144-B37A-F7E986876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1" y="3789364"/>
                        <a:ext cx="2670175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Rectangle 27">
            <a:extLst>
              <a:ext uri="{FF2B5EF4-FFF2-40B4-BE49-F238E27FC236}">
                <a16:creationId xmlns:a16="http://schemas.microsoft.com/office/drawing/2014/main" id="{BE3ECE20-402A-A64E-A143-1E9464E2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724401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GB" altLang="en-US" sz="2600"/>
          </a:p>
        </p:txBody>
      </p:sp>
    </p:spTree>
    <p:extLst>
      <p:ext uri="{BB962C8B-B14F-4D97-AF65-F5344CB8AC3E}">
        <p14:creationId xmlns:p14="http://schemas.microsoft.com/office/powerpoint/2010/main" val="41216592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E5C879-2BBF-E74F-B08D-E95D5211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AB85-6855-D542-A249-E37F12704384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D1A822B-C897-9049-AAB3-B5946A618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45385AE-DBEA-0B4F-8EB7-BB9CA4BB2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/>
              <a:t>Example 2: The systolic blood pressure of seven middle aged men were as follows:</a:t>
            </a:r>
          </a:p>
          <a:p>
            <a:pPr marL="0" indent="0">
              <a:lnSpc>
                <a:spcPct val="10000"/>
              </a:lnSpc>
              <a:buNone/>
            </a:pPr>
            <a:endParaRPr lang="en-IE" altLang="en-US"/>
          </a:p>
          <a:p>
            <a:pPr marL="0" indent="0">
              <a:buNone/>
            </a:pPr>
            <a:r>
              <a:rPr lang="en-IE" altLang="en-US"/>
              <a:t>151, 124, 132, 170, 146, 124 and 113.</a:t>
            </a:r>
          </a:p>
          <a:p>
            <a:pPr marL="0" indent="0">
              <a:buNone/>
            </a:pPr>
            <a:endParaRPr lang="en-IE" altLang="en-US"/>
          </a:p>
          <a:p>
            <a:pPr marL="0" indent="0">
              <a:buNone/>
            </a:pPr>
            <a:r>
              <a:rPr lang="en-IE" altLang="en-US"/>
              <a:t>The mean is 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5970B9F2-A1EC-8649-834D-46CAAE08CC3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67213" y="3716339"/>
          <a:ext cx="58166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4" imgW="61734700" imgH="13462000" progId="Equation.3">
                  <p:embed/>
                </p:oleObj>
              </mc:Choice>
              <mc:Fallback>
                <p:oleObj name="Equation" r:id="rId4" imgW="61734700" imgH="13462000" progId="Equation.3">
                  <p:embed/>
                  <p:pic>
                    <p:nvPicPr>
                      <p:cNvPr id="97284" name="Object 4">
                        <a:extLst>
                          <a:ext uri="{FF2B5EF4-FFF2-40B4-BE49-F238E27FC236}">
                            <a16:creationId xmlns:a16="http://schemas.microsoft.com/office/drawing/2014/main" id="{5970B9F2-A1EC-8649-834D-46CAAE08C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716339"/>
                        <a:ext cx="58166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3879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3231D0-5F8C-B541-84BC-DB180D78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F548-BA02-F247-8247-DC1184C18B2E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3C1802C-6754-684C-946B-7FF085C10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Median and Mode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7EEA972-28C3-F444-8038-BDD2878B0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365125">
              <a:tabLst>
                <a:tab pos="1082675" algn="l"/>
              </a:tabLst>
            </a:pPr>
            <a:r>
              <a:rPr lang="en-IE" altLang="en-US"/>
              <a:t>If the sample data are arranged in increasing order, the </a:t>
            </a:r>
            <a:r>
              <a:rPr lang="en-IE" altLang="en-US" b="1">
                <a:solidFill>
                  <a:schemeClr val="folHlink"/>
                </a:solidFill>
              </a:rPr>
              <a:t>median</a:t>
            </a:r>
            <a:r>
              <a:rPr lang="en-IE" altLang="en-US"/>
              <a:t> is </a:t>
            </a:r>
          </a:p>
          <a:p>
            <a:pPr marL="1082675" lvl="1" indent="-538163">
              <a:buFontTx/>
              <a:buAutoNum type="romanLcParenBoth"/>
              <a:tabLst>
                <a:tab pos="1082675" algn="l"/>
              </a:tabLst>
            </a:pPr>
            <a:r>
              <a:rPr lang="en-IE" altLang="en-US"/>
              <a:t>the </a:t>
            </a:r>
            <a:r>
              <a:rPr lang="en-IE" altLang="en-US" u="sng"/>
              <a:t>middle</a:t>
            </a:r>
            <a:r>
              <a:rPr lang="en-IE" altLang="en-US"/>
              <a:t> value if </a:t>
            </a:r>
            <a:r>
              <a:rPr lang="en-IE" altLang="en-US" i="1"/>
              <a:t>n</a:t>
            </a:r>
            <a:r>
              <a:rPr lang="en-IE" altLang="en-US"/>
              <a:t> is an odd number, or</a:t>
            </a:r>
          </a:p>
          <a:p>
            <a:pPr marL="1082675" lvl="1" indent="-538163">
              <a:buFontTx/>
              <a:buAutoNum type="romanLcParenBoth"/>
              <a:tabLst>
                <a:tab pos="1082675" algn="l"/>
              </a:tabLst>
            </a:pPr>
            <a:r>
              <a:rPr lang="en-IE" altLang="en-US" u="sng"/>
              <a:t>midway</a:t>
            </a:r>
            <a:r>
              <a:rPr lang="en-IE" altLang="en-US"/>
              <a:t> between the two middle values if </a:t>
            </a:r>
            <a:r>
              <a:rPr lang="en-IE" altLang="en-US" i="1"/>
              <a:t>n</a:t>
            </a:r>
            <a:r>
              <a:rPr lang="en-IE" altLang="en-US"/>
              <a:t> is an even number</a:t>
            </a:r>
          </a:p>
          <a:p>
            <a:pPr marL="365125" indent="-365125">
              <a:buClr>
                <a:schemeClr val="tx1"/>
              </a:buClr>
              <a:tabLst>
                <a:tab pos="1082675" algn="l"/>
              </a:tabLst>
            </a:pPr>
            <a:r>
              <a:rPr lang="en-IE" altLang="en-US"/>
              <a:t>The </a:t>
            </a:r>
            <a:r>
              <a:rPr lang="en-IE" altLang="en-US" b="1">
                <a:solidFill>
                  <a:schemeClr val="folHlink"/>
                </a:solidFill>
              </a:rPr>
              <a:t>mode</a:t>
            </a:r>
            <a:r>
              <a:rPr lang="en-IE" altLang="en-US"/>
              <a:t> is the most commonly occurring value. </a:t>
            </a:r>
            <a:endParaRPr lang="en-IE" altLang="en-US" b="1"/>
          </a:p>
        </p:txBody>
      </p:sp>
    </p:spTree>
    <p:extLst>
      <p:ext uri="{BB962C8B-B14F-4D97-AF65-F5344CB8AC3E}">
        <p14:creationId xmlns:p14="http://schemas.microsoft.com/office/powerpoint/2010/main" val="9029725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3C42A9-57C4-3143-83A2-8773AA2A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32B1-6A76-2047-8551-4FD7BCF89101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1290966F-18F9-1F44-BD05-6D75FA7F7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 1 – </a:t>
            </a:r>
            <a:r>
              <a:rPr lang="en-IE" altLang="en-US" i="1"/>
              <a:t>n</a:t>
            </a:r>
            <a:r>
              <a:rPr lang="en-IE" altLang="en-US"/>
              <a:t> is odd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79F365A6-BFAD-0B49-B193-C65B2C577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 sz="2600"/>
              <a:t>The reordered systolic blood pressure data seen earlier are:</a:t>
            </a:r>
          </a:p>
          <a:p>
            <a:pPr marL="0" indent="0">
              <a:lnSpc>
                <a:spcPct val="40000"/>
              </a:lnSpc>
              <a:buNone/>
            </a:pPr>
            <a:endParaRPr lang="en-IE" altLang="en-US" sz="2600"/>
          </a:p>
          <a:p>
            <a:pPr marL="0" indent="0">
              <a:buNone/>
            </a:pPr>
            <a:r>
              <a:rPr lang="en-IE" altLang="en-US" sz="2600"/>
              <a:t>113, 124, 124, 132, 146, 151, and 170.</a:t>
            </a:r>
          </a:p>
          <a:p>
            <a:pPr marL="0" indent="0">
              <a:lnSpc>
                <a:spcPct val="50000"/>
              </a:lnSpc>
              <a:buNone/>
            </a:pPr>
            <a:endParaRPr lang="en-IE" altLang="en-US" sz="2600"/>
          </a:p>
          <a:p>
            <a:pPr marL="0" indent="0">
              <a:buNone/>
            </a:pPr>
            <a:r>
              <a:rPr lang="en-IE" altLang="en-US" sz="2600"/>
              <a:t>The Median is the middle value of the ordered data, i.e. 132.  </a:t>
            </a:r>
          </a:p>
          <a:p>
            <a:pPr marL="0" indent="0">
              <a:buNone/>
            </a:pPr>
            <a:endParaRPr lang="en-IE" altLang="en-US" sz="2600"/>
          </a:p>
          <a:p>
            <a:pPr marL="0" indent="0">
              <a:buNone/>
            </a:pPr>
            <a:r>
              <a:rPr lang="en-IE" altLang="en-US" sz="2600"/>
              <a:t>Two individuals have systolic blood pressure = 124 mm Hg, so the Mode is 124.</a:t>
            </a:r>
          </a:p>
        </p:txBody>
      </p:sp>
    </p:spTree>
    <p:extLst>
      <p:ext uri="{BB962C8B-B14F-4D97-AF65-F5344CB8AC3E}">
        <p14:creationId xmlns:p14="http://schemas.microsoft.com/office/powerpoint/2010/main" val="40675285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424D88-A90A-694D-A906-E046B759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9082-1A9F-314B-BABF-AC4987E59394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0A68BB0C-4972-2840-98AA-26039286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 2 – </a:t>
            </a:r>
            <a:r>
              <a:rPr lang="en-IE" altLang="en-US" i="1"/>
              <a:t>n</a:t>
            </a:r>
            <a:r>
              <a:rPr lang="en-IE" altLang="en-US"/>
              <a:t> is even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58F6564-3013-CF44-A98F-6972F21DC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989139"/>
            <a:ext cx="8229600" cy="45370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E" altLang="en-US" sz="2100"/>
              <a:t>Six men with high cholesterol participated in a study to investigate the effects of diet on cholesterol level.  At the beginning of the study, their cholesterol levels (mg/dL) were as follows:</a:t>
            </a:r>
          </a:p>
          <a:p>
            <a:pPr marL="0" indent="0">
              <a:lnSpc>
                <a:spcPct val="20000"/>
              </a:lnSpc>
              <a:buNone/>
            </a:pPr>
            <a:endParaRPr lang="en-IE" altLang="en-US" sz="2100"/>
          </a:p>
          <a:p>
            <a:pPr marL="0" indent="0">
              <a:lnSpc>
                <a:spcPct val="80000"/>
              </a:lnSpc>
              <a:buNone/>
            </a:pPr>
            <a:r>
              <a:rPr lang="en-IE" altLang="en-US" sz="2100"/>
              <a:t>366, 327, 274, 292, 274 and 230.</a:t>
            </a:r>
          </a:p>
          <a:p>
            <a:pPr marL="0" indent="0">
              <a:lnSpc>
                <a:spcPct val="40000"/>
              </a:lnSpc>
              <a:buNone/>
            </a:pPr>
            <a:endParaRPr lang="en-IE" altLang="en-US" sz="2100"/>
          </a:p>
          <a:p>
            <a:pPr marL="0" indent="0">
              <a:lnSpc>
                <a:spcPct val="80000"/>
              </a:lnSpc>
              <a:buNone/>
            </a:pPr>
            <a:r>
              <a:rPr lang="en-IE" altLang="en-US" sz="2100"/>
              <a:t>Rearrange the data in numerical order as follows: </a:t>
            </a:r>
          </a:p>
          <a:p>
            <a:pPr marL="0" indent="0">
              <a:lnSpc>
                <a:spcPct val="80000"/>
              </a:lnSpc>
              <a:buNone/>
            </a:pPr>
            <a:endParaRPr lang="en-IE" altLang="en-US" sz="2100"/>
          </a:p>
          <a:p>
            <a:pPr marL="0" indent="0">
              <a:lnSpc>
                <a:spcPct val="80000"/>
              </a:lnSpc>
              <a:buNone/>
            </a:pPr>
            <a:r>
              <a:rPr lang="en-IE" altLang="en-US" sz="2100"/>
              <a:t>230, 274, 274, 292, 327 and 366.  </a:t>
            </a:r>
          </a:p>
          <a:p>
            <a:pPr marL="0" indent="0">
              <a:lnSpc>
                <a:spcPct val="80000"/>
              </a:lnSpc>
              <a:buNone/>
            </a:pPr>
            <a:endParaRPr lang="en-IE" altLang="en-US" sz="2100"/>
          </a:p>
          <a:p>
            <a:pPr marL="0" indent="0">
              <a:lnSpc>
                <a:spcPct val="80000"/>
              </a:lnSpc>
              <a:buNone/>
            </a:pPr>
            <a:r>
              <a:rPr lang="en-IE" altLang="en-US" sz="2100"/>
              <a:t>The Median is half way between the middle two readings, i.e. (274+292) </a:t>
            </a:r>
            <a:r>
              <a:rPr lang="en-IE" altLang="en-US" sz="2100">
                <a:sym typeface="Symbol" pitchFamily="2" charset="2"/>
              </a:rPr>
              <a:t> 2 = </a:t>
            </a:r>
            <a:r>
              <a:rPr lang="en-IE" altLang="en-US" sz="2100"/>
              <a:t> 283.  </a:t>
            </a:r>
          </a:p>
          <a:p>
            <a:pPr marL="0" indent="0">
              <a:lnSpc>
                <a:spcPct val="80000"/>
              </a:lnSpc>
              <a:buNone/>
            </a:pPr>
            <a:endParaRPr lang="en-IE" altLang="en-US" sz="2100"/>
          </a:p>
          <a:p>
            <a:pPr marL="0" indent="0">
              <a:lnSpc>
                <a:spcPct val="80000"/>
              </a:lnSpc>
              <a:buNone/>
            </a:pPr>
            <a:r>
              <a:rPr lang="en-IE" altLang="en-US" sz="2100"/>
              <a:t>Two men have the same cholesterol level- the Mode is 274.</a:t>
            </a:r>
          </a:p>
        </p:txBody>
      </p:sp>
    </p:spTree>
    <p:extLst>
      <p:ext uri="{BB962C8B-B14F-4D97-AF65-F5344CB8AC3E}">
        <p14:creationId xmlns:p14="http://schemas.microsoft.com/office/powerpoint/2010/main" val="1535510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C74-DC42-094F-8899-C53AAE94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C611-ABF3-E047-BEEC-E5CC2337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Types of Data</a:t>
            </a:r>
          </a:p>
          <a:p>
            <a:pPr lvl="1"/>
            <a:r>
              <a:rPr lang="en-US" dirty="0"/>
              <a:t>Measuring Scales</a:t>
            </a:r>
          </a:p>
          <a:p>
            <a:pPr lvl="1"/>
            <a:r>
              <a:rPr lang="en-US" dirty="0"/>
              <a:t>Location &amp; Shape of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Distribution of Data 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Standard Normal Distribution</a:t>
            </a:r>
          </a:p>
          <a:p>
            <a:pPr lvl="1"/>
            <a:r>
              <a:rPr lang="en-US" dirty="0"/>
              <a:t>Properties of Normal Distribution</a:t>
            </a:r>
          </a:p>
          <a:p>
            <a:pPr lvl="1"/>
            <a:endParaRPr lang="en-US" dirty="0"/>
          </a:p>
          <a:p>
            <a:r>
              <a:rPr lang="en-US" dirty="0"/>
              <a:t>Hypothesis Testing</a:t>
            </a:r>
          </a:p>
          <a:p>
            <a:pPr lvl="1"/>
            <a:r>
              <a:rPr lang="en-US" dirty="0"/>
              <a:t>H0 &amp; Ha hypothesis</a:t>
            </a:r>
          </a:p>
          <a:p>
            <a:pPr lvl="1"/>
            <a:r>
              <a:rPr lang="en-US" dirty="0"/>
              <a:t>P value</a:t>
            </a:r>
          </a:p>
          <a:p>
            <a:pPr lvl="1"/>
            <a:r>
              <a:rPr lang="en-US" dirty="0"/>
              <a:t>Type1 &amp; Type2 Error</a:t>
            </a:r>
          </a:p>
          <a:p>
            <a:pPr lvl="1"/>
            <a:r>
              <a:rPr lang="en-US" dirty="0"/>
              <a:t>Pitfalls !!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6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3AB2E5-6872-E048-8A77-EC400914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5EF5-7E71-1344-A4F5-29FAD0B83CDE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2A3874D-B53E-9D4F-B933-8989DE6CA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Mean versus Median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7F67703-9CD7-1D4F-9F46-BCD19FDA8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2133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/>
              <a:t>Large sample values tend to inflate the mean.  This will happen if the histogram of the data is right-skewed. </a:t>
            </a:r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r>
              <a:rPr lang="en-IE" altLang="en-US" sz="2000"/>
              <a:t>The median is not influenced by large sample values and is a better measure of centrality if the distribution is skewed.</a:t>
            </a:r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r>
              <a:rPr lang="en-IE" altLang="en-US" sz="2000"/>
              <a:t>Note if mean=median=mode then the data are said to be symmetrical</a:t>
            </a:r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r>
              <a:rPr lang="en-IE" altLang="en-US" sz="2000"/>
              <a:t>e.g. In the CK measurement study, the sample mean =  98.28.  The median = 94.5, i.e. mean is larger than median indicating that mean is inflated by two large data values 201 and 203.</a:t>
            </a:r>
          </a:p>
        </p:txBody>
      </p:sp>
    </p:spTree>
    <p:extLst>
      <p:ext uri="{BB962C8B-B14F-4D97-AF65-F5344CB8AC3E}">
        <p14:creationId xmlns:p14="http://schemas.microsoft.com/office/powerpoint/2010/main" val="41401225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67BC28-5CA1-8145-9B55-3B694EDF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9FF-267E-084D-953B-C99CA89F3999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0D6504-4696-724F-9E27-5F5023855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4. Measures of Dispersion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2FAD025-96FD-B646-BA09-A1B3CDBB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4651375"/>
          </a:xfrm>
        </p:spPr>
        <p:txBody>
          <a:bodyPr/>
          <a:lstStyle/>
          <a:p>
            <a:pPr marL="609600" indent="-609600"/>
            <a:r>
              <a:rPr lang="en-IE" altLang="en-US" sz="2600"/>
              <a:t>Measures of dispersion characterise how spread out the distribution is, i.e., how variable the data are.  </a:t>
            </a:r>
          </a:p>
          <a:p>
            <a:pPr marL="609600" indent="-609600"/>
            <a:r>
              <a:rPr lang="en-IE" altLang="en-US" sz="2600"/>
              <a:t>Commonly used measures of dispersion include:</a:t>
            </a:r>
          </a:p>
          <a:p>
            <a:pPr marL="1154113" lvl="1" indent="-533400">
              <a:buFontTx/>
              <a:buAutoNum type="arabicPeriod"/>
            </a:pPr>
            <a:r>
              <a:rPr lang="en-IE" altLang="en-US" sz="2200">
                <a:solidFill>
                  <a:schemeClr val="folHlink"/>
                </a:solidFill>
              </a:rPr>
              <a:t>Range</a:t>
            </a:r>
          </a:p>
          <a:p>
            <a:pPr marL="1154113" lvl="1" indent="-533400">
              <a:buFontTx/>
              <a:buAutoNum type="arabicPeriod"/>
            </a:pPr>
            <a:r>
              <a:rPr lang="en-IE" altLang="en-US" sz="2200">
                <a:solidFill>
                  <a:schemeClr val="folHlink"/>
                </a:solidFill>
              </a:rPr>
              <a:t>Variance &amp; Standard deviation</a:t>
            </a:r>
          </a:p>
          <a:p>
            <a:pPr marL="1154113" lvl="1" indent="-533400">
              <a:buFontTx/>
              <a:buAutoNum type="arabicPeriod"/>
            </a:pPr>
            <a:r>
              <a:rPr lang="en-IE" altLang="en-US" sz="2200">
                <a:solidFill>
                  <a:schemeClr val="folHlink"/>
                </a:solidFill>
              </a:rPr>
              <a:t>Coefficient of Variation</a:t>
            </a:r>
            <a:r>
              <a:rPr lang="en-IE" altLang="en-US" sz="2200"/>
              <a:t> (or </a:t>
            </a:r>
            <a:r>
              <a:rPr lang="en-IE" altLang="en-US" sz="2200">
                <a:solidFill>
                  <a:schemeClr val="folHlink"/>
                </a:solidFill>
              </a:rPr>
              <a:t>relative standard deviation</a:t>
            </a:r>
            <a:r>
              <a:rPr lang="en-IE" altLang="en-US" sz="2200"/>
              <a:t>)</a:t>
            </a:r>
          </a:p>
          <a:p>
            <a:pPr marL="1154113" lvl="1" indent="-533400">
              <a:buFontTx/>
              <a:buAutoNum type="arabicPeriod"/>
            </a:pPr>
            <a:r>
              <a:rPr lang="en-IE" altLang="en-US" sz="2200">
                <a:solidFill>
                  <a:schemeClr val="folHlink"/>
                </a:solidFill>
              </a:rPr>
              <a:t>Inter-quartile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7555115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48AF1BF-95B4-284C-BAC2-E6BDB30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60FE-88F4-0245-938C-D6CBFF3CAC9C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C663C993-38E1-164C-8D33-DC2148E5F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3800"/>
              <a:t>Standard Deviation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94A8BD1D-CF5C-E541-B8D6-1E212FE80C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7934325" cy="3140075"/>
          </a:xfrm>
        </p:spPr>
        <p:txBody>
          <a:bodyPr/>
          <a:lstStyle/>
          <a:p>
            <a:r>
              <a:rPr lang="en-IE" altLang="en-US" sz="2600"/>
              <a:t>The </a:t>
            </a:r>
            <a:r>
              <a:rPr lang="en-IE" altLang="en-US" sz="2600" b="1">
                <a:solidFill>
                  <a:schemeClr val="folHlink"/>
                </a:solidFill>
              </a:rPr>
              <a:t>sample standard deviation</a:t>
            </a:r>
            <a:r>
              <a:rPr lang="en-IE" altLang="en-US" sz="2600" b="1"/>
              <a:t>, </a:t>
            </a:r>
            <a:r>
              <a:rPr lang="en-IE" altLang="en-US" sz="2600" b="1">
                <a:solidFill>
                  <a:schemeClr val="folHlink"/>
                </a:solidFill>
              </a:rPr>
              <a:t>s</a:t>
            </a:r>
            <a:r>
              <a:rPr lang="en-IE" altLang="en-US" sz="2600" b="1"/>
              <a:t>, </a:t>
            </a:r>
            <a:r>
              <a:rPr lang="en-IE" altLang="en-US" sz="2600"/>
              <a:t> is  the square-root of the variance </a:t>
            </a:r>
          </a:p>
        </p:txBody>
      </p:sp>
      <p:sp>
        <p:nvSpPr>
          <p:cNvPr id="588807" name="Rectangle 7">
            <a:extLst>
              <a:ext uri="{FF2B5EF4-FFF2-40B4-BE49-F238E27FC236}">
                <a16:creationId xmlns:a16="http://schemas.microsoft.com/office/drawing/2014/main" id="{8E329931-51B5-C94B-8D26-01B45CC7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5229225"/>
            <a:ext cx="74930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IE" altLang="en-US" b="1"/>
              <a:t>s </a:t>
            </a:r>
            <a:r>
              <a:rPr lang="en-IE" altLang="en-US"/>
              <a:t>has the advantage of being in the same units as the original variable</a:t>
            </a:r>
            <a:r>
              <a:rPr lang="en-IE" altLang="en-US" b="1"/>
              <a:t> x </a:t>
            </a:r>
            <a:endParaRPr lang="en-IE" altLang="en-US" b="1" i="1">
              <a:sym typeface="Symbol" pitchFamily="2" charset="2"/>
            </a:endParaRPr>
          </a:p>
        </p:txBody>
      </p:sp>
      <p:graphicFrame>
        <p:nvGraphicFramePr>
          <p:cNvPr id="588808" name="Object 8">
            <a:extLst>
              <a:ext uri="{FF2B5EF4-FFF2-40B4-BE49-F238E27FC236}">
                <a16:creationId xmlns:a16="http://schemas.microsoft.com/office/drawing/2014/main" id="{94633AAC-CBD5-BC47-8BAB-ADE20B94EDF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51313" y="2924175"/>
          <a:ext cx="281146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4" imgW="28384500" imgH="17551400" progId="Equation.3">
                  <p:embed/>
                </p:oleObj>
              </mc:Choice>
              <mc:Fallback>
                <p:oleObj name="Equation" r:id="rId4" imgW="28384500" imgH="17551400" progId="Equation.3">
                  <p:embed/>
                  <p:pic>
                    <p:nvPicPr>
                      <p:cNvPr id="588808" name="Object 8">
                        <a:extLst>
                          <a:ext uri="{FF2B5EF4-FFF2-40B4-BE49-F238E27FC236}">
                            <a16:creationId xmlns:a16="http://schemas.microsoft.com/office/drawing/2014/main" id="{94633AAC-CBD5-BC47-8BAB-ADE20B94E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924175"/>
                        <a:ext cx="281146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9225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0A57B7-56A5-714E-B610-8F7638C8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1E90-C079-F64B-A6E2-6BB986708D53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EC388E8-4DA4-A840-A329-2456167BA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Range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6ED1A25-5209-EC49-9F68-FFEBF454B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5550" y="1412876"/>
            <a:ext cx="7988300" cy="4651375"/>
          </a:xfrm>
        </p:spPr>
        <p:txBody>
          <a:bodyPr/>
          <a:lstStyle/>
          <a:p>
            <a:pPr marL="365125" indent="-365125"/>
            <a:r>
              <a:rPr lang="en-IE" altLang="en-US"/>
              <a:t>the sample </a:t>
            </a:r>
            <a:r>
              <a:rPr lang="en-IE" altLang="en-US" b="1">
                <a:solidFill>
                  <a:schemeClr val="folHlink"/>
                </a:solidFill>
              </a:rPr>
              <a:t>Range</a:t>
            </a:r>
            <a:r>
              <a:rPr lang="en-IE" altLang="en-US"/>
              <a:t> is the difference between the largest and smallest observations in the sample</a:t>
            </a:r>
          </a:p>
          <a:p>
            <a:pPr marL="365125" indent="-365125"/>
            <a:r>
              <a:rPr lang="en-IE" altLang="en-US"/>
              <a:t>easy to calculate;</a:t>
            </a:r>
          </a:p>
          <a:p>
            <a:pPr marL="1246188" lvl="1" indent="-533400"/>
            <a:r>
              <a:rPr lang="en-IE" altLang="en-US"/>
              <a:t>Blood pressure example: min=113 and max=170, so the range=57 mmHg</a:t>
            </a:r>
          </a:p>
          <a:p>
            <a:pPr marL="365125" indent="-365125"/>
            <a:r>
              <a:rPr lang="en-IE" altLang="en-US"/>
              <a:t>useful for “best” or “worst” case scenarios </a:t>
            </a:r>
            <a:r>
              <a:rPr lang="en-IE" altLang="en-US">
                <a:sym typeface="Wingdings" pitchFamily="2" charset="2"/>
              </a:rPr>
              <a:t></a:t>
            </a:r>
            <a:endParaRPr lang="en-IE" altLang="en-US"/>
          </a:p>
          <a:p>
            <a:pPr marL="365125" indent="-365125"/>
            <a:r>
              <a:rPr lang="en-IE" altLang="en-US"/>
              <a:t>sensitive to extreme values </a:t>
            </a:r>
            <a:r>
              <a:rPr lang="en-IE" altLang="en-US">
                <a:sym typeface="Wingdings" pitchFamily="2" charset="2"/>
              </a:rPr>
              <a:t></a:t>
            </a:r>
            <a:endParaRPr lang="en-IE" altLang="en-US"/>
          </a:p>
          <a:p>
            <a:pPr marL="365125" indent="-365125">
              <a:buNone/>
            </a:pPr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750079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FE9BD96-B88B-7740-A8C1-B76F0D7C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32531-5F04-4141-8DE7-337C2A2857F1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8B0D49D3-209E-164B-914F-66FE5AECE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Sample Variance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1D88D08A-FF4F-C34D-BE4E-9C60D778F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31950"/>
          </a:xfrm>
        </p:spPr>
        <p:txBody>
          <a:bodyPr/>
          <a:lstStyle/>
          <a:p>
            <a:r>
              <a:rPr lang="en-IE" altLang="en-US"/>
              <a:t>The </a:t>
            </a:r>
            <a:r>
              <a:rPr lang="en-IE" altLang="en-US" b="1">
                <a:solidFill>
                  <a:schemeClr val="folHlink"/>
                </a:solidFill>
              </a:rPr>
              <a:t>sample variance</a:t>
            </a:r>
            <a:r>
              <a:rPr lang="en-IE" altLang="en-US"/>
              <a:t>, </a:t>
            </a:r>
            <a:r>
              <a:rPr lang="en-IE" altLang="en-US" b="1">
                <a:solidFill>
                  <a:schemeClr val="folHlink"/>
                </a:solidFill>
              </a:rPr>
              <a:t>s</a:t>
            </a:r>
            <a:r>
              <a:rPr lang="en-IE" altLang="en-US" b="1" baseline="30000">
                <a:solidFill>
                  <a:schemeClr val="folHlink"/>
                </a:solidFill>
              </a:rPr>
              <a:t>2</a:t>
            </a:r>
            <a:r>
              <a:rPr lang="en-IE" altLang="en-US"/>
              <a:t>, is the arithmetic mean of the squared deviations from the sample mean:</a:t>
            </a:r>
          </a:p>
        </p:txBody>
      </p:sp>
      <p:graphicFrame>
        <p:nvGraphicFramePr>
          <p:cNvPr id="607236" name="Object 4">
            <a:extLst>
              <a:ext uri="{FF2B5EF4-FFF2-40B4-BE49-F238E27FC236}">
                <a16:creationId xmlns:a16="http://schemas.microsoft.com/office/drawing/2014/main" id="{9F92CAF3-4015-C447-8DE6-97FD8CA7D42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40238" y="2997201"/>
          <a:ext cx="25654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4" imgW="27203400" imgH="16675100" progId="Equation.3">
                  <p:embed/>
                </p:oleObj>
              </mc:Choice>
              <mc:Fallback>
                <p:oleObj name="Equation" r:id="rId4" imgW="27203400" imgH="16675100" progId="Equation.3">
                  <p:embed/>
                  <p:pic>
                    <p:nvPicPr>
                      <p:cNvPr id="607236" name="Object 4">
                        <a:extLst>
                          <a:ext uri="{FF2B5EF4-FFF2-40B4-BE49-F238E27FC236}">
                            <a16:creationId xmlns:a16="http://schemas.microsoft.com/office/drawing/2014/main" id="{9F92CAF3-4015-C447-8DE6-97FD8CA7D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997201"/>
                        <a:ext cx="25654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37" name="Rectangle 5">
            <a:extLst>
              <a:ext uri="{FF2B5EF4-FFF2-40B4-BE49-F238E27FC236}">
                <a16:creationId xmlns:a16="http://schemas.microsoft.com/office/drawing/2014/main" id="{E1A60CEA-D1F9-4F49-9F6A-127AD40C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4941888"/>
            <a:ext cx="4645025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/>
          </a:p>
        </p:txBody>
      </p:sp>
      <p:pic>
        <p:nvPicPr>
          <p:cNvPr id="607238" name="Picture 6">
            <a:extLst>
              <a:ext uri="{FF2B5EF4-FFF2-40B4-BE49-F238E27FC236}">
                <a16:creationId xmlns:a16="http://schemas.microsoft.com/office/drawing/2014/main" id="{2DEB658F-38A3-D149-86B0-F223C5F2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941888"/>
            <a:ext cx="3036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7239" name="Picture 7">
            <a:extLst>
              <a:ext uri="{FF2B5EF4-FFF2-40B4-BE49-F238E27FC236}">
                <a16:creationId xmlns:a16="http://schemas.microsoft.com/office/drawing/2014/main" id="{7DAB2A1E-704A-EA4F-B7A9-E9F7C8C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941888"/>
            <a:ext cx="3036888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40" name="Text Box 8">
            <a:extLst>
              <a:ext uri="{FF2B5EF4-FFF2-40B4-BE49-F238E27FC236}">
                <a16:creationId xmlns:a16="http://schemas.microsoft.com/office/drawing/2014/main" id="{0C335234-FAD8-0745-AB03-9F599532B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084764"/>
            <a:ext cx="4138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E" altLang="en-US" sz="3600"/>
              <a:t>&gt;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37386284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C9098B32-2700-9D49-899A-6EF3D2FD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FF90-7F9C-BF43-95EC-AF039341745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FD68E92-8E14-244D-A722-5699335B4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5513" y="423864"/>
            <a:ext cx="2774950" cy="712787"/>
          </a:xfrm>
        </p:spPr>
        <p:txBody>
          <a:bodyPr/>
          <a:lstStyle/>
          <a:p>
            <a:r>
              <a:rPr lang="en-IE" altLang="en-US" sz="4000"/>
              <a:t>Example</a:t>
            </a:r>
          </a:p>
        </p:txBody>
      </p:sp>
      <p:graphicFrame>
        <p:nvGraphicFramePr>
          <p:cNvPr id="104632" name="Group 184">
            <a:extLst>
              <a:ext uri="{FF2B5EF4-FFF2-40B4-BE49-F238E27FC236}">
                <a16:creationId xmlns:a16="http://schemas.microsoft.com/office/drawing/2014/main" id="{7C1913D2-DF20-9644-9FB6-B984105A714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92313" y="1484313"/>
          <a:ext cx="8229600" cy="518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1410674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948883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466951"/>
                    </a:ext>
                  </a:extLst>
                </a:gridCol>
              </a:tblGrid>
              <a:tr h="387350">
                <a:tc>
                  <a:txBody>
                    <a:bodyPr/>
                    <a:lstStyle>
                      <a:lvl1pPr defTabSz="361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 defTabSz="361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 defTabSz="3619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 defTabSz="361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defTabSz="3619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defTabSz="361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defTabSz="361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defTabSz="361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defTabSz="3619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61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Deviation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Deviation</a:t>
                      </a:r>
                      <a:r>
                        <a:rPr kumimoji="0" lang="en-IE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I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025005"/>
                  </a:ext>
                </a:extLst>
              </a:tr>
              <a:tr h="388938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13.86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192.02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235893"/>
                  </a:ext>
                </a:extLst>
              </a:tr>
              <a:tr h="387350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3275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73163" defTabSz="803275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2550" defTabSz="803275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31938" defTabSz="803275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defTabSz="803275"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defTabSz="80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defTabSz="80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defTabSz="80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defTabSz="803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032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-13.14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172.73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010147"/>
                  </a:ext>
                </a:extLst>
              </a:tr>
              <a:tr h="388938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-5.14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26.45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721560"/>
                  </a:ext>
                </a:extLst>
              </a:tr>
              <a:tr h="387350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32.86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1079.59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63452"/>
                  </a:ext>
                </a:extLst>
              </a:tr>
              <a:tr h="387350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8.86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78.45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219795"/>
                  </a:ext>
                </a:extLst>
              </a:tr>
              <a:tr h="388938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0779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3668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-13.14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172.73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18211"/>
                  </a:ext>
                </a:extLst>
              </a:tr>
              <a:tr h="387350">
                <a:tc>
                  <a:txBody>
                    <a:bodyPr/>
                    <a:lstStyle>
                      <a:lvl1pPr marL="8985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731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3525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31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898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7156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156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-24.14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66813" algn="dec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66813" algn="dec"/>
                        </a:tabLst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	582.88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70503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= 960.0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= 0.00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 = 2304.86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78619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56693"/>
                  </a:ext>
                </a:extLst>
              </a:tr>
            </a:tbl>
          </a:graphicData>
        </a:graphic>
      </p:graphicFrame>
      <p:graphicFrame>
        <p:nvGraphicFramePr>
          <p:cNvPr id="104622" name="Object 174">
            <a:extLst>
              <a:ext uri="{FF2B5EF4-FFF2-40B4-BE49-F238E27FC236}">
                <a16:creationId xmlns:a16="http://schemas.microsoft.com/office/drawing/2014/main" id="{CDDDB7F3-9F49-1D4C-A452-D4BCA04CD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9" y="6096001"/>
          <a:ext cx="1870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4" imgW="15798800" imgH="4102100" progId="Equation.3">
                  <p:embed/>
                </p:oleObj>
              </mc:Choice>
              <mc:Fallback>
                <p:oleObj name="Equation" r:id="rId4" imgW="15798800" imgH="4102100" progId="Equation.3">
                  <p:embed/>
                  <p:pic>
                    <p:nvPicPr>
                      <p:cNvPr id="104622" name="Object 174">
                        <a:extLst>
                          <a:ext uri="{FF2B5EF4-FFF2-40B4-BE49-F238E27FC236}">
                            <a16:creationId xmlns:a16="http://schemas.microsoft.com/office/drawing/2014/main" id="{CDDDB7F3-9F49-1D4C-A452-D4BCA04CD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6096001"/>
                        <a:ext cx="1870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56824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15CE40-A609-E244-B823-6B358286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DBF-4DFA-B44F-B0FF-62AD26397FA3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23DF89A-CD46-3A4E-80C5-082D066A8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 (contd.)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BF136F8B-6EEA-584F-8E69-0B2672945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r>
              <a:rPr lang="en-IE" altLang="en-US"/>
              <a:t>Therefore, </a:t>
            </a:r>
          </a:p>
        </p:txBody>
      </p:sp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A4A9E05B-011C-594B-AD7F-54773AC77C9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82951" y="1804988"/>
          <a:ext cx="45751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Equation" r:id="rId4" imgW="31597600" imgH="9944100" progId="Equation.3">
                  <p:embed/>
                </p:oleObj>
              </mc:Choice>
              <mc:Fallback>
                <p:oleObj name="Equation" r:id="rId4" imgW="31597600" imgH="9944100" progId="Equation.3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A4A9E05B-011C-594B-AD7F-54773AC77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1" y="1804988"/>
                        <a:ext cx="45751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E00E92EF-3089-1545-A0BE-5ED39F78AE1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21150" y="3630613"/>
          <a:ext cx="316865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6" imgW="20777200" imgH="14630400" progId="Equation.3">
                  <p:embed/>
                </p:oleObj>
              </mc:Choice>
              <mc:Fallback>
                <p:oleObj name="Equation" r:id="rId6" imgW="20777200" imgH="14630400" progId="Equation.3">
                  <p:embed/>
                  <p:pic>
                    <p:nvPicPr>
                      <p:cNvPr id="110602" name="Object 10">
                        <a:extLst>
                          <a:ext uri="{FF2B5EF4-FFF2-40B4-BE49-F238E27FC236}">
                            <a16:creationId xmlns:a16="http://schemas.microsoft.com/office/drawing/2014/main" id="{E00E92EF-3089-1545-A0BE-5ED39F78A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3630613"/>
                        <a:ext cx="316865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8914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7E609E-C592-D649-AD0B-B5FA7844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22DA-0347-3F45-A64D-86825AF1515D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4E6CFD2-25D5-584F-AAF0-CF05DA0CA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2339" y="706439"/>
            <a:ext cx="6823075" cy="655637"/>
          </a:xfrm>
        </p:spPr>
        <p:txBody>
          <a:bodyPr>
            <a:normAutofit fontScale="90000"/>
          </a:bodyPr>
          <a:lstStyle/>
          <a:p>
            <a:r>
              <a:rPr lang="en-IE" altLang="en-US"/>
              <a:t>Coefficient of Variation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A2D0D37-1426-6D4E-9826-E3DFFC8F9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700214"/>
            <a:ext cx="8229600" cy="4681537"/>
          </a:xfrm>
        </p:spPr>
        <p:txBody>
          <a:bodyPr/>
          <a:lstStyle/>
          <a:p>
            <a:r>
              <a:rPr lang="en-IE" altLang="en-US" sz="2600" dirty="0"/>
              <a:t>The </a:t>
            </a:r>
            <a:r>
              <a:rPr lang="en-IE" altLang="en-US" sz="2600" b="1" dirty="0">
                <a:solidFill>
                  <a:schemeClr val="folHlink"/>
                </a:solidFill>
              </a:rPr>
              <a:t>coefficient of variation</a:t>
            </a:r>
            <a:r>
              <a:rPr lang="en-IE" altLang="en-US" sz="2600" dirty="0"/>
              <a:t> (</a:t>
            </a:r>
            <a:r>
              <a:rPr lang="en-IE" altLang="en-US" sz="2600" dirty="0">
                <a:solidFill>
                  <a:schemeClr val="folHlink"/>
                </a:solidFill>
              </a:rPr>
              <a:t>CV</a:t>
            </a:r>
            <a:r>
              <a:rPr lang="en-IE" altLang="en-US" sz="2600" dirty="0"/>
              <a:t>) or </a:t>
            </a:r>
            <a:r>
              <a:rPr lang="en-IE" altLang="en-US" sz="2600" b="1" dirty="0">
                <a:solidFill>
                  <a:schemeClr val="folHlink"/>
                </a:solidFill>
              </a:rPr>
              <a:t>relative standard deviation</a:t>
            </a:r>
            <a:r>
              <a:rPr lang="en-IE" altLang="en-US" sz="2600" dirty="0"/>
              <a:t> (</a:t>
            </a:r>
            <a:r>
              <a:rPr lang="en-IE" altLang="en-US" sz="2600" dirty="0">
                <a:solidFill>
                  <a:schemeClr val="folHlink"/>
                </a:solidFill>
              </a:rPr>
              <a:t>RSD</a:t>
            </a:r>
            <a:r>
              <a:rPr lang="en-IE" altLang="en-US" sz="2600" dirty="0"/>
              <a:t>) is the </a:t>
            </a:r>
            <a:r>
              <a:rPr lang="en-IE" altLang="en-US" sz="2600" u="sng" dirty="0"/>
              <a:t>sample standard deviation expressed as a percentage of the mean</a:t>
            </a:r>
            <a:r>
              <a:rPr lang="en-IE" altLang="en-US" sz="2600" dirty="0"/>
              <a:t>, i.e.</a:t>
            </a:r>
          </a:p>
          <a:p>
            <a:pPr>
              <a:buFont typeface="Wingdings" pitchFamily="2" charset="2"/>
              <a:buNone/>
            </a:pPr>
            <a:endParaRPr lang="en-IE" altLang="en-US" sz="2600" dirty="0"/>
          </a:p>
          <a:p>
            <a:pPr>
              <a:buFont typeface="Wingdings" pitchFamily="2" charset="2"/>
              <a:buNone/>
            </a:pPr>
            <a:endParaRPr lang="en-IE" altLang="en-US" sz="2600" dirty="0"/>
          </a:p>
          <a:p>
            <a:endParaRPr lang="en-IE" altLang="en-US" sz="2600" dirty="0"/>
          </a:p>
          <a:p>
            <a:r>
              <a:rPr lang="en-IE" altLang="en-US" sz="2600" dirty="0"/>
              <a:t>The CV is not affected by multiplicative changes in scale </a:t>
            </a:r>
          </a:p>
          <a:p>
            <a:r>
              <a:rPr lang="en-IE" altLang="en-US" sz="2600" dirty="0"/>
              <a:t>Consequently, a useful way of comparing the dispersion of variables measured on different scales</a:t>
            </a:r>
          </a:p>
        </p:txBody>
      </p:sp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516D35FE-63AB-2E4F-AA55-12D4D39DF63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8751" y="2995613"/>
          <a:ext cx="30321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4" imgW="26035000" imgH="9944100" progId="Equation.3">
                  <p:embed/>
                </p:oleObj>
              </mc:Choice>
              <mc:Fallback>
                <p:oleObj name="Equation" r:id="rId4" imgW="26035000" imgH="99441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516D35FE-63AB-2E4F-AA55-12D4D39DF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1" y="2995613"/>
                        <a:ext cx="30321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02154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03DEE6-A0B1-C24D-B193-58E90D16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EE7E-8AF2-524B-9637-2982D68E39CE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EA545E6-29BD-3449-A5E9-622689A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Inter-quartile range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C330850-0F22-CF40-847E-E84623218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557339"/>
            <a:ext cx="8704262" cy="4579937"/>
          </a:xfrm>
        </p:spPr>
        <p:txBody>
          <a:bodyPr/>
          <a:lstStyle/>
          <a:p>
            <a:r>
              <a:rPr lang="en-IE" altLang="en-US" sz="2600"/>
              <a:t>The Median divides a distribution into two halves.</a:t>
            </a:r>
          </a:p>
          <a:p>
            <a:endParaRPr lang="en-IE" altLang="en-US" sz="2600"/>
          </a:p>
          <a:p>
            <a:r>
              <a:rPr lang="en-IE" altLang="en-US" sz="2600"/>
              <a:t>The </a:t>
            </a:r>
            <a:r>
              <a:rPr lang="en-IE" altLang="en-US" sz="2600" b="1"/>
              <a:t>first</a:t>
            </a:r>
            <a:r>
              <a:rPr lang="en-IE" altLang="en-US" sz="2600"/>
              <a:t> and </a:t>
            </a:r>
            <a:r>
              <a:rPr lang="en-IE" altLang="en-US" sz="2600" b="1"/>
              <a:t>third</a:t>
            </a:r>
            <a:r>
              <a:rPr lang="en-IE" altLang="en-US" sz="2600"/>
              <a:t> quartiles (denoted </a:t>
            </a:r>
            <a:r>
              <a:rPr lang="en-IE" altLang="en-US" sz="2600" b="1"/>
              <a:t>Q</a:t>
            </a:r>
            <a:r>
              <a:rPr lang="en-IE" altLang="en-US" sz="2600" b="1" baseline="-25000"/>
              <a:t>1</a:t>
            </a:r>
            <a:r>
              <a:rPr lang="en-IE" altLang="en-US" sz="2600"/>
              <a:t> and </a:t>
            </a:r>
            <a:r>
              <a:rPr lang="en-IE" altLang="en-US" sz="2600" b="1"/>
              <a:t>Q</a:t>
            </a:r>
            <a:r>
              <a:rPr lang="en-IE" altLang="en-US" sz="2600" b="1" baseline="-25000"/>
              <a:t>3</a:t>
            </a:r>
            <a:r>
              <a:rPr lang="en-IE" altLang="en-US" sz="2600"/>
              <a:t>) are defined as follows: </a:t>
            </a:r>
          </a:p>
          <a:p>
            <a:pPr lvl="1">
              <a:lnSpc>
                <a:spcPct val="120000"/>
              </a:lnSpc>
            </a:pPr>
            <a:r>
              <a:rPr lang="en-IE" altLang="en-US" sz="2200"/>
              <a:t>25% of the data lie below Q</a:t>
            </a:r>
            <a:r>
              <a:rPr lang="en-IE" altLang="en-US" sz="2200" baseline="-25000"/>
              <a:t>1</a:t>
            </a:r>
            <a:r>
              <a:rPr lang="en-IE" altLang="en-US" sz="2200"/>
              <a:t> (and 75% is above Q</a:t>
            </a:r>
            <a:r>
              <a:rPr lang="en-IE" altLang="en-US" sz="2200" baseline="-25000"/>
              <a:t>1</a:t>
            </a:r>
            <a:r>
              <a:rPr lang="en-IE" altLang="en-US" sz="2200"/>
              <a:t>),</a:t>
            </a:r>
          </a:p>
          <a:p>
            <a:pPr lvl="1">
              <a:lnSpc>
                <a:spcPct val="120000"/>
              </a:lnSpc>
            </a:pPr>
            <a:r>
              <a:rPr lang="en-IE" altLang="en-US" sz="2200"/>
              <a:t>25% of the data lie above Q</a:t>
            </a:r>
            <a:r>
              <a:rPr lang="en-IE" altLang="en-US" sz="2200" baseline="-25000"/>
              <a:t>3</a:t>
            </a:r>
            <a:r>
              <a:rPr lang="en-IE" altLang="en-US" sz="2200"/>
              <a:t> (and 75% is below Q</a:t>
            </a:r>
            <a:r>
              <a:rPr lang="en-IE" altLang="en-US" sz="2200" baseline="-25000"/>
              <a:t>3</a:t>
            </a:r>
            <a:r>
              <a:rPr lang="en-IE" altLang="en-US" sz="2200"/>
              <a:t>)</a:t>
            </a:r>
          </a:p>
          <a:p>
            <a:pPr lvl="1">
              <a:lnSpc>
                <a:spcPct val="120000"/>
              </a:lnSpc>
            </a:pPr>
            <a:endParaRPr lang="en-IE" altLang="en-US" sz="2200"/>
          </a:p>
          <a:p>
            <a:r>
              <a:rPr lang="en-IE" altLang="en-US" sz="2600"/>
              <a:t>The </a:t>
            </a:r>
            <a:r>
              <a:rPr lang="en-IE" altLang="en-US" sz="2600" b="1"/>
              <a:t>inter-quartile range (IQR) </a:t>
            </a:r>
            <a:r>
              <a:rPr lang="en-IE" altLang="en-US" sz="2600"/>
              <a:t>is the difference between the first and third quartiles, i.e. </a:t>
            </a:r>
            <a:br>
              <a:rPr lang="en-IE" altLang="en-US" sz="2600"/>
            </a:br>
            <a:r>
              <a:rPr lang="en-IE" altLang="en-US" sz="2600" b="1"/>
              <a:t>IQR = Q</a:t>
            </a:r>
            <a:r>
              <a:rPr lang="en-IE" altLang="en-US" sz="2600" b="1" baseline="-25000"/>
              <a:t>3</a:t>
            </a:r>
            <a:r>
              <a:rPr lang="en-IE" altLang="en-US" sz="2600" b="1"/>
              <a:t>- Q</a:t>
            </a:r>
            <a:r>
              <a:rPr lang="en-IE" altLang="en-US" sz="2600" b="1" baseline="-25000"/>
              <a:t>1</a:t>
            </a:r>
            <a:r>
              <a:rPr lang="en-IE" altLang="en-US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7931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C197-199B-5D49-A6C2-D36BB6CE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081-20DE-0E49-A477-9A18D5FD198A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9305318-4398-564A-A4AE-E09D5035E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F3120A6-4B30-C347-95D2-B4FCF8457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IE" altLang="en-US"/>
              <a:t>The ordered blood pressure data is:</a:t>
            </a:r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r>
              <a:rPr lang="en-IE" altLang="en-US"/>
              <a:t>113	124	124	132	146	151	170</a:t>
            </a:r>
          </a:p>
          <a:p>
            <a:pPr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r>
              <a:rPr lang="en-IE" altLang="en-US"/>
              <a:t>		  Q</a:t>
            </a:r>
            <a:r>
              <a:rPr lang="en-IE" altLang="en-US" baseline="-25000"/>
              <a:t>1				   </a:t>
            </a:r>
            <a:r>
              <a:rPr lang="en-IE" altLang="en-US"/>
              <a:t>Q</a:t>
            </a:r>
            <a:r>
              <a:rPr lang="en-IE" altLang="en-US" baseline="-25000"/>
              <a:t>3</a:t>
            </a:r>
            <a:endParaRPr lang="en-IE" altLang="en-US"/>
          </a:p>
          <a:p>
            <a:pPr>
              <a:buFont typeface="Wingdings" pitchFamily="2" charset="2"/>
              <a:buNone/>
            </a:pPr>
            <a:endParaRPr lang="en-IE" altLang="en-US"/>
          </a:p>
          <a:p>
            <a:pPr>
              <a:buFont typeface="Wingdings" pitchFamily="2" charset="2"/>
              <a:buNone/>
            </a:pPr>
            <a:r>
              <a:rPr lang="en-IE" altLang="en-US"/>
              <a:t>Inter Quartile Range (IQR) is 151-124 = 27</a:t>
            </a:r>
            <a:endParaRPr lang="en-IE" altLang="en-US" baseline="-25000"/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FA6BC092-2BE8-2E47-A9FB-993DD7F88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4290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7" name="Line 5">
            <a:extLst>
              <a:ext uri="{FF2B5EF4-FFF2-40B4-BE49-F238E27FC236}">
                <a16:creationId xmlns:a16="http://schemas.microsoft.com/office/drawing/2014/main" id="{D1B27DFC-21A5-1247-88F5-01596E1DB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34290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09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8989F22-AD7A-314C-B019-D38E22DC9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4"/>
            <a:ext cx="10783831" cy="957220"/>
          </a:xfrm>
        </p:spPr>
        <p:txBody>
          <a:bodyPr>
            <a:noAutofit/>
          </a:bodyPr>
          <a:lstStyle/>
          <a:p>
            <a:pPr marL="838200" indent="-838200">
              <a:buFontTx/>
              <a:buAutoNum type="arabicPeriod"/>
            </a:pPr>
            <a:r>
              <a:rPr lang="en-IE" altLang="en-US" sz="3200" dirty="0"/>
              <a:t>Terminology</a:t>
            </a:r>
            <a:br>
              <a:rPr lang="en-IE" altLang="en-US" sz="3200" dirty="0"/>
            </a:br>
            <a:r>
              <a:rPr lang="en-IE" altLang="en-US" sz="3200" dirty="0"/>
              <a:t>Populations &amp; Samples</a:t>
            </a:r>
            <a:endParaRPr lang="en-US" altLang="en-US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B3B9D3-4034-C34D-AE1D-246B9BEF0011}"/>
              </a:ext>
            </a:extLst>
          </p:cNvPr>
          <p:cNvSpPr txBox="1">
            <a:spLocks noChangeArrowheads="1"/>
          </p:cNvSpPr>
          <p:nvPr/>
        </p:nvSpPr>
        <p:spPr>
          <a:xfrm>
            <a:off x="1042988" y="1785113"/>
            <a:ext cx="9989189" cy="4425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sz="2600" b="1">
                <a:solidFill>
                  <a:schemeClr val="folHlink"/>
                </a:solidFill>
              </a:rPr>
              <a:t>Population</a:t>
            </a:r>
            <a:r>
              <a:rPr lang="en-IE" altLang="en-US" sz="2600"/>
              <a:t>: the complete set of individuals, objects or scores of interest. </a:t>
            </a:r>
          </a:p>
          <a:p>
            <a:pPr lvl="1"/>
            <a:r>
              <a:rPr lang="en-IE" altLang="en-US" sz="2200"/>
              <a:t>Often too large to sample in its entirety </a:t>
            </a:r>
          </a:p>
          <a:p>
            <a:pPr lvl="1"/>
            <a:r>
              <a:rPr lang="en-IE" altLang="en-US" sz="2200"/>
              <a:t>It may be real or hypothetical (e.g. the results from an experiment repeated ad infinitum)</a:t>
            </a:r>
          </a:p>
          <a:p>
            <a:endParaRPr lang="en-IE" altLang="en-US" sz="2600"/>
          </a:p>
          <a:p>
            <a:r>
              <a:rPr lang="en-IE" altLang="en-US" sz="2600" b="1">
                <a:solidFill>
                  <a:schemeClr val="folHlink"/>
                </a:solidFill>
              </a:rPr>
              <a:t>Sample</a:t>
            </a:r>
            <a:r>
              <a:rPr lang="en-IE" altLang="en-US" sz="2600"/>
              <a:t>: A subset of the population. </a:t>
            </a:r>
          </a:p>
          <a:p>
            <a:pPr lvl="1"/>
            <a:r>
              <a:rPr lang="en-IE" altLang="en-US" sz="2200"/>
              <a:t>A sample may be classified as</a:t>
            </a:r>
            <a:r>
              <a:rPr lang="en-IE" altLang="en-US" sz="2200" b="1"/>
              <a:t> </a:t>
            </a:r>
            <a:r>
              <a:rPr lang="en-IE" altLang="en-US" sz="2200" b="1">
                <a:solidFill>
                  <a:schemeClr val="folHlink"/>
                </a:solidFill>
              </a:rPr>
              <a:t>random</a:t>
            </a:r>
            <a:r>
              <a:rPr lang="en-IE" altLang="en-US" sz="2200" b="1"/>
              <a:t> </a:t>
            </a:r>
            <a:r>
              <a:rPr lang="en-IE" altLang="en-US" sz="2200"/>
              <a:t>(each member has equal chance of being selected from a population) or </a:t>
            </a:r>
            <a:r>
              <a:rPr lang="en-IE" altLang="en-US" sz="2200" b="1">
                <a:solidFill>
                  <a:schemeClr val="folHlink"/>
                </a:solidFill>
              </a:rPr>
              <a:t>convenience</a:t>
            </a:r>
            <a:r>
              <a:rPr lang="en-IE" altLang="en-US" sz="2200"/>
              <a:t> (what’s available).</a:t>
            </a:r>
          </a:p>
          <a:p>
            <a:pPr lvl="1"/>
            <a:r>
              <a:rPr lang="en-IE" altLang="en-US" sz="2200"/>
              <a:t>Random selection attempts to ensure the sample is </a:t>
            </a:r>
            <a:r>
              <a:rPr lang="en-IE" altLang="en-US" sz="2200" b="1">
                <a:solidFill>
                  <a:schemeClr val="folHlink"/>
                </a:solidFill>
              </a:rPr>
              <a:t>representative</a:t>
            </a:r>
            <a:r>
              <a:rPr lang="en-IE" altLang="en-US" sz="2200"/>
              <a:t> of the population.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3389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A50794-B4DE-7447-8411-475E2F3B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F66A-A749-6A4E-A956-12F15C9A263F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D6195748-CC93-664E-A8A1-3CFB3732D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5. Box-plots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4191439-C92F-3740-9B1F-6C1681C88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A box-plot is a visual description of the distribution based on  </a:t>
            </a:r>
          </a:p>
          <a:p>
            <a:pPr lvl="1"/>
            <a:r>
              <a:rPr lang="en-IE" altLang="en-US"/>
              <a:t>Minimum</a:t>
            </a:r>
          </a:p>
          <a:p>
            <a:pPr lvl="1"/>
            <a:r>
              <a:rPr lang="en-IE" altLang="en-US"/>
              <a:t>Q1</a:t>
            </a:r>
          </a:p>
          <a:p>
            <a:pPr lvl="1"/>
            <a:r>
              <a:rPr lang="en-IE" altLang="en-US"/>
              <a:t>Median</a:t>
            </a:r>
          </a:p>
          <a:p>
            <a:pPr lvl="1"/>
            <a:r>
              <a:rPr lang="en-IE" altLang="en-US"/>
              <a:t>Q3</a:t>
            </a:r>
          </a:p>
          <a:p>
            <a:pPr lvl="1"/>
            <a:r>
              <a:rPr lang="en-IE" altLang="en-US"/>
              <a:t>Maximum</a:t>
            </a:r>
          </a:p>
          <a:p>
            <a:r>
              <a:rPr lang="en-IE" altLang="en-US"/>
              <a:t>Useful for comparing large sets of data</a:t>
            </a:r>
          </a:p>
        </p:txBody>
      </p:sp>
    </p:spTree>
    <p:extLst>
      <p:ext uri="{BB962C8B-B14F-4D97-AF65-F5344CB8AC3E}">
        <p14:creationId xmlns:p14="http://schemas.microsoft.com/office/powerpoint/2010/main" val="17505511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925CC6-47E4-C94F-B6BA-4E982609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6F27-A606-CF41-9EAB-98872245DFA3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F4C11788-5E7C-D74F-8B04-0742A1510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 1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B8C9499-3C44-3A4E-965A-4572AD2F6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altLang="en-US"/>
              <a:t>The pulse rates of 12 individuals arranged in increasing order are:</a:t>
            </a:r>
          </a:p>
          <a:p>
            <a:pPr marL="0" indent="0">
              <a:lnSpc>
                <a:spcPct val="20000"/>
              </a:lnSpc>
              <a:buNone/>
            </a:pPr>
            <a:endParaRPr lang="en-IE" altLang="en-US"/>
          </a:p>
          <a:p>
            <a:pPr marL="0" indent="0">
              <a:buNone/>
            </a:pPr>
            <a:r>
              <a:rPr lang="en-IE" altLang="en-US"/>
              <a:t>62, 64, 68, 70, 70, 74, 74, 76, 76, 78, 78, 80</a:t>
            </a:r>
          </a:p>
          <a:p>
            <a:pPr marL="0" indent="0">
              <a:lnSpc>
                <a:spcPct val="40000"/>
              </a:lnSpc>
              <a:buNone/>
            </a:pPr>
            <a:endParaRPr lang="en-IE" altLang="en-US"/>
          </a:p>
          <a:p>
            <a:pPr marL="0" indent="0">
              <a:lnSpc>
                <a:spcPct val="120000"/>
              </a:lnSpc>
              <a:buNone/>
            </a:pPr>
            <a:r>
              <a:rPr lang="en-IE" altLang="en-US"/>
              <a:t>Q</a:t>
            </a:r>
            <a:r>
              <a:rPr lang="en-IE" altLang="en-US" baseline="-25000"/>
              <a:t>1</a:t>
            </a:r>
            <a:r>
              <a:rPr lang="en-IE" altLang="en-US"/>
              <a:t>=(68+70)</a:t>
            </a:r>
            <a:r>
              <a:rPr lang="en-IE" altLang="en-US">
                <a:sym typeface="Symbol" pitchFamily="2" charset="2"/>
              </a:rPr>
              <a:t>2 = 69, Q</a:t>
            </a:r>
            <a:r>
              <a:rPr lang="en-IE" altLang="en-US" baseline="-25000">
                <a:sym typeface="Symbol" pitchFamily="2" charset="2"/>
              </a:rPr>
              <a:t>3</a:t>
            </a:r>
            <a:r>
              <a:rPr lang="en-IE" altLang="en-US">
                <a:sym typeface="Symbol" pitchFamily="2" charset="2"/>
              </a:rPr>
              <a:t>=(76+78)2 = 77</a:t>
            </a:r>
          </a:p>
          <a:p>
            <a:pPr marL="0" indent="0">
              <a:lnSpc>
                <a:spcPct val="20000"/>
              </a:lnSpc>
              <a:buNone/>
            </a:pPr>
            <a:endParaRPr lang="en-IE" altLang="en-US">
              <a:sym typeface="Symbol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E" altLang="en-US">
                <a:sym typeface="Symbol" pitchFamily="2" charset="2"/>
              </a:rPr>
              <a:t>IQR = (77 – 69) = 8</a:t>
            </a:r>
          </a:p>
          <a:p>
            <a:pPr marL="0" indent="0">
              <a:buNone/>
            </a:pPr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0630670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493C00-0F5A-0E4E-BC8A-C3C8FD6E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C46-5DCE-5149-BADE-A17712A69F85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592898" name="Rectangle 2">
            <a:extLst>
              <a:ext uri="{FF2B5EF4-FFF2-40B4-BE49-F238E27FC236}">
                <a16:creationId xmlns:a16="http://schemas.microsoft.com/office/drawing/2014/main" id="{FF32B167-7040-4E40-AFE9-2C2E77900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Example 1: Box-plot</a:t>
            </a:r>
            <a:endParaRPr lang="en-US" altLang="en-US"/>
          </a:p>
        </p:txBody>
      </p:sp>
      <p:pic>
        <p:nvPicPr>
          <p:cNvPr id="592916" name="Picture 20">
            <a:extLst>
              <a:ext uri="{FF2B5EF4-FFF2-40B4-BE49-F238E27FC236}">
                <a16:creationId xmlns:a16="http://schemas.microsoft.com/office/drawing/2014/main" id="{D664F213-C6BE-DE4B-8093-3090BB01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276476"/>
            <a:ext cx="583406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9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C6E246-635C-1E4B-B205-63D0A6DF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A691-4B79-4B48-B29B-44D772D49F20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FC180BE-3DA3-CD43-9090-6A32F1D32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Outliers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8FB65EC-292C-DB4A-B045-7EBD6C04C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1628776"/>
            <a:ext cx="8507413" cy="4525963"/>
          </a:xfrm>
        </p:spPr>
        <p:txBody>
          <a:bodyPr/>
          <a:lstStyle/>
          <a:p>
            <a:r>
              <a:rPr lang="en-IE" altLang="en-US"/>
              <a:t>An </a:t>
            </a:r>
            <a:r>
              <a:rPr lang="en-IE" altLang="en-US" b="1">
                <a:solidFill>
                  <a:schemeClr val="folHlink"/>
                </a:solidFill>
              </a:rPr>
              <a:t>outlier</a:t>
            </a:r>
            <a:r>
              <a:rPr lang="en-IE" altLang="en-US"/>
              <a:t> is an observation which does not appear to belong with the other data</a:t>
            </a:r>
          </a:p>
          <a:p>
            <a:r>
              <a:rPr lang="en-IE" altLang="en-US"/>
              <a:t>Outliers can arise because of a measurement or recording error or because of equipment failure during an experiment, etc.</a:t>
            </a:r>
          </a:p>
          <a:p>
            <a:r>
              <a:rPr lang="en-IE" altLang="en-US"/>
              <a:t>An outlier might be indicative of a sub-population, e.g. an abnormally low or high value in a medical test could indicate presence of an illness in the patient. </a:t>
            </a:r>
          </a:p>
        </p:txBody>
      </p:sp>
    </p:spTree>
    <p:extLst>
      <p:ext uri="{BB962C8B-B14F-4D97-AF65-F5344CB8AC3E}">
        <p14:creationId xmlns:p14="http://schemas.microsoft.com/office/powerpoint/2010/main" val="24812884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E2A344-241D-AA49-9509-CFF36FE4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1F8D-7A07-804D-A7F9-9FAD41D3E70D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E33AB459-0AE5-6A43-83DF-C382FDC6F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Outlier Boxplot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B954B25-3347-4E43-9391-06A156E6B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229600" cy="4394200"/>
          </a:xfrm>
        </p:spPr>
        <p:txBody>
          <a:bodyPr/>
          <a:lstStyle/>
          <a:p>
            <a:pPr marL="365125" indent="-365125"/>
            <a:r>
              <a:rPr lang="en-IE" altLang="en-US"/>
              <a:t>Re-define the upper and lower limits of the boxplots (the whisker lines) as:</a:t>
            </a:r>
          </a:p>
          <a:p>
            <a:pPr marL="365125" indent="-365125">
              <a:buNone/>
            </a:pPr>
            <a:r>
              <a:rPr lang="en-IE" altLang="en-US"/>
              <a:t>	Lower limit = Q</a:t>
            </a:r>
            <a:r>
              <a:rPr lang="en-IE" altLang="en-US" baseline="-25000"/>
              <a:t>1</a:t>
            </a:r>
            <a:r>
              <a:rPr lang="en-IE" altLang="en-US"/>
              <a:t>-1.5</a:t>
            </a:r>
            <a:r>
              <a:rPr lang="en-IE" altLang="en-US">
                <a:sym typeface="Symbol" pitchFamily="2" charset="2"/>
              </a:rPr>
              <a:t>IQR, and</a:t>
            </a:r>
          </a:p>
          <a:p>
            <a:pPr marL="365125" indent="-365125">
              <a:buNone/>
            </a:pPr>
            <a:r>
              <a:rPr lang="en-IE" altLang="en-US">
                <a:sym typeface="Symbol" pitchFamily="2" charset="2"/>
              </a:rPr>
              <a:t>	Upper limit = Q</a:t>
            </a:r>
            <a:r>
              <a:rPr lang="en-IE" altLang="en-US" baseline="-25000">
                <a:sym typeface="Symbol" pitchFamily="2" charset="2"/>
              </a:rPr>
              <a:t>3</a:t>
            </a:r>
            <a:r>
              <a:rPr lang="en-IE" altLang="en-US">
                <a:sym typeface="Symbol" pitchFamily="2" charset="2"/>
              </a:rPr>
              <a:t>+</a:t>
            </a:r>
            <a:r>
              <a:rPr lang="en-IE" altLang="en-US"/>
              <a:t>1.5</a:t>
            </a:r>
            <a:r>
              <a:rPr lang="en-IE" altLang="en-US">
                <a:sym typeface="Symbol" pitchFamily="2" charset="2"/>
              </a:rPr>
              <a:t>IQR</a:t>
            </a:r>
          </a:p>
          <a:p>
            <a:pPr marL="365125" indent="-365125">
              <a:lnSpc>
                <a:spcPct val="40000"/>
              </a:lnSpc>
              <a:buNone/>
            </a:pPr>
            <a:r>
              <a:rPr lang="en-IE" altLang="en-US">
                <a:sym typeface="Symbol" pitchFamily="2" charset="2"/>
              </a:rPr>
              <a:t>	</a:t>
            </a:r>
          </a:p>
          <a:p>
            <a:pPr marL="365125" indent="-365125"/>
            <a:r>
              <a:rPr lang="en-IE" altLang="en-US">
                <a:sym typeface="Symbol" pitchFamily="2" charset="2"/>
              </a:rPr>
              <a:t>Note that the lines may not go as far as these limits</a:t>
            </a:r>
          </a:p>
          <a:p>
            <a:pPr marL="365125" indent="-365125">
              <a:lnSpc>
                <a:spcPct val="30000"/>
              </a:lnSpc>
              <a:buNone/>
            </a:pPr>
            <a:endParaRPr lang="en-IE" altLang="en-US">
              <a:sym typeface="Symbol" pitchFamily="2" charset="2"/>
            </a:endParaRPr>
          </a:p>
          <a:p>
            <a:pPr marL="365125" indent="-365125"/>
            <a:r>
              <a:rPr lang="en-IE" altLang="en-US">
                <a:sym typeface="Symbol" pitchFamily="2" charset="2"/>
              </a:rPr>
              <a:t>If a data point is &lt; lower limit or &gt; upper limit, the data point is considered to be an outlier.</a:t>
            </a:r>
          </a:p>
        </p:txBody>
      </p:sp>
    </p:spTree>
    <p:extLst>
      <p:ext uri="{BB962C8B-B14F-4D97-AF65-F5344CB8AC3E}">
        <p14:creationId xmlns:p14="http://schemas.microsoft.com/office/powerpoint/2010/main" val="79183906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B11543-E29D-5C4E-8390-244628540B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400" dirty="0"/>
              <a:t>Theoretical Distributions</a:t>
            </a:r>
            <a:br>
              <a:rPr lang="en-US" altLang="en-US" sz="4400" dirty="0"/>
            </a:br>
            <a:r>
              <a:rPr lang="en-US" altLang="en-US" sz="4400" dirty="0"/>
              <a:t>&amp;</a:t>
            </a:r>
            <a:br>
              <a:rPr lang="en-US" altLang="en-US" sz="4400" dirty="0"/>
            </a:br>
            <a:r>
              <a:rPr lang="en-US" altLang="en-US" sz="4400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59134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17805C-A83B-C248-AC32-6CB8B4FFB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distribution??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37F831-C2D8-5949-9505-E09CD29B5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describes the ‘shape’ of a batch of numbers</a:t>
            </a:r>
          </a:p>
          <a:p>
            <a:endParaRPr lang="en-US" altLang="en-US"/>
          </a:p>
          <a:p>
            <a:r>
              <a:rPr lang="en-US" altLang="en-US"/>
              <a:t>the characteristics of a distribution can sometimes be defined using a small number of numeric descriptors called ‘parameters’</a:t>
            </a:r>
          </a:p>
        </p:txBody>
      </p:sp>
    </p:spTree>
    <p:extLst>
      <p:ext uri="{BB962C8B-B14F-4D97-AF65-F5344CB8AC3E}">
        <p14:creationId xmlns:p14="http://schemas.microsoft.com/office/powerpoint/2010/main" val="2800644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AE1C322-F990-E44C-B288-EF9F2D6CC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why??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8F04F7-B5AB-C642-8144-F87C20EB2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800600"/>
          </a:xfrm>
        </p:spPr>
        <p:txBody>
          <a:bodyPr/>
          <a:lstStyle/>
          <a:p>
            <a:r>
              <a:rPr lang="en-US" altLang="en-US" dirty="0"/>
              <a:t>can serve as a basis for standardized comparison of empirical distributions</a:t>
            </a:r>
          </a:p>
          <a:p>
            <a:r>
              <a:rPr lang="en-US" altLang="en-US" dirty="0"/>
              <a:t>can help us estimate confidence intervals for inferential statistics</a:t>
            </a:r>
          </a:p>
          <a:p>
            <a:r>
              <a:rPr lang="en-US" altLang="en-US" dirty="0"/>
              <a:t>form a basis for more advanced statistical methods</a:t>
            </a:r>
          </a:p>
          <a:p>
            <a:pPr lvl="1"/>
            <a:r>
              <a:rPr lang="en-US" altLang="en-US" dirty="0"/>
              <a:t>‘fit’ between observed distributions and certain theoretical distributions is an assumption of many statistical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2426261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3421BC0-01BA-F343-BBA0-FA987E70D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(Gaussian) distribution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036113-33B2-984B-BF7C-B023D23C6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r>
              <a:rPr lang="en-US" altLang="en-US" dirty="0"/>
              <a:t>continuous distribution</a:t>
            </a:r>
          </a:p>
          <a:p>
            <a:r>
              <a:rPr lang="en-US" altLang="en-US" dirty="0"/>
              <a:t>tails stretch infinitely in both directions</a:t>
            </a:r>
          </a:p>
          <a:p>
            <a:endParaRPr lang="en-US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5D4E3CE-15E9-5944-8E59-CDAA5A744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35777"/>
              </p:ext>
            </p:extLst>
          </p:nvPr>
        </p:nvGraphicFramePr>
        <p:xfrm>
          <a:off x="2209800" y="2317750"/>
          <a:ext cx="60960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STATISTICA Graph" r:id="rId4" imgW="130975100" imgH="89636600" progId="STATISTICAGraph">
                  <p:embed/>
                </p:oleObj>
              </mc:Choice>
              <mc:Fallback>
                <p:oleObj name="STATISTICA Graph" r:id="rId4" imgW="130975100" imgH="89636600" progId="STATISTICAGraph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1FEAC4A0-0304-FA4B-AAA0-4FD69A426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17750"/>
                        <a:ext cx="60960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71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461B6161-D32A-314A-B4B0-A6D002172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4800600"/>
            <a:ext cx="5715000" cy="160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symmetric around the </a:t>
            </a:r>
            <a:r>
              <a:rPr lang="en-US" altLang="en-US" sz="2400">
                <a:cs typeface="Times New Roman" panose="02020603050405020304" pitchFamily="18" charset="0"/>
              </a:rPr>
              <a:t>mean (</a:t>
            </a:r>
            <a:r>
              <a:rPr lang="en-US" altLang="en-US" sz="2400">
                <a:cs typeface="Times New Roman" panose="02020603050405020304" pitchFamily="18" charset="0"/>
                <a:sym typeface="Symbol" pitchFamily="2" charset="2"/>
              </a:rPr>
              <a:t></a:t>
            </a:r>
            <a:r>
              <a:rPr lang="en-US" altLang="en-US" sz="2400">
                <a:cs typeface="Times New Roman" panose="02020603050405020304" pitchFamily="18" charset="0"/>
              </a:rPr>
              <a:t>)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maximum height at </a:t>
            </a:r>
            <a:r>
              <a:rPr lang="en-US" altLang="en-US" sz="2400">
                <a:cs typeface="Times New Roman" panose="02020603050405020304" pitchFamily="18" charset="0"/>
                <a:sym typeface="Symbol" pitchFamily="2" charset="2"/>
              </a:rPr>
              <a:t></a:t>
            </a: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  <a:sym typeface="Symbol" pitchFamily="2" charset="2"/>
              </a:rPr>
              <a:t>standard deviation ()</a:t>
            </a:r>
            <a:r>
              <a:rPr lang="en-US" altLang="en-US" sz="2400">
                <a:cs typeface="Times New Roman" panose="02020603050405020304" pitchFamily="18" charset="0"/>
              </a:rPr>
              <a:t> is at the point of inflection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1FEAC4A0-0304-FA4B-AAA0-4FD69A426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1"/>
          <a:ext cx="60960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STATISTICA Graph" r:id="rId4" imgW="130975100" imgH="89636600" progId="STATISTICAGraph">
                  <p:embed/>
                </p:oleObj>
              </mc:Choice>
              <mc:Fallback>
                <p:oleObj name="STATISTICA Graph" r:id="rId4" imgW="130975100" imgH="89636600" progId="STATISTICAGraph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1FEAC4A0-0304-FA4B-AAA0-4FD69A426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1"/>
                        <a:ext cx="60960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6" name="Group 14">
            <a:extLst>
              <a:ext uri="{FF2B5EF4-FFF2-40B4-BE49-F238E27FC236}">
                <a16:creationId xmlns:a16="http://schemas.microsoft.com/office/drawing/2014/main" id="{810495E7-91BF-AC44-BB82-E005B9DD98F0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533400"/>
            <a:ext cx="304800" cy="3581400"/>
            <a:chOff x="2178" y="336"/>
            <a:chExt cx="192" cy="2256"/>
          </a:xfrm>
        </p:grpSpPr>
        <p:sp>
          <p:nvSpPr>
            <p:cNvPr id="8198" name="Line 6">
              <a:extLst>
                <a:ext uri="{FF2B5EF4-FFF2-40B4-BE49-F238E27FC236}">
                  <a16:creationId xmlns:a16="http://schemas.microsoft.com/office/drawing/2014/main" id="{7BB3E037-A06A-B949-8785-2C0023E1A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432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Text Box 9">
              <a:extLst>
                <a:ext uri="{FF2B5EF4-FFF2-40B4-BE49-F238E27FC236}">
                  <a16:creationId xmlns:a16="http://schemas.microsoft.com/office/drawing/2014/main" id="{1C26668A-8E6B-6F4E-9E4A-277D8454B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3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cs typeface="Times New Roman" panose="02020603050405020304" pitchFamily="18" charset="0"/>
                  <a:sym typeface="Symbol" pitchFamily="2" charset="2"/>
                </a:rPr>
                <a:t></a:t>
              </a:r>
            </a:p>
          </p:txBody>
        </p:sp>
      </p:grpSp>
      <p:grpSp>
        <p:nvGrpSpPr>
          <p:cNvPr id="8205" name="Group 13">
            <a:extLst>
              <a:ext uri="{FF2B5EF4-FFF2-40B4-BE49-F238E27FC236}">
                <a16:creationId xmlns:a16="http://schemas.microsoft.com/office/drawing/2014/main" id="{29665DCD-ADDD-1140-922B-27E6A808CE75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1938339"/>
            <a:ext cx="2698750" cy="2185987"/>
            <a:chOff x="1372" y="1221"/>
            <a:chExt cx="1700" cy="1377"/>
          </a:xfrm>
        </p:grpSpPr>
        <p:sp>
          <p:nvSpPr>
            <p:cNvPr id="8199" name="Line 7">
              <a:extLst>
                <a:ext uri="{FF2B5EF4-FFF2-40B4-BE49-F238E27FC236}">
                  <a16:creationId xmlns:a16="http://schemas.microsoft.com/office/drawing/2014/main" id="{CAB95810-6E58-BE4B-AEF3-E5D8C139A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35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>
              <a:extLst>
                <a:ext uri="{FF2B5EF4-FFF2-40B4-BE49-F238E27FC236}">
                  <a16:creationId xmlns:a16="http://schemas.microsoft.com/office/drawing/2014/main" id="{B996402F-814F-4848-AD24-BCDADD0E0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6" y="135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10">
              <a:extLst>
                <a:ext uri="{FF2B5EF4-FFF2-40B4-BE49-F238E27FC236}">
                  <a16:creationId xmlns:a16="http://schemas.microsoft.com/office/drawing/2014/main" id="{86105B0B-AA0E-AA4E-9A8D-25F1E9AB9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2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cs typeface="Times New Roman" panose="02020603050405020304" pitchFamily="18" charset="0"/>
                  <a:sym typeface="Symbol" pitchFamily="2" charset="2"/>
                </a:rPr>
                <a:t></a:t>
              </a:r>
            </a:p>
          </p:txBody>
        </p:sp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C1D11D72-3FF0-6F49-B0E5-7E5A2FA67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221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cs typeface="Times New Roman" panose="02020603050405020304" pitchFamily="18" charset="0"/>
                  <a:sym typeface="Symbol" pitchFamily="2" charset="2"/>
                </a:rPr>
                <a:t>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68E3F4-2DD2-164F-8435-7AA054DB2CE1}"/>
              </a:ext>
            </a:extLst>
          </p:cNvPr>
          <p:cNvSpPr/>
          <p:nvPr/>
        </p:nvSpPr>
        <p:spPr>
          <a:xfrm>
            <a:off x="8829674" y="3582384"/>
            <a:ext cx="3173640" cy="2941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dirty="0"/>
              <a:t>Symmetric, bell-shaped density function.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dirty="0"/>
              <a:t> 68% of area under the curve between </a:t>
            </a:r>
            <a:r>
              <a:rPr lang="en-US" altLang="en-US" dirty="0">
                <a:latin typeface="Symbol" pitchFamily="2" charset="2"/>
              </a:rPr>
              <a:t>m </a:t>
            </a:r>
            <a:r>
              <a:rPr lang="en-US" altLang="en-US" dirty="0">
                <a:latin typeface="Symbol" pitchFamily="2" charset="2"/>
                <a:sym typeface="Symbol" pitchFamily="2" charset="2"/>
              </a:rPr>
              <a:t></a:t>
            </a:r>
            <a:r>
              <a:rPr lang="en-US" altLang="en-US" dirty="0">
                <a:latin typeface="Symbol" pitchFamily="2" charset="2"/>
              </a:rPr>
              <a:t> s</a:t>
            </a:r>
            <a:r>
              <a:rPr lang="en-US" altLang="en-US" dirty="0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dirty="0"/>
              <a:t> 95% of area under the curve between </a:t>
            </a:r>
            <a:r>
              <a:rPr lang="en-US" altLang="en-US" dirty="0">
                <a:latin typeface="Symbol" pitchFamily="2" charset="2"/>
              </a:rPr>
              <a:t>m </a:t>
            </a:r>
            <a:r>
              <a:rPr lang="en-US" altLang="en-US" dirty="0">
                <a:latin typeface="Symbol" pitchFamily="2" charset="2"/>
                <a:sym typeface="Symbol" pitchFamily="2" charset="2"/>
              </a:rPr>
              <a:t></a:t>
            </a:r>
            <a:r>
              <a:rPr lang="en-US" altLang="en-US" dirty="0">
                <a:latin typeface="Symbol" pitchFamily="2" charset="2"/>
              </a:rPr>
              <a:t> 2s</a:t>
            </a:r>
            <a:r>
              <a:rPr lang="en-US" altLang="en-US" dirty="0"/>
              <a:t>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dirty="0"/>
              <a:t> 99.7% of area under the curve between </a:t>
            </a:r>
            <a:r>
              <a:rPr lang="en-US" altLang="en-US" dirty="0">
                <a:latin typeface="Symbol" pitchFamily="2" charset="2"/>
              </a:rPr>
              <a:t>m </a:t>
            </a:r>
            <a:r>
              <a:rPr lang="en-US" altLang="en-US" dirty="0">
                <a:latin typeface="Symbol" pitchFamily="2" charset="2"/>
                <a:sym typeface="Symbol" pitchFamily="2" charset="2"/>
              </a:rPr>
              <a:t></a:t>
            </a:r>
            <a:r>
              <a:rPr lang="en-US" altLang="en-US" dirty="0">
                <a:latin typeface="Symbol" pitchFamily="2" charset="2"/>
              </a:rPr>
              <a:t> 3s.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19CF93D-F73B-FD4D-9050-0745C3D38C79}"/>
              </a:ext>
            </a:extLst>
          </p:cNvPr>
          <p:cNvSpPr txBox="1">
            <a:spLocks noChangeArrowheads="1"/>
          </p:cNvSpPr>
          <p:nvPr/>
        </p:nvSpPr>
        <p:spPr>
          <a:xfrm>
            <a:off x="8812890" y="2604979"/>
            <a:ext cx="2874283" cy="52874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 dirty="0"/>
              <a:t>Properties of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2649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57135748-799D-374A-9CB1-0F8FEBA19F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4"/>
          <a:stretch>
            <a:fillRect/>
          </a:stretch>
        </p:blipFill>
        <p:spPr bwMode="auto">
          <a:xfrm>
            <a:off x="2333972" y="643466"/>
            <a:ext cx="752405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1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88E9CF-FB25-D04D-8E7B-6B15DC72F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z-scores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F1FAED8-D314-BB46-96CA-317BBA60D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standardizing values by re-expressing them in units of the standard deviation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measured away from the mean (where the mean is adjusted to equal 0)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26CD43E-0D61-CD4B-A43E-80F8EF4A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88" y="32242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45C4C110-D115-C248-BDF1-A76308268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343400"/>
          <a:ext cx="22098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1" r:id="rId4" imgW="16967200" imgH="9359900" progId="Equation.3">
                  <p:embed/>
                </p:oleObj>
              </mc:Choice>
              <mc:Fallback>
                <p:oleObj r:id="rId4" imgW="16967200" imgH="93599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45C4C110-D115-C248-BDF1-A76308268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220980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538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E227DBCB-6C1E-9B42-873C-EA49AFF81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z-scores = “standard normal deviates</a:t>
            </a:r>
            <a:r>
              <a:rPr lang="en-US" altLang="en-US" dirty="0"/>
              <a:t>”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converting number sets from a normal distribution to z-scores: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presents data in a standard form that can be easily compared to other distributions</a:t>
            </a:r>
            <a:endParaRPr lang="en-US" altLang="en-US" dirty="0"/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mean = 0</a:t>
            </a:r>
            <a:endParaRPr lang="en-US" altLang="en-US" dirty="0"/>
          </a:p>
          <a:p>
            <a:pPr lvl="1">
              <a:buFont typeface="Wingdings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standard deviation = 1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EFF6BE-253B-0841-A48A-C9E73BC2D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467109" cy="941161"/>
          </a:xfrm>
        </p:spPr>
        <p:txBody>
          <a:bodyPr/>
          <a:lstStyle/>
          <a:p>
            <a:r>
              <a:rPr lang="en-US" altLang="en-US" dirty="0"/>
              <a:t>Purpose of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8047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8DFAA1C-D8FA-D849-B2C8-5C2B30276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z-scores often summarized in table form as a </a:t>
            </a:r>
            <a:r>
              <a:rPr lang="en-US" altLang="en-US" dirty="0">
                <a:cs typeface="Times New Roman" panose="02020603050405020304" pitchFamily="18" charset="0"/>
              </a:rPr>
              <a:t>CDF (cumulative density function)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can use in various ways, including determining how different proportions of a batch are distributed “under the curve”</a:t>
            </a:r>
          </a:p>
        </p:txBody>
      </p:sp>
    </p:spTree>
    <p:extLst>
      <p:ext uri="{BB962C8B-B14F-4D97-AF65-F5344CB8AC3E}">
        <p14:creationId xmlns:p14="http://schemas.microsoft.com/office/powerpoint/2010/main" val="3332164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5ADB582-06E6-474A-9911-D217CBC58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Neanderthal stature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3DBB3DE-E55A-8348-B5B8-A4583F2B8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population of Neanderthal skeletons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stature estimates appear to follow an approximately normal distribution…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mean = 163.7 cm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sd = 5.79 cm</a:t>
            </a:r>
          </a:p>
          <a:p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CB566D-DD29-E343-8550-559D58D56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Quest. 1: what proportion of the population is &gt;165 cm? 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FA45A5-E38C-304D-B3B5-607A5882F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z-score = ?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z-score = (165-163.7)/5.79 = .23 (+)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B9E2523-E1B2-7C40-B215-12AA0CFA5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257801"/>
            <a:ext cx="243840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mean = 163.7 cm</a:t>
            </a:r>
          </a:p>
          <a:p>
            <a:r>
              <a:rPr lang="en-US" altLang="en-US"/>
              <a:t>sd = 5.79 cm</a:t>
            </a:r>
          </a:p>
        </p:txBody>
      </p:sp>
    </p:spTree>
    <p:extLst>
      <p:ext uri="{BB962C8B-B14F-4D97-AF65-F5344CB8AC3E}">
        <p14:creationId xmlns:p14="http://schemas.microsoft.com/office/powerpoint/2010/main" val="641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1" name="Group 13">
            <a:extLst>
              <a:ext uri="{FF2B5EF4-FFF2-40B4-BE49-F238E27FC236}">
                <a16:creationId xmlns:a16="http://schemas.microsoft.com/office/drawing/2014/main" id="{346B8827-ABFC-F44C-B727-D8DE9D6E59DB}"/>
              </a:ext>
            </a:extLst>
          </p:cNvPr>
          <p:cNvGrpSpPr>
            <a:grpSpLocks/>
          </p:cNvGrpSpPr>
          <p:nvPr/>
        </p:nvGrpSpPr>
        <p:grpSpPr bwMode="auto">
          <a:xfrm>
            <a:off x="1600201" y="0"/>
            <a:ext cx="9015413" cy="6858000"/>
            <a:chOff x="48" y="0"/>
            <a:chExt cx="5679" cy="4320"/>
          </a:xfrm>
        </p:grpSpPr>
        <p:grpSp>
          <p:nvGrpSpPr>
            <p:cNvPr id="22540" name="Group 12">
              <a:extLst>
                <a:ext uri="{FF2B5EF4-FFF2-40B4-BE49-F238E27FC236}">
                  <a16:creationId xmlns:a16="http://schemas.microsoft.com/office/drawing/2014/main" id="{F4F3F9B8-8826-D644-878D-C6F71CE4E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0"/>
              <a:ext cx="5679" cy="4320"/>
              <a:chOff x="48" y="0"/>
              <a:chExt cx="5679" cy="4320"/>
            </a:xfrm>
          </p:grpSpPr>
          <p:grpSp>
            <p:nvGrpSpPr>
              <p:cNvPr id="22532" name="Group 4">
                <a:extLst>
                  <a:ext uri="{FF2B5EF4-FFF2-40B4-BE49-F238E27FC236}">
                    <a16:creationId xmlns:a16="http://schemas.microsoft.com/office/drawing/2014/main" id="{376E655D-291A-D745-95B7-1BBE959588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0"/>
                <a:ext cx="5679" cy="4320"/>
                <a:chOff x="48" y="0"/>
                <a:chExt cx="5679" cy="4320"/>
              </a:xfrm>
            </p:grpSpPr>
            <p:pic>
              <p:nvPicPr>
                <p:cNvPr id="22530" name="Picture 2" descr="Table C_1">
                  <a:extLst>
                    <a:ext uri="{FF2B5EF4-FFF2-40B4-BE49-F238E27FC236}">
                      <a16:creationId xmlns:a16="http://schemas.microsoft.com/office/drawing/2014/main" id="{6CAF7B74-A790-774B-A3C4-C14F52677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" y="0"/>
                  <a:ext cx="2893" cy="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531" name="Picture 3" descr="Table C_2">
                  <a:extLst>
                    <a:ext uri="{FF2B5EF4-FFF2-40B4-BE49-F238E27FC236}">
                      <a16:creationId xmlns:a16="http://schemas.microsoft.com/office/drawing/2014/main" id="{13E01EC3-4CF4-C34C-A6CD-C61BC09491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4" y="192"/>
                  <a:ext cx="2783" cy="4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59C3060F-96D7-9149-8A30-FE07D5E87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849"/>
                <a:ext cx="987" cy="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39" name="Group 11">
              <a:extLst>
                <a:ext uri="{FF2B5EF4-FFF2-40B4-BE49-F238E27FC236}">
                  <a16:creationId xmlns:a16="http://schemas.microsoft.com/office/drawing/2014/main" id="{95B55D07-BDCF-6445-959A-05B66F0F4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4" y="819"/>
              <a:ext cx="1058" cy="144"/>
              <a:chOff x="3914" y="816"/>
              <a:chExt cx="1058" cy="144"/>
            </a:xfrm>
          </p:grpSpPr>
          <p:sp>
            <p:nvSpPr>
              <p:cNvPr id="22533" name="Text Box 5">
                <a:extLst>
                  <a:ext uri="{FF2B5EF4-FFF2-40B4-BE49-F238E27FC236}">
                    <a16:creationId xmlns:a16="http://schemas.microsoft.com/office/drawing/2014/main" id="{8F8176D9-F16D-0F40-9EB6-933E436BA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.48803</a:t>
                </a:r>
              </a:p>
            </p:txBody>
          </p:sp>
          <p:sp>
            <p:nvSpPr>
              <p:cNvPr id="22536" name="Text Box 8">
                <a:extLst>
                  <a:ext uri="{FF2B5EF4-FFF2-40B4-BE49-F238E27FC236}">
                    <a16:creationId xmlns:a16="http://schemas.microsoft.com/office/drawing/2014/main" id="{C8A3C745-EBF1-9646-988F-0444CF30E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.48405</a:t>
                </a:r>
              </a:p>
            </p:txBody>
          </p:sp>
          <p:sp>
            <p:nvSpPr>
              <p:cNvPr id="22537" name="Text Box 9">
                <a:extLst>
                  <a:ext uri="{FF2B5EF4-FFF2-40B4-BE49-F238E27FC236}">
                    <a16:creationId xmlns:a16="http://schemas.microsoft.com/office/drawing/2014/main" id="{6B824977-2D68-1140-AB47-3D0870CCC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3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.48006</a:t>
                </a:r>
              </a:p>
            </p:txBody>
          </p:sp>
          <p:sp>
            <p:nvSpPr>
              <p:cNvPr id="22538" name="Text Box 10">
                <a:extLst>
                  <a:ext uri="{FF2B5EF4-FFF2-40B4-BE49-F238E27FC236}">
                    <a16:creationId xmlns:a16="http://schemas.microsoft.com/office/drawing/2014/main" id="{CEF49114-A78A-D24E-A704-7FC84E87A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.47608</a:t>
                </a:r>
              </a:p>
            </p:txBody>
          </p:sp>
        </p:grpSp>
      </p:grpSp>
      <p:sp>
        <p:nvSpPr>
          <p:cNvPr id="22542" name="Oval 14">
            <a:extLst>
              <a:ext uri="{FF2B5EF4-FFF2-40B4-BE49-F238E27FC236}">
                <a16:creationId xmlns:a16="http://schemas.microsoft.com/office/drawing/2014/main" id="{418C8998-BAE9-8341-AC22-87088CFF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1000"/>
            <a:ext cx="12192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07BAF1E0-A0E4-4E4D-BEE6-5D79B8844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8" y="172085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Oval 16">
            <a:extLst>
              <a:ext uri="{FF2B5EF4-FFF2-40B4-BE49-F238E27FC236}">
                <a16:creationId xmlns:a16="http://schemas.microsoft.com/office/drawing/2014/main" id="{BA4C6493-87C9-7A40-9B5D-825B3641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1611313"/>
            <a:ext cx="2286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>
            <a:extLst>
              <a:ext uri="{FF2B5EF4-FFF2-40B4-BE49-F238E27FC236}">
                <a16:creationId xmlns:a16="http://schemas.microsoft.com/office/drawing/2014/main" id="{D15D1B1F-2085-6A47-9525-3DF802BDA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1143000"/>
            <a:ext cx="2286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D937401-30A2-6749-85BB-40E72A45A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Quest. 1: what proportion of the population is &gt;165 cm? 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7BCDE9-4ECF-DF49-AD4E-7F6DE0693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z-score = .23 (+) 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using Table C-2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cdf(.23) = .40905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40.9%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545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AB893A-A15C-DF40-8D61-855CE8105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Quest. 2: 98% of the population fall below what height? 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CF4CF29-9832-4041-A869-14869CD83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Cdf(x)=.98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can use either table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Table C-1; look for .98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Table C-2; look for .02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1B56512-0FD7-0A4A-9CD7-C0A7C702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FB4CBC08-4A4B-3345-BD38-5FD427D4BBFA}"/>
              </a:ext>
            </a:extLst>
          </p:cNvPr>
          <p:cNvGrpSpPr>
            <a:grpSpLocks/>
          </p:cNvGrpSpPr>
          <p:nvPr/>
        </p:nvGrpSpPr>
        <p:grpSpPr bwMode="auto">
          <a:xfrm>
            <a:off x="1600201" y="0"/>
            <a:ext cx="9015413" cy="6858000"/>
            <a:chOff x="48" y="0"/>
            <a:chExt cx="5679" cy="4320"/>
          </a:xfrm>
        </p:grpSpPr>
        <p:grpSp>
          <p:nvGrpSpPr>
            <p:cNvPr id="25603" name="Group 3">
              <a:extLst>
                <a:ext uri="{FF2B5EF4-FFF2-40B4-BE49-F238E27FC236}">
                  <a16:creationId xmlns:a16="http://schemas.microsoft.com/office/drawing/2014/main" id="{3560C63C-8D43-9B48-AEF9-743C3566E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0"/>
              <a:ext cx="5679" cy="4320"/>
              <a:chOff x="48" y="0"/>
              <a:chExt cx="5679" cy="4320"/>
            </a:xfrm>
          </p:grpSpPr>
          <p:grpSp>
            <p:nvGrpSpPr>
              <p:cNvPr id="25604" name="Group 4">
                <a:extLst>
                  <a:ext uri="{FF2B5EF4-FFF2-40B4-BE49-F238E27FC236}">
                    <a16:creationId xmlns:a16="http://schemas.microsoft.com/office/drawing/2014/main" id="{183E4ED8-66AF-6645-9A40-092C49805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0"/>
                <a:ext cx="5679" cy="4320"/>
                <a:chOff x="48" y="0"/>
                <a:chExt cx="5679" cy="4320"/>
              </a:xfrm>
            </p:grpSpPr>
            <p:pic>
              <p:nvPicPr>
                <p:cNvPr id="25605" name="Picture 5" descr="Table C_1">
                  <a:extLst>
                    <a:ext uri="{FF2B5EF4-FFF2-40B4-BE49-F238E27FC236}">
                      <a16:creationId xmlns:a16="http://schemas.microsoft.com/office/drawing/2014/main" id="{3B6CC36A-95F9-CC40-8CBB-7288A61DE4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" y="0"/>
                  <a:ext cx="2893" cy="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606" name="Picture 6" descr="Table C_2">
                  <a:extLst>
                    <a:ext uri="{FF2B5EF4-FFF2-40B4-BE49-F238E27FC236}">
                      <a16:creationId xmlns:a16="http://schemas.microsoft.com/office/drawing/2014/main" id="{6172BCA5-5DF8-6742-B640-BEAC0D7A88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4" y="192"/>
                  <a:ext cx="2783" cy="4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607" name="Rectangle 7">
                <a:extLst>
                  <a:ext uri="{FF2B5EF4-FFF2-40B4-BE49-F238E27FC236}">
                    <a16:creationId xmlns:a16="http://schemas.microsoft.com/office/drawing/2014/main" id="{86CCF3E5-5725-7A42-8AEE-F0E119D18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849"/>
                <a:ext cx="987" cy="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96A94C4D-8B60-534E-A0EE-B80009160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4" y="819"/>
              <a:ext cx="1058" cy="144"/>
              <a:chOff x="3914" y="816"/>
              <a:chExt cx="1058" cy="144"/>
            </a:xfrm>
          </p:grpSpPr>
          <p:sp>
            <p:nvSpPr>
              <p:cNvPr id="25609" name="Text Box 9">
                <a:extLst>
                  <a:ext uri="{FF2B5EF4-FFF2-40B4-BE49-F238E27FC236}">
                    <a16:creationId xmlns:a16="http://schemas.microsoft.com/office/drawing/2014/main" id="{C7FB4D8B-0751-8943-8650-D8D155B46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.48803</a:t>
                </a:r>
              </a:p>
            </p:txBody>
          </p:sp>
          <p:sp>
            <p:nvSpPr>
              <p:cNvPr id="25610" name="Text Box 10">
                <a:extLst>
                  <a:ext uri="{FF2B5EF4-FFF2-40B4-BE49-F238E27FC236}">
                    <a16:creationId xmlns:a16="http://schemas.microsoft.com/office/drawing/2014/main" id="{8A251955-DAD3-EE44-9830-5903A45DE8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.48405</a:t>
                </a:r>
              </a:p>
            </p:txBody>
          </p:sp>
          <p:sp>
            <p:nvSpPr>
              <p:cNvPr id="25611" name="Text Box 11">
                <a:extLst>
                  <a:ext uri="{FF2B5EF4-FFF2-40B4-BE49-F238E27FC236}">
                    <a16:creationId xmlns:a16="http://schemas.microsoft.com/office/drawing/2014/main" id="{CF30EC9B-5567-F648-B99A-BB1342432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3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.48006</a:t>
                </a:r>
              </a:p>
            </p:txBody>
          </p:sp>
          <p:sp>
            <p:nvSpPr>
              <p:cNvPr id="25612" name="Text Box 12">
                <a:extLst>
                  <a:ext uri="{FF2B5EF4-FFF2-40B4-BE49-F238E27FC236}">
                    <a16:creationId xmlns:a16="http://schemas.microsoft.com/office/drawing/2014/main" id="{CBFBC381-97D2-3E4D-B769-D84825FB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7" y="816"/>
                <a:ext cx="32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900"/>
                  <a:t>.47608</a:t>
                </a:r>
              </a:p>
            </p:txBody>
          </p:sp>
        </p:grpSp>
      </p:grpSp>
      <p:sp>
        <p:nvSpPr>
          <p:cNvPr id="25613" name="Line 13">
            <a:extLst>
              <a:ext uri="{FF2B5EF4-FFF2-40B4-BE49-F238E27FC236}">
                <a16:creationId xmlns:a16="http://schemas.microsoft.com/office/drawing/2014/main" id="{D5091BC7-C8F9-384C-BB3E-D55EB1630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625" y="397351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F56E7BEB-681B-6F41-A6A9-23AA1BEA9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8850" y="4157663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1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E53D172-91CC-F248-8136-097373BD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Quest. 2: 98% of the population fall below what height? </a:t>
            </a: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A5CDBB-9312-E043-AE20-0FFDE2E9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Cdf(x)=.98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can use either table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Table C-1; look for .98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Table C-2; look for .02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both give you a value of 2.05 for </a:t>
            </a:r>
            <a:r>
              <a:rPr lang="en-US" altLang="en-US" b="1">
                <a:cs typeface="Times New Roman" panose="02020603050405020304" pitchFamily="18" charset="0"/>
              </a:rPr>
              <a:t>z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solve z-score formula for x: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x = 2.05*5.79+163.7 = 175.6cm 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1458C64-BA9C-8D4D-9EF3-8955D85A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D6A52489-56C6-B24E-9890-E2BC489DD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648201"/>
          <a:ext cx="2667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2" r:id="rId4" imgW="18719800" imgH="5270500" progId="Equation.3">
                  <p:embed/>
                </p:oleObj>
              </mc:Choice>
              <mc:Fallback>
                <p:oleObj r:id="rId4" imgW="18719800" imgH="5270500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D6A52489-56C6-B24E-9890-E2BC489DD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648201"/>
                        <a:ext cx="26670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Oval 6">
            <a:extLst>
              <a:ext uri="{FF2B5EF4-FFF2-40B4-BE49-F238E27FC236}">
                <a16:creationId xmlns:a16="http://schemas.microsoft.com/office/drawing/2014/main" id="{ECFFBCA1-482B-BD41-ADD8-CAE27EE3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2895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D5F3142-48A5-9C45-8E26-71C5F4B77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>
            <a:normAutofit/>
          </a:bodyPr>
          <a:lstStyle/>
          <a:p>
            <a:r>
              <a:rPr lang="en-IE" altLang="en-US" sz="3200" dirty="0"/>
              <a:t>Variables</a:t>
            </a:r>
            <a:endParaRPr lang="en-US" altLang="en-US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EFD70A-EB66-D243-852F-6F4123A04826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484313"/>
            <a:ext cx="9395608" cy="484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sz="2400" b="1" dirty="0">
                <a:solidFill>
                  <a:schemeClr val="folHlink"/>
                </a:solidFill>
              </a:rPr>
              <a:t>Variables</a:t>
            </a:r>
            <a:r>
              <a:rPr lang="en-IE" altLang="en-US" sz="2400" dirty="0"/>
              <a:t> are the quantities measured in a sample. They may be classified as:</a:t>
            </a:r>
          </a:p>
          <a:p>
            <a:pPr marL="0" indent="0">
              <a:buNone/>
            </a:pPr>
            <a:endParaRPr lang="en-IE" altLang="en-US" sz="2400" dirty="0"/>
          </a:p>
          <a:p>
            <a:pPr lvl="1"/>
            <a:r>
              <a:rPr lang="en-IE" altLang="en-US" sz="2000" b="1" dirty="0">
                <a:solidFill>
                  <a:schemeClr val="folHlink"/>
                </a:solidFill>
              </a:rPr>
              <a:t>Quantitative</a:t>
            </a:r>
            <a:r>
              <a:rPr lang="en-IE" altLang="en-US" sz="2000" b="1" dirty="0"/>
              <a:t> </a:t>
            </a:r>
            <a:r>
              <a:rPr lang="en-IE" altLang="en-US" sz="2000" dirty="0"/>
              <a:t>i.e. numerical</a:t>
            </a:r>
          </a:p>
          <a:p>
            <a:pPr lvl="2"/>
            <a:r>
              <a:rPr lang="en-IE" altLang="en-US" sz="1800" b="1" dirty="0">
                <a:solidFill>
                  <a:schemeClr val="folHlink"/>
                </a:solidFill>
              </a:rPr>
              <a:t>Continuous</a:t>
            </a:r>
            <a:r>
              <a:rPr lang="en-IE" altLang="en-US" sz="1800" dirty="0"/>
              <a:t> (e.g. pH of a sample, patient cholesterol levels)</a:t>
            </a:r>
          </a:p>
          <a:p>
            <a:pPr lvl="2"/>
            <a:endParaRPr lang="en-IE" altLang="en-US" sz="1800" b="1" dirty="0">
              <a:solidFill>
                <a:schemeClr val="folHlink"/>
              </a:solidFill>
            </a:endParaRPr>
          </a:p>
          <a:p>
            <a:pPr lvl="2"/>
            <a:r>
              <a:rPr lang="en-IE" altLang="en-US" sz="1800" b="1" dirty="0">
                <a:solidFill>
                  <a:schemeClr val="folHlink"/>
                </a:solidFill>
              </a:rPr>
              <a:t>Discrete</a:t>
            </a:r>
            <a:r>
              <a:rPr lang="en-IE" altLang="en-US" sz="1800" dirty="0"/>
              <a:t> (e.g. number of bacteria colonies in a culture)</a:t>
            </a:r>
          </a:p>
          <a:p>
            <a:pPr lvl="1"/>
            <a:endParaRPr lang="en-IE" altLang="en-US" sz="2000" b="1" dirty="0">
              <a:solidFill>
                <a:schemeClr val="folHlink"/>
              </a:solidFill>
            </a:endParaRPr>
          </a:p>
          <a:p>
            <a:pPr lvl="1"/>
            <a:r>
              <a:rPr lang="en-IE" altLang="en-US" sz="2000" b="1" dirty="0">
                <a:solidFill>
                  <a:schemeClr val="folHlink"/>
                </a:solidFill>
              </a:rPr>
              <a:t>Categorical</a:t>
            </a:r>
          </a:p>
          <a:p>
            <a:pPr lvl="2"/>
            <a:r>
              <a:rPr lang="en-IE" altLang="en-US" sz="1800" b="1" dirty="0">
                <a:solidFill>
                  <a:schemeClr val="folHlink"/>
                </a:solidFill>
              </a:rPr>
              <a:t>Nominal</a:t>
            </a:r>
            <a:r>
              <a:rPr lang="en-IE" altLang="en-US" sz="1800" dirty="0"/>
              <a:t> (e.g. gender, blood group)</a:t>
            </a:r>
          </a:p>
          <a:p>
            <a:pPr lvl="2"/>
            <a:r>
              <a:rPr lang="en-IE" altLang="en-US" sz="1800" b="1" dirty="0">
                <a:solidFill>
                  <a:schemeClr val="folHlink"/>
                </a:solidFill>
              </a:rPr>
              <a:t>Ordinal</a:t>
            </a:r>
            <a:r>
              <a:rPr lang="en-IE" altLang="en-US" sz="1800" b="1" dirty="0"/>
              <a:t> </a:t>
            </a:r>
            <a:r>
              <a:rPr lang="en-IE" altLang="en-US" sz="1800" dirty="0"/>
              <a:t>(</a:t>
            </a:r>
            <a:r>
              <a:rPr lang="en-IE" altLang="en-US" sz="1800" dirty="0">
                <a:solidFill>
                  <a:schemeClr val="folHlink"/>
                </a:solidFill>
              </a:rPr>
              <a:t>ranked</a:t>
            </a:r>
            <a:r>
              <a:rPr lang="en-IE" altLang="en-US" sz="1800" dirty="0"/>
              <a:t> e.g. mild, moderate or severe illness). Often ordinal variables are re-coded to be quantitative. </a:t>
            </a:r>
          </a:p>
        </p:txBody>
      </p:sp>
    </p:spTree>
    <p:extLst>
      <p:ext uri="{BB962C8B-B14F-4D97-AF65-F5344CB8AC3E}">
        <p14:creationId xmlns:p14="http://schemas.microsoft.com/office/powerpoint/2010/main" val="4085173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E3FFA7-2C45-9847-9F8B-E5724CB3D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hypothesis testing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B71C1E9-7C00-C243-BA23-6DB5C1BD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originally used where </a:t>
            </a:r>
            <a:r>
              <a:rPr lang="en-US" altLang="en-US" u="sng"/>
              <a:t>decisions</a:t>
            </a:r>
            <a:r>
              <a:rPr lang="en-US" altLang="en-US"/>
              <a:t> had to be made</a:t>
            </a:r>
          </a:p>
          <a:p>
            <a:r>
              <a:rPr lang="en-US" altLang="en-US"/>
              <a:t>now more widely used—even where </a:t>
            </a:r>
            <a:r>
              <a:rPr lang="en-US" altLang="en-US" i="1"/>
              <a:t>evaluation</a:t>
            </a:r>
            <a:r>
              <a:rPr lang="en-US" altLang="en-US"/>
              <a:t> of data would be more appropriate</a:t>
            </a:r>
          </a:p>
          <a:p>
            <a:r>
              <a:rPr lang="en-US" altLang="en-US"/>
              <a:t>involves testing the relative strength of </a:t>
            </a:r>
            <a:r>
              <a:rPr lang="en-US" altLang="en-US" i="1"/>
              <a:t>null</a:t>
            </a:r>
            <a:r>
              <a:rPr lang="en-US" altLang="en-US"/>
              <a:t> vs. </a:t>
            </a:r>
            <a:r>
              <a:rPr lang="en-US" altLang="en-US" i="1"/>
              <a:t>alternative</a:t>
            </a:r>
            <a:r>
              <a:rPr lang="en-US" altLang="en-US"/>
              <a:t> hypotheses</a:t>
            </a:r>
          </a:p>
        </p:txBody>
      </p:sp>
    </p:spTree>
    <p:extLst>
      <p:ext uri="{BB962C8B-B14F-4D97-AF65-F5344CB8AC3E}">
        <p14:creationId xmlns:p14="http://schemas.microsoft.com/office/powerpoint/2010/main" val="1132692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CD9A79F4-E6C8-D24D-9662-0190B7B10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334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</a:p>
          <a:p>
            <a:pPr marL="609600" indent="-609600"/>
            <a:r>
              <a:rPr lang="en-US" altLang="en-US" dirty="0"/>
              <a:t>usually highly specific and explicit</a:t>
            </a:r>
          </a:p>
          <a:p>
            <a:pPr marL="609600" indent="-609600"/>
            <a:r>
              <a:rPr lang="en-US" altLang="en-US" dirty="0"/>
              <a:t>often a hypothesis that we suspect is wrong, and wish to disprove</a:t>
            </a:r>
          </a:p>
          <a:p>
            <a:pPr marL="609600" indent="-609600"/>
            <a:r>
              <a:rPr lang="en-US" altLang="en-US" dirty="0"/>
              <a:t>e.g.: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the means of two populations are the same (H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  <a:r>
              <a:rPr lang="en-US" altLang="en-US" dirty="0">
                <a:sym typeface="Symbol" pitchFamily="2" charset="2"/>
              </a:rPr>
              <a:t>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ym typeface="Symbol" pitchFamily="2" charset="2"/>
              </a:rPr>
              <a:t></a:t>
            </a:r>
            <a:r>
              <a:rPr lang="en-US" altLang="en-US" baseline="-25000" dirty="0"/>
              <a:t>2</a:t>
            </a:r>
            <a:r>
              <a:rPr lang="en-US" altLang="en-US" dirty="0"/>
              <a:t> 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two variables are independent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two distributions are the same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BD421F1-0DCF-DF43-B3E5-69E196BE1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“null hypothesis”</a:t>
            </a:r>
          </a:p>
        </p:txBody>
      </p:sp>
    </p:spTree>
    <p:extLst>
      <p:ext uri="{BB962C8B-B14F-4D97-AF65-F5344CB8AC3E}">
        <p14:creationId xmlns:p14="http://schemas.microsoft.com/office/powerpoint/2010/main" val="3856829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DA70FEB6-11CF-5E4E-898A-FC38CB576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what is logically implied when H</a:t>
            </a:r>
            <a:r>
              <a:rPr lang="en-US" altLang="en-US" baseline="-25000" dirty="0"/>
              <a:t>0</a:t>
            </a:r>
            <a:r>
              <a:rPr lang="en-US" altLang="en-US" dirty="0"/>
              <a:t> is false</a:t>
            </a:r>
          </a:p>
          <a:p>
            <a:r>
              <a:rPr lang="en-US" altLang="en-US" dirty="0"/>
              <a:t>often quite general or nebulous compared to H</a:t>
            </a:r>
            <a:r>
              <a:rPr lang="en-US" altLang="en-US" baseline="-25000" dirty="0"/>
              <a:t>0</a:t>
            </a:r>
          </a:p>
          <a:p>
            <a:r>
              <a:rPr lang="en-US" altLang="en-US" dirty="0"/>
              <a:t>the means of two populations are different: H</a:t>
            </a:r>
            <a:r>
              <a:rPr lang="en-US" altLang="en-US" baseline="-25000" dirty="0"/>
              <a:t>1</a:t>
            </a:r>
            <a:r>
              <a:rPr lang="en-US" altLang="en-US" dirty="0"/>
              <a:t>:</a:t>
            </a:r>
            <a:r>
              <a:rPr lang="en-US" altLang="en-US" dirty="0">
                <a:sym typeface="Symbol" pitchFamily="2" charset="2"/>
              </a:rPr>
              <a:t></a:t>
            </a:r>
            <a:r>
              <a:rPr lang="en-US" altLang="en-US" baseline="-25000" dirty="0"/>
              <a:t>1</a:t>
            </a:r>
            <a:r>
              <a:rPr lang="en-US" altLang="en-US" dirty="0"/>
              <a:t>&lt; &gt;</a:t>
            </a:r>
            <a:r>
              <a:rPr lang="en-US" altLang="en-US" dirty="0">
                <a:sym typeface="Symbol" pitchFamily="2" charset="2"/>
              </a:rPr>
              <a:t></a:t>
            </a:r>
            <a:r>
              <a:rPr lang="en-US" altLang="en-US" baseline="-25000" dirty="0"/>
              <a:t>2</a:t>
            </a:r>
            <a:endParaRPr lang="en-US" altLang="en-US" dirty="0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4A13F404-719F-0041-93F0-07B53C857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“alternative hypothesis”</a:t>
            </a:r>
          </a:p>
        </p:txBody>
      </p:sp>
    </p:spTree>
    <p:extLst>
      <p:ext uri="{BB962C8B-B14F-4D97-AF65-F5344CB8AC3E}">
        <p14:creationId xmlns:p14="http://schemas.microsoft.com/office/powerpoint/2010/main" val="1025377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1941CF62-D429-034F-99CF-3A709599B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r>
              <a:rPr lang="en-US" altLang="en-US"/>
              <a:t>what can go wrong???</a:t>
            </a:r>
          </a:p>
          <a:p>
            <a:endParaRPr lang="en-US" altLang="en-US"/>
          </a:p>
          <a:p>
            <a:r>
              <a:rPr lang="en-US" altLang="en-US"/>
              <a:t>since we can never know the true state of underlying population, we always run the risk of making the wrong decision…</a:t>
            </a:r>
          </a:p>
        </p:txBody>
      </p:sp>
    </p:spTree>
    <p:extLst>
      <p:ext uri="{BB962C8B-B14F-4D97-AF65-F5344CB8AC3E}">
        <p14:creationId xmlns:p14="http://schemas.microsoft.com/office/powerpoint/2010/main" val="691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C33F3A5-B15A-9B49-A6F6-5FF29C778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r>
              <a:rPr lang="en-US" altLang="en-US" dirty="0"/>
              <a:t>P(rejecting H</a:t>
            </a:r>
            <a:r>
              <a:rPr lang="en-US" altLang="en-US" baseline="-25000" dirty="0"/>
              <a:t>0</a:t>
            </a:r>
            <a:r>
              <a:rPr lang="en-US" altLang="en-US" dirty="0"/>
              <a:t>|H</a:t>
            </a:r>
            <a:r>
              <a:rPr lang="en-US" altLang="en-US" baseline="-25000" dirty="0"/>
              <a:t>0</a:t>
            </a:r>
            <a:r>
              <a:rPr lang="en-US" altLang="en-US" dirty="0"/>
              <a:t> is true)</a:t>
            </a:r>
          </a:p>
          <a:p>
            <a:r>
              <a:rPr lang="en-US" altLang="en-US" dirty="0"/>
              <a:t>probability of </a:t>
            </a:r>
            <a:r>
              <a:rPr lang="en-US" altLang="en-US" u="sng" dirty="0"/>
              <a:t>rejecting</a:t>
            </a:r>
            <a:r>
              <a:rPr lang="en-US" altLang="en-US" dirty="0"/>
              <a:t> a </a:t>
            </a:r>
            <a:r>
              <a:rPr lang="en-US" altLang="en-US" u="sng" dirty="0"/>
              <a:t>true</a:t>
            </a:r>
            <a:r>
              <a:rPr lang="en-US" altLang="en-US" dirty="0"/>
              <a:t> null hypothesis</a:t>
            </a:r>
          </a:p>
          <a:p>
            <a:pPr lvl="1"/>
            <a:r>
              <a:rPr lang="en-US" altLang="en-US" dirty="0"/>
              <a:t>e.g.: deciding that two population means are different when they really are the same </a:t>
            </a:r>
          </a:p>
          <a:p>
            <a:r>
              <a:rPr lang="en-US" altLang="en-US" dirty="0"/>
              <a:t>P = significance level of the test = </a:t>
            </a:r>
            <a:r>
              <a:rPr lang="en-US" altLang="en-US" i="1" dirty="0"/>
              <a:t>alpha</a:t>
            </a:r>
            <a:r>
              <a:rPr lang="en-US" altLang="en-US" dirty="0"/>
              <a:t> (</a:t>
            </a:r>
            <a:r>
              <a:rPr lang="en-US" altLang="en-US" dirty="0">
                <a:sym typeface="Symbol" pitchFamily="2" charset="2"/>
              </a:rPr>
              <a:t>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in “classic” usage, set </a:t>
            </a:r>
            <a:r>
              <a:rPr lang="en-US" altLang="en-US" i="1" dirty="0"/>
              <a:t>before</a:t>
            </a:r>
            <a:r>
              <a:rPr lang="en-US" altLang="en-US" dirty="0"/>
              <a:t> the test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A1AE481-2A69-7C46-A32A-2284C63BF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/>
              <a:t>Type 1 error</a:t>
            </a:r>
          </a:p>
        </p:txBody>
      </p:sp>
    </p:spTree>
    <p:extLst>
      <p:ext uri="{BB962C8B-B14F-4D97-AF65-F5344CB8AC3E}">
        <p14:creationId xmlns:p14="http://schemas.microsoft.com/office/powerpoint/2010/main" val="2414539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050A16E5-6DDA-0843-90CF-36345904A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772400" cy="5562600"/>
          </a:xfrm>
        </p:spPr>
        <p:txBody>
          <a:bodyPr/>
          <a:lstStyle/>
          <a:p>
            <a:r>
              <a:rPr lang="en-US" altLang="en-US"/>
              <a:t>smaller alpha values are more </a:t>
            </a:r>
            <a:r>
              <a:rPr lang="en-US" altLang="en-US" b="1" u="sng"/>
              <a:t>conservative</a:t>
            </a:r>
            <a:r>
              <a:rPr lang="en-US" altLang="en-US"/>
              <a:t> from the point of view of Type I errors</a:t>
            </a:r>
          </a:p>
          <a:p>
            <a:r>
              <a:rPr lang="en-US" altLang="en-US"/>
              <a:t>compare a alpha-level of .01 and .05:</a:t>
            </a:r>
          </a:p>
          <a:p>
            <a:pPr lvl="1"/>
            <a:r>
              <a:rPr lang="en-US" altLang="en-US"/>
              <a:t>we accept the null hypothesis </a:t>
            </a:r>
            <a:r>
              <a:rPr lang="en-US" altLang="en-US" b="1" i="1"/>
              <a:t>unless</a:t>
            </a:r>
            <a:r>
              <a:rPr lang="en-US" altLang="en-US"/>
              <a:t> the sample is so unusual that we would only expect to observe it 1 in 100 and 5 in 100 times (respectively) due to random chance</a:t>
            </a:r>
          </a:p>
          <a:p>
            <a:pPr lvl="1"/>
            <a:r>
              <a:rPr lang="en-US" altLang="en-US"/>
              <a:t>the larger value (.05) means we will accept </a:t>
            </a:r>
            <a:r>
              <a:rPr lang="en-US" altLang="en-US" u="sng"/>
              <a:t>less unusual </a:t>
            </a:r>
            <a:r>
              <a:rPr lang="en-US" altLang="en-US"/>
              <a:t>sample data as evidence that H</a:t>
            </a:r>
            <a:r>
              <a:rPr lang="en-US" altLang="en-US" baseline="-25000"/>
              <a:t>0</a:t>
            </a:r>
            <a:r>
              <a:rPr lang="en-US" altLang="en-US"/>
              <a:t> is false</a:t>
            </a:r>
          </a:p>
          <a:p>
            <a:pPr lvl="1"/>
            <a:r>
              <a:rPr lang="en-US" altLang="en-US"/>
              <a:t>the probability of falsely rejecting it</a:t>
            </a:r>
            <a:br>
              <a:rPr lang="en-US" altLang="en-US"/>
            </a:br>
            <a:r>
              <a:rPr lang="en-US" altLang="en-US"/>
              <a:t>(i.e., a Type I error) is higher</a:t>
            </a:r>
          </a:p>
        </p:txBody>
      </p:sp>
    </p:spTree>
    <p:extLst>
      <p:ext uri="{BB962C8B-B14F-4D97-AF65-F5344CB8AC3E}">
        <p14:creationId xmlns:p14="http://schemas.microsoft.com/office/powerpoint/2010/main" val="3435030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92F35BF-C731-C84A-AAEB-2E9120D98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4654F47-EB0F-2540-B716-AC6CBD35D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40139"/>
            <a:ext cx="10515600" cy="4351338"/>
          </a:xfrm>
        </p:spPr>
        <p:txBody>
          <a:bodyPr/>
          <a:lstStyle/>
          <a:p>
            <a:r>
              <a:rPr lang="en-US" altLang="en-US"/>
              <a:t>the more conservative (smaller) alpha is set to, the greater the probability associated with another kind of error—Type II error</a:t>
            </a:r>
          </a:p>
        </p:txBody>
      </p:sp>
    </p:spTree>
    <p:extLst>
      <p:ext uri="{BB962C8B-B14F-4D97-AF65-F5344CB8AC3E}">
        <p14:creationId xmlns:p14="http://schemas.microsoft.com/office/powerpoint/2010/main" val="4113770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E1C82F-4DBB-304D-9672-C1078C84D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II error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D90162C-7620-9E43-AB13-4421CADA5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P(accepting H</a:t>
            </a:r>
            <a:r>
              <a:rPr lang="en-US" altLang="en-US" baseline="-25000" dirty="0"/>
              <a:t>0</a:t>
            </a:r>
            <a:r>
              <a:rPr lang="en-US" altLang="en-US" dirty="0"/>
              <a:t>|H</a:t>
            </a:r>
            <a:r>
              <a:rPr lang="en-US" altLang="en-US" baseline="-25000" dirty="0"/>
              <a:t>0</a:t>
            </a:r>
            <a:r>
              <a:rPr lang="en-US" altLang="en-US" dirty="0"/>
              <a:t> is false) </a:t>
            </a:r>
          </a:p>
          <a:p>
            <a:r>
              <a:rPr lang="en-US" altLang="en-US" dirty="0"/>
              <a:t>failing to reject the null hypothesis when it actually is false</a:t>
            </a:r>
          </a:p>
          <a:p>
            <a:r>
              <a:rPr lang="en-US" altLang="en-US" dirty="0"/>
              <a:t>the probability of a Type II error (</a:t>
            </a:r>
            <a:r>
              <a:rPr lang="en-US" altLang="en-US" dirty="0">
                <a:sym typeface="Symbol" pitchFamily="2" charset="2"/>
              </a:rPr>
              <a:t></a:t>
            </a:r>
            <a:r>
              <a:rPr lang="en-US" altLang="en-US" dirty="0"/>
              <a:t>) is generally unknown</a:t>
            </a:r>
          </a:p>
        </p:txBody>
      </p:sp>
    </p:spTree>
    <p:extLst>
      <p:ext uri="{BB962C8B-B14F-4D97-AF65-F5344CB8AC3E}">
        <p14:creationId xmlns:p14="http://schemas.microsoft.com/office/powerpoint/2010/main" val="1834328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D9C0A809-C3A0-DA41-8C84-0539721BFA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95400"/>
            <a:ext cx="7391400" cy="3200400"/>
          </a:xfrm>
        </p:spPr>
        <p:txBody>
          <a:bodyPr/>
          <a:lstStyle/>
          <a:p>
            <a:r>
              <a:rPr lang="en-US" altLang="en-US"/>
              <a:t>the relative </a:t>
            </a:r>
            <a:r>
              <a:rPr lang="en-US" altLang="en-US" b="1"/>
              <a:t>costs</a:t>
            </a:r>
            <a:r>
              <a:rPr lang="en-US" altLang="en-US"/>
              <a:t> of Type I vs. Type II errors vary according to context</a:t>
            </a:r>
          </a:p>
          <a:p>
            <a:r>
              <a:rPr lang="en-US" altLang="en-US"/>
              <a:t>in </a:t>
            </a:r>
            <a:r>
              <a:rPr lang="en-US" altLang="en-US" b="1" u="sng"/>
              <a:t>general</a:t>
            </a:r>
            <a:r>
              <a:rPr lang="en-US" altLang="en-US"/>
              <a:t>, Type I errors are more of a problem</a:t>
            </a:r>
          </a:p>
          <a:p>
            <a:r>
              <a:rPr lang="en-US" altLang="en-US"/>
              <a:t>e.g., claiming a significant pattern where none exists</a:t>
            </a:r>
          </a:p>
          <a:p>
            <a:endParaRPr lang="en-US" altLang="en-US"/>
          </a:p>
        </p:txBody>
      </p:sp>
      <p:graphicFrame>
        <p:nvGraphicFramePr>
          <p:cNvPr id="44107" name="Group 75">
            <a:extLst>
              <a:ext uri="{FF2B5EF4-FFF2-40B4-BE49-F238E27FC236}">
                <a16:creationId xmlns:a16="http://schemas.microsoft.com/office/drawing/2014/main" id="{ECB0DB79-AE60-C04D-8445-BD694F97800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124200" y="4343401"/>
          <a:ext cx="6019800" cy="1539875"/>
        </p:xfrm>
        <a:graphic>
          <a:graphicData uri="http://schemas.openxmlformats.org/drawingml/2006/table">
            <a:tbl>
              <a:tblPr/>
              <a:tblGrid>
                <a:gridCol w="1947863">
                  <a:extLst>
                    <a:ext uri="{9D8B030D-6E8A-4147-A177-3AD203B41FA5}">
                      <a16:colId xmlns:a16="http://schemas.microsoft.com/office/drawing/2014/main" val="1466749840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227367478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3770820976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correct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incorrect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05756"/>
                  </a:ext>
                </a:extLst>
              </a:tr>
              <a:tr h="5175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accepted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decision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II error (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)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175149"/>
                  </a:ext>
                </a:extLst>
              </a:tr>
              <a:tr h="5492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en-US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rejected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 error (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)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decision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45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492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ECB65D0-1F06-EB47-A75F-7BA8C0D04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772400" cy="1143000"/>
          </a:xfrm>
        </p:spPr>
        <p:txBody>
          <a:bodyPr/>
          <a:lstStyle/>
          <a:p>
            <a:r>
              <a:rPr lang="en-US" altLang="en-US"/>
              <a:t>problems…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1C132CE-BBE6-024C-884F-B597F6BF8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a) hypothesis testing often doesn’t answer very directly the questions we are interested in</a:t>
            </a:r>
            <a:endParaRPr lang="en-US" altLang="en-US"/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we don’t </a:t>
            </a:r>
            <a:r>
              <a:rPr lang="en-US" altLang="en-US" i="1">
                <a:cs typeface="Times New Roman" panose="02020603050405020304" pitchFamily="18" charset="0"/>
              </a:rPr>
              <a:t>usually</a:t>
            </a:r>
            <a:r>
              <a:rPr lang="en-US" altLang="en-US">
                <a:cs typeface="Times New Roman" panose="02020603050405020304" pitchFamily="18" charset="0"/>
              </a:rPr>
              <a:t> have to make a decision in archaeology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we </a:t>
            </a:r>
            <a:r>
              <a:rPr lang="en-US" altLang="en-US" i="1">
                <a:cs typeface="Times New Roman" panose="02020603050405020304" pitchFamily="18" charset="0"/>
              </a:rPr>
              <a:t>often</a:t>
            </a:r>
            <a:r>
              <a:rPr lang="en-US" altLang="en-US">
                <a:cs typeface="Times New Roman" panose="02020603050405020304" pitchFamily="18" charset="0"/>
              </a:rPr>
              <a:t> want to evaluate the strength or weakness of some proposition or hypothesis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5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1C6C452-6A78-CB41-8F33-5A35982F515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7814"/>
            <a:ext cx="10689953" cy="110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altLang="en-US" sz="3200" dirty="0"/>
              <a:t>Parameters &amp; Statistics </a:t>
            </a:r>
            <a:endParaRPr lang="en-US" altLang="en-US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5A3D2A-2578-9E4D-8DB5-C82358492D41}"/>
              </a:ext>
            </a:extLst>
          </p:cNvPr>
          <p:cNvSpPr txBox="1">
            <a:spLocks noChangeArrowheads="1"/>
          </p:cNvSpPr>
          <p:nvPr/>
        </p:nvSpPr>
        <p:spPr>
          <a:xfrm>
            <a:off x="1042987" y="1484314"/>
            <a:ext cx="10096067" cy="46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 b="1" dirty="0">
                <a:solidFill>
                  <a:schemeClr val="folHlink"/>
                </a:solidFill>
              </a:rPr>
              <a:t>Parameters</a:t>
            </a:r>
            <a:r>
              <a:rPr lang="en-IE" altLang="en-US" dirty="0"/>
              <a:t>: Quantities that describe a population characteristic. They are usually unknown and we wish to make </a:t>
            </a:r>
            <a:r>
              <a:rPr lang="en-IE" altLang="en-US" i="1" dirty="0"/>
              <a:t>statistical inferences</a:t>
            </a:r>
            <a:r>
              <a:rPr lang="en-IE" altLang="en-US" dirty="0"/>
              <a:t> about parameters. Different to </a:t>
            </a:r>
            <a:r>
              <a:rPr lang="en-IE" altLang="en-US" b="1" dirty="0">
                <a:solidFill>
                  <a:schemeClr val="folHlink"/>
                </a:solidFill>
              </a:rPr>
              <a:t>perimeters</a:t>
            </a:r>
            <a:r>
              <a:rPr lang="en-IE" altLang="en-US" b="1" dirty="0"/>
              <a:t>. </a:t>
            </a:r>
          </a:p>
          <a:p>
            <a:endParaRPr lang="en-IE" altLang="en-US" dirty="0"/>
          </a:p>
          <a:p>
            <a:r>
              <a:rPr lang="en-IE" altLang="en-US" b="1" dirty="0">
                <a:solidFill>
                  <a:schemeClr val="folHlink"/>
                </a:solidFill>
              </a:rPr>
              <a:t>Descriptive Statistics</a:t>
            </a:r>
            <a:r>
              <a:rPr lang="en-IE" altLang="en-US" dirty="0"/>
              <a:t>: Quantities and techniques used to describe a sample characteristic or illustrate the sample data e.g. mean, standard deviation, box-plot</a:t>
            </a:r>
          </a:p>
        </p:txBody>
      </p:sp>
    </p:spTree>
    <p:extLst>
      <p:ext uri="{BB962C8B-B14F-4D97-AF65-F5344CB8AC3E}">
        <p14:creationId xmlns:p14="http://schemas.microsoft.com/office/powerpoint/2010/main" val="421594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EE58C0E7-D244-F640-B02C-258D93B7C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800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we would </a:t>
            </a:r>
            <a:r>
              <a:rPr lang="en-US" altLang="en-US" b="1">
                <a:cs typeface="Times New Roman" panose="02020603050405020304" pitchFamily="18" charset="0"/>
              </a:rPr>
              <a:t>like</a:t>
            </a:r>
            <a:r>
              <a:rPr lang="en-US" altLang="en-US">
                <a:cs typeface="Times New Roman" panose="02020603050405020304" pitchFamily="18" charset="0"/>
              </a:rPr>
              <a:t> to use sample </a:t>
            </a:r>
            <a:r>
              <a:rPr lang="en-US" altLang="en-US" u="sng">
                <a:cs typeface="Times New Roman" panose="02020603050405020304" pitchFamily="18" charset="0"/>
              </a:rPr>
              <a:t>data</a:t>
            </a:r>
            <a:r>
              <a:rPr lang="en-US" altLang="en-US">
                <a:cs typeface="Times New Roman" panose="02020603050405020304" pitchFamily="18" charset="0"/>
              </a:rPr>
              <a:t> to tell us about </a:t>
            </a:r>
            <a:r>
              <a:rPr lang="en-US" altLang="en-US" u="sng">
                <a:cs typeface="Times New Roman" panose="02020603050405020304" pitchFamily="18" charset="0"/>
              </a:rPr>
              <a:t>populations</a:t>
            </a:r>
            <a:r>
              <a:rPr lang="en-US" altLang="en-US">
                <a:cs typeface="Times New Roman" panose="02020603050405020304" pitchFamily="18" charset="0"/>
              </a:rPr>
              <a:t> of interest:</a:t>
            </a:r>
          </a:p>
          <a:p>
            <a:pPr lvl="2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P(P|D)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but, hypothesis testing uses </a:t>
            </a:r>
            <a:r>
              <a:rPr lang="en-US" altLang="en-US" u="sng">
                <a:cs typeface="Times New Roman" panose="02020603050405020304" pitchFamily="18" charset="0"/>
              </a:rPr>
              <a:t>assumptions</a:t>
            </a:r>
            <a:r>
              <a:rPr lang="en-US" altLang="en-US">
                <a:cs typeface="Times New Roman" panose="02020603050405020304" pitchFamily="18" charset="0"/>
              </a:rPr>
              <a:t> about populations to tell us about our sample data:</a:t>
            </a:r>
          </a:p>
          <a:p>
            <a:pPr lvl="2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P(D|P) or P(D|H</a:t>
            </a:r>
            <a:r>
              <a:rPr lang="en-US" altLang="en-US" baseline="-30000">
                <a:cs typeface="Times New Roman" panose="02020603050405020304" pitchFamily="18" charset="0"/>
              </a:rPr>
              <a:t>0</a:t>
            </a:r>
            <a:r>
              <a:rPr lang="en-US" altLang="en-US">
                <a:cs typeface="Times New Roman" panose="02020603050405020304" pitchFamily="18" charset="0"/>
              </a:rPr>
              <a:t> is true)</a:t>
            </a:r>
          </a:p>
        </p:txBody>
      </p:sp>
    </p:spTree>
    <p:extLst>
      <p:ext uri="{BB962C8B-B14F-4D97-AF65-F5344CB8AC3E}">
        <p14:creationId xmlns:p14="http://schemas.microsoft.com/office/powerpoint/2010/main" val="4247354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F8429533-0F7F-5F41-8053-DE6BAB94B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b) classical hypothesis testing encourages uncritical adherence to traditional procedures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“fix the alpha level before the test, and never change it”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	“use ‘standard’ alpha levels: .05, .01”</a:t>
            </a:r>
          </a:p>
          <a:p>
            <a:pPr lvl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ym typeface="Wingdings" pitchFamily="2" charset="2"/>
              </a:rPr>
              <a:t> </a:t>
            </a:r>
            <a:r>
              <a:rPr lang="en-US" altLang="en-US"/>
              <a:t>if you fail to reject the H</a:t>
            </a:r>
            <a:r>
              <a:rPr lang="en-US" altLang="en-US" baseline="-25000"/>
              <a:t>0</a:t>
            </a:r>
            <a:r>
              <a:rPr lang="en-US" altLang="en-US"/>
              <a:t>, there seems to be nothing more to say about the matter…</a:t>
            </a:r>
          </a:p>
        </p:txBody>
      </p:sp>
    </p:spTree>
    <p:extLst>
      <p:ext uri="{BB962C8B-B14F-4D97-AF65-F5344CB8AC3E}">
        <p14:creationId xmlns:p14="http://schemas.microsoft.com/office/powerpoint/2010/main" val="851860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5CC18B4F-F8E6-FC43-81A5-1B5796480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r>
              <a:rPr lang="en-US" altLang="en-US"/>
              <a:t>better to report the actual </a:t>
            </a:r>
            <a:r>
              <a:rPr lang="en-US" altLang="en-US">
                <a:cs typeface="Times New Roman" panose="02020603050405020304" pitchFamily="18" charset="0"/>
              </a:rPr>
              <a:t>alpha value associated with the statistic, rather than just whether or not the statistic falls into an arbitrarly defined critical region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most computer programs do return a specific alpha level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you </a:t>
            </a:r>
            <a:r>
              <a:rPr lang="en-US" altLang="en-US" u="sng">
                <a:cs typeface="Times New Roman" panose="02020603050405020304" pitchFamily="18" charset="0"/>
              </a:rPr>
              <a:t>may</a:t>
            </a:r>
            <a:r>
              <a:rPr lang="en-US" altLang="en-US">
                <a:cs typeface="Times New Roman" panose="02020603050405020304" pitchFamily="18" charset="0"/>
              </a:rPr>
              <a:t> get a reported alpha of .000</a:t>
            </a:r>
          </a:p>
          <a:p>
            <a:pPr lvl="2"/>
            <a:r>
              <a:rPr lang="en-US" altLang="en-US" sz="2800">
                <a:cs typeface="Times New Roman" panose="02020603050405020304" pitchFamily="18" charset="0"/>
              </a:rPr>
              <a:t>not the same as “0”</a:t>
            </a:r>
          </a:p>
          <a:p>
            <a:pPr lvl="2"/>
            <a:r>
              <a:rPr lang="en-US" altLang="en-US" sz="2800">
                <a:cs typeface="Times New Roman" panose="02020603050405020304" pitchFamily="18" charset="0"/>
              </a:rPr>
              <a:t>means </a:t>
            </a:r>
            <a:r>
              <a:rPr lang="en-US" altLang="en-US" sz="2800">
                <a:cs typeface="Times New Roman" panose="02020603050405020304" pitchFamily="18" charset="0"/>
                <a:sym typeface="Symbol" pitchFamily="2" charset="2"/>
              </a:rPr>
              <a:t> </a:t>
            </a:r>
            <a:r>
              <a:rPr lang="en-US" altLang="en-US" sz="2800">
                <a:cs typeface="Times New Roman" panose="02020603050405020304" pitchFamily="18" charset="0"/>
              </a:rPr>
              <a:t>&lt; .0005 (</a:t>
            </a:r>
            <a:r>
              <a:rPr lang="en-US" altLang="en-US" sz="2800"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altLang="en-US" sz="2800">
                <a:cs typeface="Times New Roman" panose="02020603050405020304" pitchFamily="18" charset="0"/>
              </a:rPr>
              <a:t>report it like this)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707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46" name="Group 22">
            <a:extLst>
              <a:ext uri="{FF2B5EF4-FFF2-40B4-BE49-F238E27FC236}">
                <a16:creationId xmlns:a16="http://schemas.microsoft.com/office/drawing/2014/main" id="{0130143B-5EEA-C84C-A9B8-DDA92A1C997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54128"/>
            <a:ext cx="6172200" cy="392113"/>
            <a:chOff x="912" y="790"/>
            <a:chExt cx="3888" cy="247"/>
          </a:xfrm>
        </p:grpSpPr>
        <p:sp>
          <p:nvSpPr>
            <p:cNvPr id="77829" name="Line 5">
              <a:extLst>
                <a:ext uri="{FF2B5EF4-FFF2-40B4-BE49-F238E27FC236}">
                  <a16:creationId xmlns:a16="http://schemas.microsoft.com/office/drawing/2014/main" id="{83C4C24B-1E19-C440-9EEF-6A011FC04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1037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" name="Text Box 6">
              <a:extLst>
                <a:ext uri="{FF2B5EF4-FFF2-40B4-BE49-F238E27FC236}">
                  <a16:creationId xmlns:a16="http://schemas.microsoft.com/office/drawing/2014/main" id="{CF48AB49-F439-4544-85E4-AB89EFDD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79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itchFamily="2" charset="2"/>
                </a:rPr>
                <a:t></a:t>
              </a:r>
            </a:p>
          </p:txBody>
        </p:sp>
      </p:grpSp>
      <p:grpSp>
        <p:nvGrpSpPr>
          <p:cNvPr id="77847" name="Group 23">
            <a:extLst>
              <a:ext uri="{FF2B5EF4-FFF2-40B4-BE49-F238E27FC236}">
                <a16:creationId xmlns:a16="http://schemas.microsoft.com/office/drawing/2014/main" id="{2D3C1D57-2B2B-6747-8E3F-4A45648CF77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722441"/>
            <a:ext cx="6172200" cy="436563"/>
            <a:chOff x="912" y="1085"/>
            <a:chExt cx="3888" cy="275"/>
          </a:xfrm>
        </p:grpSpPr>
        <p:sp>
          <p:nvSpPr>
            <p:cNvPr id="77828" name="Line 4">
              <a:extLst>
                <a:ext uri="{FF2B5EF4-FFF2-40B4-BE49-F238E27FC236}">
                  <a16:creationId xmlns:a16="http://schemas.microsoft.com/office/drawing/2014/main" id="{E8F90608-D70D-7645-8EAD-D8A5E59DE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60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" name="Text Box 7">
              <a:extLst>
                <a:ext uri="{FF2B5EF4-FFF2-40B4-BE49-F238E27FC236}">
                  <a16:creationId xmlns:a16="http://schemas.microsoft.com/office/drawing/2014/main" id="{1E6F5BAA-A934-BE43-BAD9-4EA79BE2E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085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itchFamily="2" charset="2"/>
                </a:rPr>
                <a:t></a:t>
              </a:r>
              <a:r>
                <a:rPr lang="en-US" altLang="en-US" baseline="30000">
                  <a:sym typeface="Symbol" pitchFamily="2" charset="2"/>
                </a:rPr>
                <a:t>2</a:t>
              </a:r>
              <a:endParaRPr lang="en-US" altLang="en-US">
                <a:sym typeface="Symbol" pitchFamily="2" charset="2"/>
              </a:endParaRPr>
            </a:p>
          </p:txBody>
        </p:sp>
      </p:grpSp>
      <p:sp>
        <p:nvSpPr>
          <p:cNvPr id="77832" name="Line 8">
            <a:extLst>
              <a:ext uri="{FF2B5EF4-FFF2-40B4-BE49-F238E27FC236}">
                <a16:creationId xmlns:a16="http://schemas.microsoft.com/office/drawing/2014/main" id="{D8812D4C-B40D-C440-B0E2-BE62DEC0A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622426"/>
            <a:ext cx="0" cy="549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54" name="Group 30">
            <a:extLst>
              <a:ext uri="{FF2B5EF4-FFF2-40B4-BE49-F238E27FC236}">
                <a16:creationId xmlns:a16="http://schemas.microsoft.com/office/drawing/2014/main" id="{1B5D0220-B5B7-474E-83E4-0F695680083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068763"/>
            <a:ext cx="6172200" cy="1103312"/>
            <a:chOff x="912" y="2563"/>
            <a:chExt cx="3888" cy="695"/>
          </a:xfrm>
        </p:grpSpPr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C322FF4D-1D86-A643-B5F4-87F53E1BD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2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Line 11">
              <a:extLst>
                <a:ext uri="{FF2B5EF4-FFF2-40B4-BE49-F238E27FC236}">
                  <a16:creationId xmlns:a16="http://schemas.microsoft.com/office/drawing/2014/main" id="{B910B812-A01C-A346-9B3B-9614F71AA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2803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Text Box 12">
              <a:extLst>
                <a:ext uri="{FF2B5EF4-FFF2-40B4-BE49-F238E27FC236}">
                  <a16:creationId xmlns:a16="http://schemas.microsoft.com/office/drawing/2014/main" id="{4D884E46-596A-A045-A982-17A865DE0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63"/>
              <a:ext cx="30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itchFamily="2" charset="2"/>
                </a:rPr>
                <a:t>				.016</a:t>
              </a:r>
            </a:p>
          </p:txBody>
        </p:sp>
        <p:sp>
          <p:nvSpPr>
            <p:cNvPr id="77837" name="Text Box 13">
              <a:extLst>
                <a:ext uri="{FF2B5EF4-FFF2-40B4-BE49-F238E27FC236}">
                  <a16:creationId xmlns:a16="http://schemas.microsoft.com/office/drawing/2014/main" id="{F5333EC0-1EE2-344F-A702-4081F406B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51"/>
              <a:ext cx="32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itchFamily="2" charset="2"/>
                </a:rPr>
                <a:t></a:t>
              </a:r>
              <a:r>
                <a:rPr lang="en-US" altLang="en-US" baseline="30000">
                  <a:sym typeface="Symbol" pitchFamily="2" charset="2"/>
                </a:rPr>
                <a:t>2</a:t>
              </a:r>
              <a:br>
                <a:rPr lang="en-US" altLang="en-US" baseline="30000">
                  <a:sym typeface="Symbol" pitchFamily="2" charset="2"/>
                </a:rPr>
              </a:br>
              <a:r>
                <a:rPr lang="en-US" altLang="en-US">
                  <a:sym typeface="Symbol" pitchFamily="2" charset="2"/>
                </a:rPr>
                <a:t>observed:				4.84</a:t>
              </a:r>
            </a:p>
          </p:txBody>
        </p:sp>
        <p:sp>
          <p:nvSpPr>
            <p:cNvPr id="77839" name="Line 15">
              <a:extLst>
                <a:ext uri="{FF2B5EF4-FFF2-40B4-BE49-F238E27FC236}">
                  <a16:creationId xmlns:a16="http://schemas.microsoft.com/office/drawing/2014/main" id="{DF7EE295-557B-F547-9BC2-28FF9D3BF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93"/>
              <a:ext cx="0" cy="3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42" name="Group 18">
            <a:extLst>
              <a:ext uri="{FF2B5EF4-FFF2-40B4-BE49-F238E27FC236}">
                <a16:creationId xmlns:a16="http://schemas.microsoft.com/office/drawing/2014/main" id="{2F139510-152C-AF4D-9074-0730F49EDD5D}"/>
              </a:ext>
            </a:extLst>
          </p:cNvPr>
          <p:cNvGrpSpPr>
            <a:grpSpLocks/>
          </p:cNvGrpSpPr>
          <p:nvPr/>
        </p:nvGrpSpPr>
        <p:grpSpPr bwMode="auto">
          <a:xfrm>
            <a:off x="4506913" y="1643067"/>
            <a:ext cx="3505200" cy="369888"/>
            <a:chOff x="2016" y="1920"/>
            <a:chExt cx="2208" cy="233"/>
          </a:xfrm>
        </p:grpSpPr>
        <p:sp>
          <p:nvSpPr>
            <p:cNvPr id="77840" name="Text Box 16">
              <a:extLst>
                <a:ext uri="{FF2B5EF4-FFF2-40B4-BE49-F238E27FC236}">
                  <a16:creationId xmlns:a16="http://schemas.microsoft.com/office/drawing/2014/main" id="{968D26B5-E736-0F4B-9632-36FCB984B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reject H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77841" name="Text Box 17">
              <a:extLst>
                <a:ext uri="{FF2B5EF4-FFF2-40B4-BE49-F238E27FC236}">
                  <a16:creationId xmlns:a16="http://schemas.microsoft.com/office/drawing/2014/main" id="{82F08111-627F-0543-AAC5-BBD42C511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20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accept H</a:t>
              </a:r>
              <a:r>
                <a:rPr lang="en-US" altLang="en-US" baseline="-25000"/>
                <a:t>0</a:t>
              </a:r>
            </a:p>
          </p:txBody>
        </p:sp>
      </p:grpSp>
      <p:sp>
        <p:nvSpPr>
          <p:cNvPr id="77843" name="Text Box 19">
            <a:extLst>
              <a:ext uri="{FF2B5EF4-FFF2-40B4-BE49-F238E27FC236}">
                <a16:creationId xmlns:a16="http://schemas.microsoft.com/office/drawing/2014/main" id="{85223992-6875-9749-8132-067075AD7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01851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critical:			3.84</a:t>
            </a:r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F11751BA-2BD3-724F-BFA2-46F8FF9B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134937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.05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F6E85691-E6CA-E14F-9495-C791A4C7C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30451"/>
            <a:ext cx="464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observed:				4.84</a:t>
            </a: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26ADAD70-044E-7543-BCF8-E1A3EFB5ED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981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53" name="Group 29">
            <a:extLst>
              <a:ext uri="{FF2B5EF4-FFF2-40B4-BE49-F238E27FC236}">
                <a16:creationId xmlns:a16="http://schemas.microsoft.com/office/drawing/2014/main" id="{DC96F4FD-6564-5D4C-A68E-15AAB2E279BB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1741488" cy="762000"/>
            <a:chOff x="2688" y="864"/>
            <a:chExt cx="1097" cy="480"/>
          </a:xfrm>
        </p:grpSpPr>
        <p:sp>
          <p:nvSpPr>
            <p:cNvPr id="77850" name="Oval 26">
              <a:extLst>
                <a:ext uri="{FF2B5EF4-FFF2-40B4-BE49-F238E27FC236}">
                  <a16:creationId xmlns:a16="http://schemas.microsoft.com/office/drawing/2014/main" id="{23DEF70F-51C2-CC48-967D-356AD681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1056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Oval 27">
              <a:extLst>
                <a:ext uri="{FF2B5EF4-FFF2-40B4-BE49-F238E27FC236}">
                  <a16:creationId xmlns:a16="http://schemas.microsoft.com/office/drawing/2014/main" id="{E657E186-5E4B-A543-8CE5-7DAA8CA0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864"/>
              <a:ext cx="288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55" name="Oval 31">
            <a:extLst>
              <a:ext uri="{FF2B5EF4-FFF2-40B4-BE49-F238E27FC236}">
                <a16:creationId xmlns:a16="http://schemas.microsoft.com/office/drawing/2014/main" id="{7D0153B4-F901-F742-9A6B-B8873ADC9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6096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8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0487A7D3-D658-BD44-997E-38D398AA6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 whole approach may be logically flawed:</a:t>
            </a:r>
          </a:p>
          <a:p>
            <a:pPr>
              <a:buFontTx/>
              <a:buNone/>
            </a:pPr>
            <a:endParaRPr lang="en-US" altLang="en-US" dirty="0"/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what if the tests lead you to reject H</a:t>
            </a:r>
            <a:r>
              <a:rPr lang="en-US" altLang="en-US" baseline="-30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?</a:t>
            </a:r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this implies that H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 is false</a:t>
            </a:r>
            <a:endParaRPr lang="en-US" altLang="en-US" dirty="0"/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but the probabilities that you used to reject it are based on the assumption that H</a:t>
            </a:r>
            <a:r>
              <a:rPr lang="en-US" altLang="en-US" baseline="-30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 is true; if H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 is false, these odds no longer apply</a:t>
            </a:r>
            <a:endParaRPr lang="en-US" altLang="en-US" dirty="0"/>
          </a:p>
          <a:p>
            <a:pPr lvl="2"/>
            <a:r>
              <a:rPr lang="en-US" altLang="en-US" dirty="0">
                <a:cs typeface="Times New Roman" panose="02020603050405020304" pitchFamily="18" charset="0"/>
              </a:rPr>
              <a:t>rejecting H</a:t>
            </a:r>
            <a:r>
              <a:rPr lang="en-US" altLang="en-US" baseline="-30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 creates a catch-22; we accept the H</a:t>
            </a:r>
            <a:r>
              <a:rPr lang="en-US" altLang="en-US" baseline="-30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, but now the probabilistic evidence for doing so is logically invalidated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91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F072C2-896B-7D4A-817B-E7BAE057AF13}"/>
              </a:ext>
            </a:extLst>
          </p:cNvPr>
          <p:cNvSpPr txBox="1">
            <a:spLocks noChangeArrowheads="1"/>
          </p:cNvSpPr>
          <p:nvPr/>
        </p:nvSpPr>
        <p:spPr>
          <a:xfrm>
            <a:off x="1168399" y="2323942"/>
            <a:ext cx="10689953" cy="110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altLang="en-US" sz="4800">
                <a:highlight>
                  <a:srgbClr val="FFFF00"/>
                </a:highlight>
              </a:rPr>
              <a:t>That’s if </a:t>
            </a:r>
            <a:r>
              <a:rPr lang="en-IE" altLang="en-US" sz="4800" dirty="0">
                <a:highlight>
                  <a:srgbClr val="FFFF00"/>
                </a:highlight>
              </a:rPr>
              <a:t>for the Day !!!</a:t>
            </a:r>
            <a:endParaRPr lang="en-US" altLang="en-US" sz="4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56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1f01">
            <a:extLst>
              <a:ext uri="{FF2B5EF4-FFF2-40B4-BE49-F238E27FC236}">
                <a16:creationId xmlns:a16="http://schemas.microsoft.com/office/drawing/2014/main" id="{28F05B25-B7B3-C34B-A774-D0F94FBB6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01" y="643466"/>
            <a:ext cx="763159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17299-575B-7443-AC7F-E9AA13BFE7F3}"/>
              </a:ext>
            </a:extLst>
          </p:cNvPr>
          <p:cNvSpPr/>
          <p:nvPr/>
        </p:nvSpPr>
        <p:spPr>
          <a:xfrm>
            <a:off x="649184" y="2227338"/>
            <a:ext cx="107046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altLang="en-US" sz="2800" dirty="0"/>
              <a:t>An </a:t>
            </a:r>
            <a:r>
              <a:rPr lang="en-US" altLang="en-US" sz="2800" b="1" dirty="0">
                <a:solidFill>
                  <a:schemeClr val="folHlink"/>
                </a:solidFill>
              </a:rPr>
              <a:t>interval scale </a:t>
            </a:r>
            <a:r>
              <a:rPr lang="en-US" altLang="en-US" sz="2800" dirty="0"/>
              <a:t>is an ordered series of equal-sized categories.  Interval measurements identify the direction and magnitude of a difference.  The zero point is located arbitrarily on an interval scale.</a:t>
            </a:r>
          </a:p>
          <a:p>
            <a:pPr marL="533400" indent="-533400">
              <a:buFont typeface="+mj-lt"/>
              <a:buAutoNum type="arabicPeriod"/>
            </a:pPr>
            <a:endParaRPr lang="en-US" altLang="en-US" sz="2800" dirty="0"/>
          </a:p>
          <a:p>
            <a:pPr marL="533400" indent="-533400">
              <a:buFont typeface="+mj-lt"/>
              <a:buAutoNum type="arabicPeriod"/>
            </a:pPr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chemeClr val="folHlink"/>
                </a:solidFill>
              </a:rPr>
              <a:t>ratio scale </a:t>
            </a:r>
            <a:r>
              <a:rPr lang="en-US" altLang="en-US" sz="2800" dirty="0"/>
              <a:t>is an interval scale where a value of zero indicates none of the variable.  Ratio measurements identify the direction and magnitude of differences and allow ratio comparisons of measurements.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1110EF-A133-2C4C-BB67-A0774326ECAE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7814"/>
            <a:ext cx="10689953" cy="110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altLang="en-US" sz="3200" dirty="0"/>
              <a:t>Measuring Scales – Quantitative Variable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160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3FED242-7B5D-764C-9E69-2F07707A79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7814"/>
            <a:ext cx="10689953" cy="110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altLang="en-US" sz="3200" dirty="0"/>
              <a:t>Measuring Scales – Categorical Variable</a:t>
            </a:r>
            <a:endParaRPr lang="en-US" altLang="en-US" sz="3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26AE91-94B5-BB45-A896-3C4B09D91D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10230592" cy="45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chemeClr val="folHlink"/>
                </a:solidFill>
              </a:rPr>
              <a:t>nominal scale </a:t>
            </a:r>
            <a:r>
              <a:rPr lang="en-US" altLang="en-US" dirty="0"/>
              <a:t>is an unordered set of categories identified only by name.  Nominal measurements only permit you to determine whether two individuals are the same or different.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An </a:t>
            </a:r>
            <a:r>
              <a:rPr lang="en-US" altLang="en-US" b="1" dirty="0">
                <a:solidFill>
                  <a:schemeClr val="folHlink"/>
                </a:solidFill>
              </a:rPr>
              <a:t>ordinal scale </a:t>
            </a:r>
            <a:r>
              <a:rPr lang="en-US" altLang="en-US" dirty="0"/>
              <a:t>is an ordered set of categories.  Ordinal measurements tell you the direction of difference between two individuals.</a:t>
            </a:r>
          </a:p>
        </p:txBody>
      </p:sp>
    </p:spTree>
    <p:extLst>
      <p:ext uri="{BB962C8B-B14F-4D97-AF65-F5344CB8AC3E}">
        <p14:creationId xmlns:p14="http://schemas.microsoft.com/office/powerpoint/2010/main" val="331029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3035</Words>
  <Application>Microsoft Macintosh PowerPoint</Application>
  <PresentationFormat>Widescreen</PresentationFormat>
  <Paragraphs>536</Paragraphs>
  <Slides>65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SimSun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STATISTICA Graph</vt:lpstr>
      <vt:lpstr>Equation.3</vt:lpstr>
      <vt:lpstr>Basic Math for Machine Learning</vt:lpstr>
      <vt:lpstr>Key Topics</vt:lpstr>
      <vt:lpstr>Terminology Populations &amp; Samples</vt:lpstr>
      <vt:lpstr>PowerPoint Presentation</vt:lpstr>
      <vt:lpstr>Variables</vt:lpstr>
      <vt:lpstr>PowerPoint Presentation</vt:lpstr>
      <vt:lpstr>PowerPoint Presentation</vt:lpstr>
      <vt:lpstr>PowerPoint Presentation</vt:lpstr>
      <vt:lpstr>PowerPoint Presentation</vt:lpstr>
      <vt:lpstr>Types of Statistics</vt:lpstr>
      <vt:lpstr>PowerPoint Presentation</vt:lpstr>
      <vt:lpstr>PowerPoint Presentation</vt:lpstr>
      <vt:lpstr>Relative Frequency Table</vt:lpstr>
      <vt:lpstr>3. Measures of Central Tendency (Location)</vt:lpstr>
      <vt:lpstr>The Mean</vt:lpstr>
      <vt:lpstr>Example</vt:lpstr>
      <vt:lpstr>The Median and Mode</vt:lpstr>
      <vt:lpstr>Example 1 – n is odd</vt:lpstr>
      <vt:lpstr>Example 2 – n is even</vt:lpstr>
      <vt:lpstr>Mean versus Median</vt:lpstr>
      <vt:lpstr>4. Measures of Dispersion</vt:lpstr>
      <vt:lpstr>Standard Deviation</vt:lpstr>
      <vt:lpstr>Range</vt:lpstr>
      <vt:lpstr>Sample Variance</vt:lpstr>
      <vt:lpstr>Example</vt:lpstr>
      <vt:lpstr>Example (contd.)</vt:lpstr>
      <vt:lpstr>Coefficient of Variation</vt:lpstr>
      <vt:lpstr>Inter-quartile range</vt:lpstr>
      <vt:lpstr>Example</vt:lpstr>
      <vt:lpstr>5. Box-plots</vt:lpstr>
      <vt:lpstr>Example 1</vt:lpstr>
      <vt:lpstr>Example 1: Box-plot</vt:lpstr>
      <vt:lpstr>Outliers</vt:lpstr>
      <vt:lpstr>Outlier Boxplot</vt:lpstr>
      <vt:lpstr>Theoretical Distributions &amp; Hypothesis Testing</vt:lpstr>
      <vt:lpstr>what is a distribution??</vt:lpstr>
      <vt:lpstr>why??</vt:lpstr>
      <vt:lpstr>Normal (Gaussian) distribution</vt:lpstr>
      <vt:lpstr>PowerPoint Presentation</vt:lpstr>
      <vt:lpstr>z-scores</vt:lpstr>
      <vt:lpstr>Purpose of Standard Normal Distribution</vt:lpstr>
      <vt:lpstr>PowerPoint Presentation</vt:lpstr>
      <vt:lpstr>Neanderthal stature</vt:lpstr>
      <vt:lpstr>Quest. 1: what proportion of the population is &gt;165 cm?  </vt:lpstr>
      <vt:lpstr>PowerPoint Presentation</vt:lpstr>
      <vt:lpstr>Quest. 1: what proportion of the population is &gt;165 cm?  </vt:lpstr>
      <vt:lpstr>Quest. 2: 98% of the population fall below what height?  </vt:lpstr>
      <vt:lpstr>PowerPoint Presentation</vt:lpstr>
      <vt:lpstr>Quest. 2: 98% of the population fall below what height?  </vt:lpstr>
      <vt:lpstr>hypothesis testing</vt:lpstr>
      <vt:lpstr>“null hypothesis”</vt:lpstr>
      <vt:lpstr>“alternative hypothesis”</vt:lpstr>
      <vt:lpstr>PowerPoint Presentation</vt:lpstr>
      <vt:lpstr>Type 1 error</vt:lpstr>
      <vt:lpstr>PowerPoint Presentation</vt:lpstr>
      <vt:lpstr>PowerPoint Presentation</vt:lpstr>
      <vt:lpstr>Type II error</vt:lpstr>
      <vt:lpstr>PowerPoint Presentation</vt:lpstr>
      <vt:lpstr>problems…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Math for Machine Learning</dc:title>
  <dc:creator>Parag Pradhan</dc:creator>
  <cp:lastModifiedBy>Parag Pradhan</cp:lastModifiedBy>
  <cp:revision>48</cp:revision>
  <dcterms:created xsi:type="dcterms:W3CDTF">2018-06-15T20:06:15Z</dcterms:created>
  <dcterms:modified xsi:type="dcterms:W3CDTF">2018-06-16T16:15:43Z</dcterms:modified>
</cp:coreProperties>
</file>