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1" roundtripDataSignature="AMtx7mh+bo6LvAg9C7QNYnggmLQz7y3y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customschemas.google.com/relationships/presentationmetadata" Target="metadata"/><Relationship Id="rId50" Type="http://schemas.openxmlformats.org/officeDocument/2006/relationships/slide" Target="slides/slide4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aac14626a_0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5aac14626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aac14626a_0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aac14626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aac1462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5aac1462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5aac14626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5aac14626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aac14626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5aac14626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5aac14626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5aac14626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5aac14626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5aac14626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5aac14626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5aac14626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5aac14626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5aac14626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5aac14626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5aac14626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5aac14626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5aac14626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5aac14626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5aac14626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5aac14626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5aac14626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5aac14626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5aac14626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5aac14626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5aac14626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5aac14626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5aac14626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5aac14626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5aac14626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5aac14626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5aac14626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5aac14626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5aac14626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5aac14626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5aac14626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5aac14626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5aac14626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5aac14626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5aac14626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5aac14626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5aac14626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5aac14626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5aac14626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g15aac14626a_0_171"/>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g15aac14626a_0_171"/>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83" name="Google Shape;83;g15aac14626a_0_171"/>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2"/>
          <p:cNvSpPr/>
          <p:nvPr>
            <p:ph idx="2" type="pic"/>
          </p:nvPr>
        </p:nvSpPr>
        <p:spPr>
          <a:xfrm>
            <a:off x="5183188" y="987425"/>
            <a:ext cx="6172200" cy="4873625"/>
          </a:xfrm>
          <a:prstGeom prst="rect">
            <a:avLst/>
          </a:prstGeom>
          <a:noFill/>
          <a:ln>
            <a:noFill/>
          </a:ln>
        </p:spPr>
      </p:sp>
      <p:sp>
        <p:nvSpPr>
          <p:cNvPr id="64" name="Google Shape;64;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ijetms.in/Vol-4-issue-5/IJETMS-SE-016.pdf" TargetMode="External"/><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en.wikipedia.org/wiki/Information_filtering_syste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hyperlink" Target="https://arxiv.org/pdf/1706.02263v2.pdf" TargetMode="External"/><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15aac14626a_0_175"/>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Social Network Friend Recommendation System	</a:t>
            </a:r>
            <a:endParaRPr/>
          </a:p>
        </p:txBody>
      </p:sp>
      <p:sp>
        <p:nvSpPr>
          <p:cNvPr id="89" name="Google Shape;89;g15aac14626a_0_175"/>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fontScale="77500" lnSpcReduction="20000"/>
          </a:bodyPr>
          <a:lstStyle/>
          <a:p>
            <a:pPr indent="0" lvl="0" marL="0" rtl="0" algn="r">
              <a:spcBef>
                <a:spcPts val="1000"/>
              </a:spcBef>
              <a:spcAft>
                <a:spcPts val="0"/>
              </a:spcAft>
              <a:buNone/>
            </a:pPr>
            <a:r>
              <a:rPr lang="en-US"/>
              <a:t>Bhavna Nagar</a:t>
            </a:r>
            <a:endParaRPr/>
          </a:p>
          <a:p>
            <a:pPr indent="0" lvl="0" marL="0" rtl="0" algn="r">
              <a:spcBef>
                <a:spcPts val="1000"/>
              </a:spcBef>
              <a:spcAft>
                <a:spcPts val="0"/>
              </a:spcAft>
              <a:buNone/>
            </a:pPr>
            <a:r>
              <a:rPr lang="en-US"/>
              <a:t>Parag Dudeja</a:t>
            </a:r>
            <a:endParaRPr/>
          </a:p>
          <a:p>
            <a:pPr indent="0" lvl="0" marL="0" rtl="0" algn="r">
              <a:spcBef>
                <a:spcPts val="1000"/>
              </a:spcBef>
              <a:spcAft>
                <a:spcPts val="0"/>
              </a:spcAft>
              <a:buNone/>
            </a:pPr>
            <a:r>
              <a:t/>
            </a:r>
            <a:endParaRPr/>
          </a:p>
          <a:p>
            <a:pPr indent="0" lvl="0" marL="0" rtl="0" algn="r">
              <a:spcBef>
                <a:spcPts val="1000"/>
              </a:spcBef>
              <a:spcAft>
                <a:spcPts val="0"/>
              </a:spcAft>
              <a:buNone/>
            </a:pPr>
            <a:r>
              <a:rPr lang="en-US"/>
              <a:t>Under the supervision of</a:t>
            </a:r>
            <a:endParaRPr/>
          </a:p>
          <a:p>
            <a:pPr indent="0" lvl="0" marL="0" rtl="0" algn="r">
              <a:spcBef>
                <a:spcPts val="1000"/>
              </a:spcBef>
              <a:spcAft>
                <a:spcPts val="0"/>
              </a:spcAft>
              <a:buNone/>
            </a:pPr>
            <a:r>
              <a:rPr lang="en-US"/>
              <a:t>Dr. Bharti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838200" y="365126"/>
            <a:ext cx="10699376" cy="87200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b="1" lang="en-US" sz="3200"/>
              <a:t>MAPPING THE PROBLEM INTO SUPERVISED LEARNING PROBLEM</a:t>
            </a:r>
            <a:endParaRPr b="1" sz="3200"/>
          </a:p>
        </p:txBody>
      </p:sp>
      <p:sp>
        <p:nvSpPr>
          <p:cNvPr id="143" name="Google Shape;143;p8"/>
          <p:cNvSpPr txBox="1"/>
          <p:nvPr>
            <p:ph idx="1" type="body"/>
          </p:nvPr>
        </p:nvSpPr>
        <p:spPr>
          <a:xfrm>
            <a:off x="838200" y="1237130"/>
            <a:ext cx="10515600" cy="493983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Generated training samples of good and bad links from given directed graph and for each link got some features like number of followers, is he followed back, page rank, katz score, adar index, some Svd features of adjacent matrix, some weight features etc. and trained ml model based on these features to predict link.</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idx="1" type="body"/>
          </p:nvPr>
        </p:nvSpPr>
        <p:spPr>
          <a:xfrm>
            <a:off x="838200" y="295834"/>
            <a:ext cx="10515600" cy="585423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IN-DEGREE – The number of edges directed into a vertex in a directed graph is called in-degree. In other words, it can be defined as number of incoming nodes for a particular node. InDegree is used to find the number of followers for each user.</a:t>
            </a:r>
            <a:endParaRPr/>
          </a:p>
          <a:p>
            <a:pPr indent="0" lvl="0" marL="0" rtl="0" algn="l">
              <a:lnSpc>
                <a:spcPct val="90000"/>
              </a:lnSpc>
              <a:spcBef>
                <a:spcPts val="1000"/>
              </a:spcBef>
              <a:spcAft>
                <a:spcPts val="0"/>
              </a:spcAft>
              <a:buClr>
                <a:schemeClr val="dk1"/>
              </a:buClr>
              <a:buSzPts val="2800"/>
              <a:buNone/>
            </a:pPr>
            <a:r>
              <a:rPr lang="en-US"/>
              <a:t>OUT-DEGREE – The number of edges directed away from the vertex in a directed graph is called out-degree.In other words, it can be defined as number of outgoing nodes for a particular node. Out-Degree is used to find the number of people each user is following.</a:t>
            </a:r>
            <a:endParaRPr/>
          </a:p>
        </p:txBody>
      </p:sp>
      <p:sp>
        <p:nvSpPr>
          <p:cNvPr id="149" name="Google Shape;149;p9"/>
          <p:cNvSpPr txBox="1"/>
          <p:nvPr/>
        </p:nvSpPr>
        <p:spPr>
          <a:xfrm>
            <a:off x="2752165" y="5659505"/>
            <a:ext cx="49998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above node in-Degree is 2 and out-Degree is 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idx="1" type="body"/>
          </p:nvPr>
        </p:nvSpPr>
        <p:spPr>
          <a:xfrm>
            <a:off x="838200" y="259976"/>
            <a:ext cx="10515600" cy="59169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JACCARD DISTANCE –Jaccard distance is nothing but a measure of similarity between two data nodes ranging from 0% to 100%. As the Jaccard distance increases then there is a high chance of existing edge between the two nodes. It is defined as the size of the intersection of two sets to the size of the union of the two sets. It’s very sensitive towards small amount of data and gives flawed results. </a:t>
            </a:r>
            <a:endParaRPr/>
          </a:p>
          <a:p>
            <a:pPr indent="-762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COSINE-DISTANCE(OTSUKA–OCHIAI COEFFICIENT)-Otsuka-Ochiai coefficient is nothing but an intersection of the no of elements to the square root of the no of elements in A multiplied by number of elements in B.</a:t>
            </a:r>
            <a:endParaRPr/>
          </a:p>
          <a:p>
            <a:pPr indent="-76200" lvl="0" marL="228600" rtl="0" algn="l">
              <a:lnSpc>
                <a:spcPct val="90000"/>
              </a:lnSpc>
              <a:spcBef>
                <a:spcPts val="1000"/>
              </a:spcBef>
              <a:spcAft>
                <a:spcPts val="0"/>
              </a:spcAft>
              <a:buClr>
                <a:schemeClr val="dk1"/>
              </a:buClr>
              <a:buSzPts val="2400"/>
              <a:buNone/>
            </a:pPr>
            <a:r>
              <a:t/>
            </a:r>
            <a:endParaRPr sz="2400"/>
          </a:p>
          <a:p>
            <a:pPr indent="-127000" lvl="0" marL="228600" rtl="0" algn="l">
              <a:lnSpc>
                <a:spcPct val="90000"/>
              </a:lnSpc>
              <a:spcBef>
                <a:spcPts val="1000"/>
              </a:spcBef>
              <a:spcAft>
                <a:spcPts val="0"/>
              </a:spcAft>
              <a:buClr>
                <a:schemeClr val="dk1"/>
              </a:buClr>
              <a:buSzPts val="1600"/>
              <a:buNone/>
            </a:pPr>
            <a:r>
              <a:t/>
            </a:r>
            <a:endParaRPr sz="1600"/>
          </a:p>
          <a:p>
            <a:pPr indent="-228600" lvl="0" marL="228600" rtl="0" algn="l">
              <a:lnSpc>
                <a:spcPct val="90000"/>
              </a:lnSpc>
              <a:spcBef>
                <a:spcPts val="1000"/>
              </a:spcBef>
              <a:spcAft>
                <a:spcPts val="0"/>
              </a:spcAft>
              <a:buClr>
                <a:schemeClr val="dk1"/>
              </a:buClr>
              <a:buSzPts val="2400"/>
              <a:buChar char="•"/>
            </a:pPr>
            <a:r>
              <a:rPr lang="en-US" sz="2400"/>
              <a:t>PAGE RANK – PageRank is an algorithm that was designed to rank the importance of web pages. Given a directed graph the PageRank algorithm will give each vertex (Ui ) a score. The score represents the importance of the vertex in the directed graph. Networkx library is used to compute the PageRank.</a:t>
            </a:r>
            <a:endParaRPr/>
          </a:p>
          <a:p>
            <a:pPr indent="0" lvl="0" marL="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p:txBody>
      </p:sp>
      <p:pic>
        <p:nvPicPr>
          <p:cNvPr id="155" name="Google Shape;155;p10"/>
          <p:cNvPicPr preferRelativeResize="0"/>
          <p:nvPr/>
        </p:nvPicPr>
        <p:blipFill rotWithShape="1">
          <a:blip r:embed="rId3">
            <a:alphaModFix/>
          </a:blip>
          <a:srcRect b="0" l="0" r="0" t="0"/>
          <a:stretch/>
        </p:blipFill>
        <p:spPr>
          <a:xfrm>
            <a:off x="4500425" y="2229048"/>
            <a:ext cx="1882303" cy="624894"/>
          </a:xfrm>
          <a:prstGeom prst="rect">
            <a:avLst/>
          </a:prstGeom>
          <a:noFill/>
          <a:ln>
            <a:noFill/>
          </a:ln>
        </p:spPr>
      </p:pic>
      <p:pic>
        <p:nvPicPr>
          <p:cNvPr id="156" name="Google Shape;156;p10"/>
          <p:cNvPicPr preferRelativeResize="0"/>
          <p:nvPr/>
        </p:nvPicPr>
        <p:blipFill rotWithShape="1">
          <a:blip r:embed="rId4">
            <a:alphaModFix/>
          </a:blip>
          <a:srcRect b="0" l="0" r="0" t="0"/>
          <a:stretch/>
        </p:blipFill>
        <p:spPr>
          <a:xfrm>
            <a:off x="5213556" y="3974385"/>
            <a:ext cx="2141406" cy="5410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838200" y="365126"/>
            <a:ext cx="10515600" cy="8361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CHECKING FOR SAME WEAKLY CONNECTED COMPONENTS</a:t>
            </a:r>
            <a:endParaRPr b="1" sz="2800"/>
          </a:p>
        </p:txBody>
      </p:sp>
      <p:sp>
        <p:nvSpPr>
          <p:cNvPr id="162" name="Google Shape;162;p11"/>
          <p:cNvSpPr txBox="1"/>
          <p:nvPr>
            <p:ph idx="1" type="body"/>
          </p:nvPr>
        </p:nvSpPr>
        <p:spPr>
          <a:xfrm>
            <a:off x="838200" y="1102659"/>
            <a:ext cx="10515600" cy="510119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If two users belonging to the same weakly connected components that gives the higher probability or higher chance of similar edge being present. Weakly connected component acts as a subgraph for the given directed graph. Weakly connected component acts as a strongly connected component in case of undirected graph.</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US" sz="2400"/>
              <a:t>ADAR INDEX– Adar Index Adar index or Adamic index is nothing but an inverted sum of degrees of common neighbors for given two vertices. Networkx library is used to compute the Adar index. </a:t>
            </a:r>
            <a:endParaRPr/>
          </a:p>
          <a:p>
            <a:pPr indent="0" lvl="0" marL="0" rtl="0" algn="l">
              <a:lnSpc>
                <a:spcPct val="90000"/>
              </a:lnSpc>
              <a:spcBef>
                <a:spcPts val="1000"/>
              </a:spcBef>
              <a:spcAft>
                <a:spcPts val="0"/>
              </a:spcAft>
              <a:buClr>
                <a:schemeClr val="dk1"/>
              </a:buClr>
              <a:buSzPts val="2400"/>
              <a:buNone/>
            </a:pPr>
            <a:r>
              <a:t/>
            </a:r>
            <a:endParaRPr sz="2400"/>
          </a:p>
        </p:txBody>
      </p:sp>
      <p:pic>
        <p:nvPicPr>
          <p:cNvPr id="163" name="Google Shape;163;p11"/>
          <p:cNvPicPr preferRelativeResize="0"/>
          <p:nvPr/>
        </p:nvPicPr>
        <p:blipFill rotWithShape="1">
          <a:blip r:embed="rId3">
            <a:alphaModFix/>
          </a:blip>
          <a:srcRect b="0" l="0" r="0" t="0"/>
          <a:stretch/>
        </p:blipFill>
        <p:spPr>
          <a:xfrm>
            <a:off x="4057473" y="4042592"/>
            <a:ext cx="4077053" cy="9602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idx="1" type="body"/>
          </p:nvPr>
        </p:nvSpPr>
        <p:spPr>
          <a:xfrm>
            <a:off x="838200" y="367553"/>
            <a:ext cx="10515600" cy="58094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KATZ CENTRALITY – Based on the centrality of its neighbors Katz Centrality computes the centrality of a node. It is an inductive reasoning of the eigenvector centrality. The Katz centrality for node i is Formula J) – Katz Centrality Where A is the adjacency matrix of the graph G with eigenvalues λ. Networkx library is used to compute the Katz centrality</a:t>
            </a:r>
            <a:endParaRPr/>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HITS SCORE – The HITS(Hyper Induced Topic Search) algorithm computes two no for a node. Based on the incoming links authorities estimates the node value. Based on outgoing links hubs estimates the node value. Networkx library is used to compute the HITS score.</a:t>
            </a:r>
            <a:endParaRPr/>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p:txBody>
      </p:sp>
      <p:pic>
        <p:nvPicPr>
          <p:cNvPr id="169" name="Google Shape;169;p12"/>
          <p:cNvPicPr preferRelativeResize="0"/>
          <p:nvPr/>
        </p:nvPicPr>
        <p:blipFill rotWithShape="1">
          <a:blip r:embed="rId3">
            <a:alphaModFix/>
          </a:blip>
          <a:srcRect b="0" l="0" r="0" t="0"/>
          <a:stretch/>
        </p:blipFill>
        <p:spPr>
          <a:xfrm>
            <a:off x="4834780" y="2464817"/>
            <a:ext cx="2522439" cy="6553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idx="1" type="body"/>
          </p:nvPr>
        </p:nvSpPr>
        <p:spPr>
          <a:xfrm>
            <a:off x="838200" y="322729"/>
            <a:ext cx="10515600" cy="585423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WEIGHT FEATURES – An edge weight value was calculated between nodes in order to find the similarity of nodes. As the neighbor count goes up edge weight decreases. Intuitively, consider one million people following a celebrity on a social network then chances are most of them never met each other or the celebrity. Whereas on the other hand, if a user has 30 contacts in his/her social network, the chances are higher that most of them know each other. As it is directed graph, weighted in and weighted out are calculated separately.</a:t>
            </a:r>
            <a:endParaRPr/>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SINGULAR VALUE DECOMPOSITION – For factorization of matrix into singular values and singular vectors SVD (Singular Value Decomposition) algorithm is used. SVD features for both source and destination nodes SVD is widely used in machine learning reduction techniques and matrix calculations</a:t>
            </a:r>
            <a:endParaRPr sz="2400"/>
          </a:p>
        </p:txBody>
      </p:sp>
      <p:pic>
        <p:nvPicPr>
          <p:cNvPr id="175" name="Google Shape;175;p13"/>
          <p:cNvPicPr preferRelativeResize="0"/>
          <p:nvPr/>
        </p:nvPicPr>
        <p:blipFill rotWithShape="1">
          <a:blip r:embed="rId3">
            <a:alphaModFix/>
          </a:blip>
          <a:srcRect b="0" l="0" r="0" t="0"/>
          <a:stretch/>
        </p:blipFill>
        <p:spPr>
          <a:xfrm>
            <a:off x="4743763" y="2873329"/>
            <a:ext cx="2704473" cy="75303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838200" y="365126"/>
            <a:ext cx="10515600" cy="10244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Experiment Results and Discussions.</a:t>
            </a:r>
            <a:endParaRPr/>
          </a:p>
        </p:txBody>
      </p:sp>
      <p:sp>
        <p:nvSpPr>
          <p:cNvPr id="181" name="Google Shape;181;p14"/>
          <p:cNvSpPr txBox="1"/>
          <p:nvPr>
            <p:ph idx="1" type="body"/>
          </p:nvPr>
        </p:nvSpPr>
        <p:spPr>
          <a:xfrm>
            <a:off x="838200" y="1389530"/>
            <a:ext cx="10515600" cy="481432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Subgraph-the directed graph obtained from the dataset. By this digraph number of edges and nodes are calculated.</a:t>
            </a:r>
            <a:endParaRPr/>
          </a:p>
          <a:p>
            <a:pPr indent="0" lvl="0" marL="0" rtl="0" algn="l">
              <a:lnSpc>
                <a:spcPct val="90000"/>
              </a:lnSpc>
              <a:spcBef>
                <a:spcPts val="1000"/>
              </a:spcBef>
              <a:spcAft>
                <a:spcPts val="0"/>
              </a:spcAft>
              <a:buClr>
                <a:schemeClr val="dk1"/>
              </a:buClr>
              <a:buSzPts val="2400"/>
              <a:buNone/>
            </a:pPr>
            <a:r>
              <a:rPr lang="en-US" sz="2400"/>
              <a:t>The no of nodes in the subgraph are: 66 </a:t>
            </a:r>
            <a:endParaRPr/>
          </a:p>
          <a:p>
            <a:pPr indent="0" lvl="0" marL="0" rtl="0" algn="l">
              <a:lnSpc>
                <a:spcPct val="90000"/>
              </a:lnSpc>
              <a:spcBef>
                <a:spcPts val="1000"/>
              </a:spcBef>
              <a:spcAft>
                <a:spcPts val="0"/>
              </a:spcAft>
              <a:buClr>
                <a:schemeClr val="dk1"/>
              </a:buClr>
              <a:buSzPts val="2400"/>
              <a:buNone/>
            </a:pPr>
            <a:r>
              <a:rPr lang="en-US" sz="2400"/>
              <a:t>The no of edges in the subgraph are: 50 </a:t>
            </a:r>
            <a:endParaRPr/>
          </a:p>
          <a:p>
            <a:pPr indent="0" lvl="0" marL="0" rtl="0" algn="l">
              <a:lnSpc>
                <a:spcPct val="90000"/>
              </a:lnSpc>
              <a:spcBef>
                <a:spcPts val="1000"/>
              </a:spcBef>
              <a:spcAft>
                <a:spcPts val="0"/>
              </a:spcAft>
              <a:buClr>
                <a:schemeClr val="dk1"/>
              </a:buClr>
              <a:buSzPts val="2400"/>
              <a:buNone/>
            </a:pPr>
            <a:r>
              <a:rPr lang="en-US" sz="2400"/>
              <a:t>The average In-Degree of the above subgraph: 0.7576</a:t>
            </a:r>
            <a:endParaRPr/>
          </a:p>
          <a:p>
            <a:pPr indent="0" lvl="0" marL="0" rtl="0" algn="l">
              <a:lnSpc>
                <a:spcPct val="90000"/>
              </a:lnSpc>
              <a:spcBef>
                <a:spcPts val="1000"/>
              </a:spcBef>
              <a:spcAft>
                <a:spcPts val="0"/>
              </a:spcAft>
              <a:buClr>
                <a:schemeClr val="dk1"/>
              </a:buClr>
              <a:buSzPts val="2400"/>
              <a:buNone/>
            </a:pPr>
            <a:r>
              <a:rPr lang="en-US" sz="2400"/>
              <a:t>The average Out-Degree of the above subgraph: 0.7576</a:t>
            </a:r>
            <a:endParaRPr/>
          </a:p>
          <a:p>
            <a:pPr indent="0" lvl="0" marL="0" rtl="0" algn="l">
              <a:lnSpc>
                <a:spcPct val="90000"/>
              </a:lnSpc>
              <a:spcBef>
                <a:spcPts val="1000"/>
              </a:spcBef>
              <a:spcAft>
                <a:spcPts val="0"/>
              </a:spcAft>
              <a:buClr>
                <a:schemeClr val="dk1"/>
              </a:buClr>
              <a:buSzPts val="2800"/>
              <a:buNone/>
            </a:pPr>
            <a:r>
              <a:t/>
            </a:r>
            <a:endParaRPr/>
          </a:p>
        </p:txBody>
      </p:sp>
      <p:pic>
        <p:nvPicPr>
          <p:cNvPr id="182" name="Google Shape;182;p14"/>
          <p:cNvPicPr preferRelativeResize="0"/>
          <p:nvPr/>
        </p:nvPicPr>
        <p:blipFill rotWithShape="1">
          <a:blip r:embed="rId3">
            <a:alphaModFix/>
          </a:blip>
          <a:srcRect b="0" l="0" r="0" t="0"/>
          <a:stretch/>
        </p:blipFill>
        <p:spPr>
          <a:xfrm>
            <a:off x="8175811" y="1856993"/>
            <a:ext cx="3251231" cy="28674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idx="1" type="body"/>
          </p:nvPr>
        </p:nvSpPr>
        <p:spPr>
          <a:xfrm>
            <a:off x="838200" y="376519"/>
            <a:ext cx="10515600" cy="58004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In-Degree graph-With help of In-Degree graph we calculate the number of followers for each person.</a:t>
            </a:r>
            <a:r>
              <a:rPr lang="en-US" sz="1600"/>
              <a:t> </a:t>
            </a:r>
            <a:endParaRPr/>
          </a:p>
          <a:p>
            <a:pPr indent="0" lvl="0" marL="0" rtl="0" algn="l">
              <a:lnSpc>
                <a:spcPct val="90000"/>
              </a:lnSpc>
              <a:spcBef>
                <a:spcPts val="1000"/>
              </a:spcBef>
              <a:spcAft>
                <a:spcPts val="0"/>
              </a:spcAft>
              <a:buClr>
                <a:schemeClr val="dk1"/>
              </a:buClr>
              <a:buSzPts val="1600"/>
              <a:buNone/>
            </a:pPr>
            <a:r>
              <a:t/>
            </a:r>
            <a:endParaRPr sz="1600"/>
          </a:p>
          <a:p>
            <a:pPr indent="0" lvl="0" marL="0" rtl="0" algn="l">
              <a:lnSpc>
                <a:spcPct val="90000"/>
              </a:lnSpc>
              <a:spcBef>
                <a:spcPts val="1000"/>
              </a:spcBef>
              <a:spcAft>
                <a:spcPts val="0"/>
              </a:spcAft>
              <a:buClr>
                <a:schemeClr val="dk1"/>
              </a:buClr>
              <a:buSzPts val="2400"/>
              <a:buNone/>
            </a:pPr>
            <a:r>
              <a:rPr lang="en-US" sz="2400"/>
              <a:t>PDF of In-Degree Graph The below probability density function graph shows that very less number of people will be getting followed more number of followers.</a:t>
            </a:r>
            <a:endParaRPr sz="2400"/>
          </a:p>
        </p:txBody>
      </p:sp>
      <p:pic>
        <p:nvPicPr>
          <p:cNvPr id="188" name="Google Shape;188;p15"/>
          <p:cNvPicPr preferRelativeResize="0"/>
          <p:nvPr/>
        </p:nvPicPr>
        <p:blipFill rotWithShape="1">
          <a:blip r:embed="rId3">
            <a:alphaModFix/>
          </a:blip>
          <a:srcRect b="0" l="0" r="0" t="0"/>
          <a:stretch/>
        </p:blipFill>
        <p:spPr>
          <a:xfrm>
            <a:off x="917138" y="2444564"/>
            <a:ext cx="4046571" cy="2560542"/>
          </a:xfrm>
          <a:prstGeom prst="rect">
            <a:avLst/>
          </a:prstGeom>
          <a:noFill/>
          <a:ln>
            <a:noFill/>
          </a:ln>
        </p:spPr>
      </p:pic>
      <p:pic>
        <p:nvPicPr>
          <p:cNvPr id="189" name="Google Shape;189;p15"/>
          <p:cNvPicPr preferRelativeResize="0"/>
          <p:nvPr/>
        </p:nvPicPr>
        <p:blipFill rotWithShape="1">
          <a:blip r:embed="rId4">
            <a:alphaModFix/>
          </a:blip>
          <a:srcRect b="0" l="0" r="0" t="0"/>
          <a:stretch/>
        </p:blipFill>
        <p:spPr>
          <a:xfrm>
            <a:off x="5724021" y="2642896"/>
            <a:ext cx="3863675" cy="282726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ph idx="1" type="body"/>
          </p:nvPr>
        </p:nvSpPr>
        <p:spPr>
          <a:xfrm>
            <a:off x="838200" y="466165"/>
            <a:ext cx="10515600" cy="571079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OUT-DEGREE GRAPH The below Out-Degree graph shows that number of persons that each person is following. </a:t>
            </a:r>
            <a:endParaRPr/>
          </a:p>
          <a:p>
            <a:pPr indent="0" lvl="0" marL="0" rtl="0" algn="l">
              <a:lnSpc>
                <a:spcPct val="90000"/>
              </a:lnSpc>
              <a:spcBef>
                <a:spcPts val="1000"/>
              </a:spcBef>
              <a:spcAft>
                <a:spcPts val="0"/>
              </a:spcAft>
              <a:buClr>
                <a:schemeClr val="dk1"/>
              </a:buClr>
              <a:buSzPts val="2400"/>
              <a:buNone/>
            </a:pPr>
            <a:r>
              <a:rPr lang="en-US" sz="2400"/>
              <a:t>PDF of Out-Degree Graph The below probability density function shows that very less number of people will follows the more number of people</a:t>
            </a:r>
            <a:endParaRPr sz="2400"/>
          </a:p>
        </p:txBody>
      </p:sp>
      <p:pic>
        <p:nvPicPr>
          <p:cNvPr id="195" name="Google Shape;195;p16"/>
          <p:cNvPicPr preferRelativeResize="0"/>
          <p:nvPr/>
        </p:nvPicPr>
        <p:blipFill rotWithShape="1">
          <a:blip r:embed="rId3">
            <a:alphaModFix/>
          </a:blip>
          <a:srcRect b="0" l="0" r="0" t="0"/>
          <a:stretch/>
        </p:blipFill>
        <p:spPr>
          <a:xfrm>
            <a:off x="946512" y="2335435"/>
            <a:ext cx="3718882" cy="2187130"/>
          </a:xfrm>
          <a:prstGeom prst="rect">
            <a:avLst/>
          </a:prstGeom>
          <a:noFill/>
          <a:ln>
            <a:noFill/>
          </a:ln>
        </p:spPr>
      </p:pic>
      <p:pic>
        <p:nvPicPr>
          <p:cNvPr id="196" name="Google Shape;196;p16"/>
          <p:cNvPicPr preferRelativeResize="0"/>
          <p:nvPr/>
        </p:nvPicPr>
        <p:blipFill rotWithShape="1">
          <a:blip r:embed="rId4">
            <a:alphaModFix/>
          </a:blip>
          <a:srcRect b="0" l="0" r="0" t="0"/>
          <a:stretch/>
        </p:blipFill>
        <p:spPr>
          <a:xfrm>
            <a:off x="5710333" y="2242838"/>
            <a:ext cx="4267570" cy="301778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idx="1" type="body"/>
          </p:nvPr>
        </p:nvSpPr>
        <p:spPr>
          <a:xfrm>
            <a:off x="838200" y="206188"/>
            <a:ext cx="10515600" cy="59707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Depth and Estimator Graph </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US" sz="2400"/>
              <a:t>Graphs after calculating F1 Score </a:t>
            </a:r>
            <a:endParaRPr sz="2400"/>
          </a:p>
        </p:txBody>
      </p:sp>
      <p:pic>
        <p:nvPicPr>
          <p:cNvPr id="202" name="Google Shape;202;p17"/>
          <p:cNvPicPr preferRelativeResize="0"/>
          <p:nvPr/>
        </p:nvPicPr>
        <p:blipFill rotWithShape="1">
          <a:blip r:embed="rId3">
            <a:alphaModFix/>
          </a:blip>
          <a:srcRect b="0" l="0" r="0" t="0"/>
          <a:stretch/>
        </p:blipFill>
        <p:spPr>
          <a:xfrm>
            <a:off x="5086432" y="206188"/>
            <a:ext cx="3292125" cy="3132091"/>
          </a:xfrm>
          <a:prstGeom prst="rect">
            <a:avLst/>
          </a:prstGeom>
          <a:noFill/>
          <a:ln>
            <a:noFill/>
          </a:ln>
        </p:spPr>
      </p:pic>
      <p:pic>
        <p:nvPicPr>
          <p:cNvPr id="203" name="Google Shape;203;p17"/>
          <p:cNvPicPr preferRelativeResize="0"/>
          <p:nvPr/>
        </p:nvPicPr>
        <p:blipFill rotWithShape="1">
          <a:blip r:embed="rId4">
            <a:alphaModFix/>
          </a:blip>
          <a:srcRect b="0" l="0" r="0" t="0"/>
          <a:stretch/>
        </p:blipFill>
        <p:spPr>
          <a:xfrm>
            <a:off x="4963614" y="3855460"/>
            <a:ext cx="3322608" cy="30025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5aac14626a_0_18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Research Papers </a:t>
            </a:r>
            <a:endParaRPr/>
          </a:p>
        </p:txBody>
      </p:sp>
      <p:sp>
        <p:nvSpPr>
          <p:cNvPr id="95" name="Google Shape;95;g15aac14626a_0_18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AutoNum type="arabicPeriod"/>
            </a:pPr>
            <a:r>
              <a:rPr lang="en-US"/>
              <a:t>Friend Recommendation using graph mining on social media,              Kosaraju Naren Kumar (Student &amp; Sathyabama University),  Kanakamedala Vineela (Assistant Professor &amp; NRI Institute of Technology)</a:t>
            </a:r>
            <a:endParaRPr/>
          </a:p>
          <a:p>
            <a:pPr indent="-342900" lvl="0" marL="457200" rtl="0" algn="l">
              <a:spcBef>
                <a:spcPts val="0"/>
              </a:spcBef>
              <a:spcAft>
                <a:spcPts val="0"/>
              </a:spcAft>
              <a:buSzPts val="1800"/>
              <a:buAutoNum type="arabicPeriod"/>
            </a:pPr>
            <a:r>
              <a:rPr lang="en-US"/>
              <a:t>Graph Convolutional Matrix Completion, Rianne van den Berg (University of Amsterdam), Thomas N. Kipf (</a:t>
            </a:r>
            <a:r>
              <a:rPr lang="en-US"/>
              <a:t>University of Amsterdam</a:t>
            </a:r>
            <a:r>
              <a:rPr lang="en-US"/>
              <a:t>),  Max Welling(</a:t>
            </a:r>
            <a:r>
              <a:rPr lang="en-US"/>
              <a:t>University of Amsterdam, CIFAR</a:t>
            </a:r>
            <a:r>
              <a:rPr baseline="30000" lang="en-US"/>
              <a:t>1</a:t>
            </a:r>
            <a:r>
              <a:rPr lang="en-US"/>
              <a:t>)</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baseline="30000" lang="en-US" sz="2200"/>
              <a:t>1 </a:t>
            </a:r>
            <a:r>
              <a:rPr lang="en-US" sz="1500"/>
              <a:t>Canadian Institute for Advanced Research</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nvSpPr>
        <p:spPr>
          <a:xfrm>
            <a:off x="905434" y="636493"/>
            <a:ext cx="10784541"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chemeClr val="dk1"/>
                </a:solidFill>
                <a:latin typeface="Calibri"/>
                <a:ea typeface="Calibri"/>
                <a:cs typeface="Calibri"/>
                <a:sym typeface="Calibri"/>
              </a:rPr>
              <a:t>Confusion Matrix Graphs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Train Confusion matrix</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b="0" l="0" r="0" t="0"/>
          <a:stretch/>
        </p:blipFill>
        <p:spPr>
          <a:xfrm>
            <a:off x="1929508" y="2076919"/>
            <a:ext cx="8512278" cy="469432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nvSpPr>
        <p:spPr>
          <a:xfrm>
            <a:off x="1030941" y="555811"/>
            <a:ext cx="10551459" cy="62786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Test Confusion Matrix</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From the above confusion matrix we infer that the accuracy score of the train matrix is 95% and accuracy score of test matrix is 89%.</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5" name="Google Shape;215;p19"/>
          <p:cNvPicPr preferRelativeResize="0"/>
          <p:nvPr/>
        </p:nvPicPr>
        <p:blipFill rotWithShape="1">
          <a:blip r:embed="rId3">
            <a:alphaModFix/>
          </a:blip>
          <a:srcRect b="0" l="0" r="0" t="0"/>
          <a:stretch/>
        </p:blipFill>
        <p:spPr>
          <a:xfrm>
            <a:off x="2937615" y="1054250"/>
            <a:ext cx="7040103" cy="455615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nvSpPr>
        <p:spPr>
          <a:xfrm>
            <a:off x="259976" y="197224"/>
            <a:ext cx="11672048"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Feature Extraction Graph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 below graph shows the differences and importance of the feature extractions that are calculated and obtained in a form of the bar graph From the graph we can say that follows_back feature is most important extraction compared to other features and SVD(Singular Value Decomposition) is the least preferred one.</a:t>
            </a:r>
            <a:endParaRPr sz="2000">
              <a:solidFill>
                <a:schemeClr val="dk1"/>
              </a:solidFill>
              <a:latin typeface="Calibri"/>
              <a:ea typeface="Calibri"/>
              <a:cs typeface="Calibri"/>
              <a:sym typeface="Calibri"/>
            </a:endParaRPr>
          </a:p>
        </p:txBody>
      </p:sp>
      <p:pic>
        <p:nvPicPr>
          <p:cNvPr id="221" name="Google Shape;221;p20"/>
          <p:cNvPicPr preferRelativeResize="0"/>
          <p:nvPr/>
        </p:nvPicPr>
        <p:blipFill rotWithShape="1">
          <a:blip r:embed="rId3">
            <a:alphaModFix/>
          </a:blip>
          <a:srcRect b="1395" l="3362" r="5869" t="1226"/>
          <a:stretch/>
        </p:blipFill>
        <p:spPr>
          <a:xfrm>
            <a:off x="3630706" y="1515034"/>
            <a:ext cx="5961530" cy="534296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1"/>
          <p:cNvSpPr txBox="1"/>
          <p:nvPr/>
        </p:nvSpPr>
        <p:spPr>
          <a:xfrm>
            <a:off x="259975" y="322728"/>
            <a:ext cx="11869271" cy="39087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Conclusion</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proposed system develops a friend recommendation system to suggest friends to the users using Random Forest Classifier. With the help of the proposed system this recommendation model is working with the accuracy of 89%. This is quite reasonable for the hardware and the volume of data that we have. Our data set consists of 94 lakhs nodes. Performance metrics for this model is obtained by calculating Precision, Recall and F1 score.The most important feature extraction that we calculated is follows_back. feature. For the better results and accuracy Preferential attachment, SVM classifier and Graph neural networks can be used. This can improve the performance of the model in future</a:t>
            </a:r>
            <a:endParaRPr b="1" sz="24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Bibiliography</a:t>
            </a:r>
            <a:endParaRPr/>
          </a:p>
        </p:txBody>
      </p:sp>
      <p:sp>
        <p:nvSpPr>
          <p:cNvPr id="232" name="Google Shape;232;p22"/>
          <p:cNvSpPr txBox="1"/>
          <p:nvPr>
            <p:ph idx="1" type="body"/>
          </p:nvPr>
        </p:nvSpPr>
        <p:spPr>
          <a:xfrm>
            <a:off x="838200" y="1488141"/>
            <a:ext cx="10515600" cy="468882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u="sng">
                <a:solidFill>
                  <a:schemeClr val="hlink"/>
                </a:solidFill>
                <a:hlinkClick r:id="rId3"/>
              </a:rPr>
              <a:t>IJETMS-SE-016.pdf</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233" name="Google Shape;233;p22"/>
          <p:cNvPicPr preferRelativeResize="0"/>
          <p:nvPr/>
        </p:nvPicPr>
        <p:blipFill rotWithShape="1">
          <a:blip r:embed="rId4">
            <a:alphaModFix/>
          </a:blip>
          <a:srcRect b="0" l="0" r="0" t="0"/>
          <a:stretch/>
        </p:blipFill>
        <p:spPr>
          <a:xfrm>
            <a:off x="723764" y="2208007"/>
            <a:ext cx="3283460" cy="3451637"/>
          </a:xfrm>
          <a:prstGeom prst="rect">
            <a:avLst/>
          </a:prstGeom>
          <a:noFill/>
          <a:ln>
            <a:noFill/>
          </a:ln>
        </p:spPr>
      </p:pic>
      <p:pic>
        <p:nvPicPr>
          <p:cNvPr id="234" name="Google Shape;234;p22"/>
          <p:cNvPicPr preferRelativeResize="0"/>
          <p:nvPr/>
        </p:nvPicPr>
        <p:blipFill rotWithShape="1">
          <a:blip r:embed="rId5">
            <a:alphaModFix/>
          </a:blip>
          <a:srcRect b="0" l="0" r="0" t="0"/>
          <a:stretch/>
        </p:blipFill>
        <p:spPr>
          <a:xfrm>
            <a:off x="4502696" y="2300411"/>
            <a:ext cx="3177815" cy="3619814"/>
          </a:xfrm>
          <a:prstGeom prst="rect">
            <a:avLst/>
          </a:prstGeom>
          <a:noFill/>
          <a:ln>
            <a:noFill/>
          </a:ln>
        </p:spPr>
      </p:pic>
      <p:pic>
        <p:nvPicPr>
          <p:cNvPr id="235" name="Google Shape;235;p22"/>
          <p:cNvPicPr preferRelativeResize="0"/>
          <p:nvPr/>
        </p:nvPicPr>
        <p:blipFill rotWithShape="1">
          <a:blip r:embed="rId6">
            <a:alphaModFix/>
          </a:blip>
          <a:srcRect b="0" l="0" r="0" t="0"/>
          <a:stretch/>
        </p:blipFill>
        <p:spPr>
          <a:xfrm>
            <a:off x="8130387" y="2300411"/>
            <a:ext cx="3337849" cy="375698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5aac14626a_0_0"/>
          <p:cNvSpPr txBox="1"/>
          <p:nvPr>
            <p:ph type="ctrTitle"/>
          </p:nvPr>
        </p:nvSpPr>
        <p:spPr>
          <a:xfrm>
            <a:off x="275638" y="588859"/>
            <a:ext cx="12192000" cy="31836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Graph Convolutional Matrix Completion</a:t>
            </a:r>
            <a:endParaRPr/>
          </a:p>
        </p:txBody>
      </p:sp>
      <p:sp>
        <p:nvSpPr>
          <p:cNvPr id="241" name="Google Shape;241;g15aac14626a_0_0"/>
          <p:cNvSpPr txBox="1"/>
          <p:nvPr>
            <p:ph idx="1" type="subTitle"/>
          </p:nvPr>
        </p:nvSpPr>
        <p:spPr>
          <a:xfrm>
            <a:off x="2032000" y="4802717"/>
            <a:ext cx="12192000" cy="2207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pic>
        <p:nvPicPr>
          <p:cNvPr id="242" name="Google Shape;242;g15aac14626a_0_0"/>
          <p:cNvPicPr preferRelativeResize="0"/>
          <p:nvPr/>
        </p:nvPicPr>
        <p:blipFill>
          <a:blip r:embed="rId3">
            <a:alphaModFix/>
          </a:blip>
          <a:stretch>
            <a:fillRect/>
          </a:stretch>
        </p:blipFill>
        <p:spPr>
          <a:xfrm>
            <a:off x="1096900" y="3975800"/>
            <a:ext cx="10549468" cy="144286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5aac14626a_0_6"/>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About recommender algorithms</a:t>
            </a:r>
            <a:endParaRPr/>
          </a:p>
        </p:txBody>
      </p:sp>
      <p:sp>
        <p:nvSpPr>
          <p:cNvPr id="248" name="Google Shape;248;g15aac14626a_0_6"/>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Two main branches of recommender algorithms are often distinguished: content-based recommender systems [24] and collaborative filtering models [9]. </a:t>
            </a:r>
            <a:endParaRPr/>
          </a:p>
          <a:p>
            <a:pPr indent="0" lvl="0" marL="0" rtl="0" algn="l">
              <a:spcBef>
                <a:spcPts val="1000"/>
              </a:spcBef>
              <a:spcAft>
                <a:spcPts val="0"/>
              </a:spcAft>
              <a:buNone/>
            </a:pPr>
            <a:r>
              <a:rPr b="1" lang="en-US"/>
              <a:t>Content-based recommender systems</a:t>
            </a:r>
            <a:r>
              <a:rPr lang="en-US"/>
              <a:t> use content information of users and items, such as their respective occupation and genre, to predict the next purchase of a user or rating of an item. </a:t>
            </a:r>
            <a:endParaRPr/>
          </a:p>
          <a:p>
            <a:pPr indent="0" lvl="0" marL="0" rtl="0" algn="l">
              <a:spcBef>
                <a:spcPts val="1000"/>
              </a:spcBef>
              <a:spcAft>
                <a:spcPts val="0"/>
              </a:spcAft>
              <a:buNone/>
            </a:pPr>
            <a:r>
              <a:rPr b="1" lang="en-US"/>
              <a:t>Collaborative filtering models</a:t>
            </a:r>
            <a:r>
              <a:rPr lang="en-US"/>
              <a:t> solve the matrix completion task by taking into account the collective interaction data to predict future ratings or purchases.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5aac14626a_0_11"/>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Abstract</a:t>
            </a:r>
            <a:endParaRPr/>
          </a:p>
        </p:txBody>
      </p:sp>
      <p:sp>
        <p:nvSpPr>
          <p:cNvPr id="254" name="Google Shape;254;g15aac14626a_0_11"/>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i="1" lang="en-US"/>
              <a:t>“We consider matrix completion for recommender systems from the point of view of link prediction on graphs. Interaction data such as movie ratings can be represented by a bipartite user-item graph with labeled edges denoting observed ratings. Building on recent progress in deep learning on graph-structured data, we propose a graph auto-encoder framework based on differentiable message passing on the bipartite interaction graph. Our model shows competitive performance on standard collaborative filtering benchmarks. In settings where complimentary feature information or structured data such as a social network is available, our framework outperforms recent state-of-the-art methods.”</a:t>
            </a:r>
            <a:endParaRPr i="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5aac14626a_0_16"/>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Highlights of the paper</a:t>
            </a:r>
            <a:endParaRPr/>
          </a:p>
        </p:txBody>
      </p:sp>
      <p:sp>
        <p:nvSpPr>
          <p:cNvPr id="260" name="Google Shape;260;g15aac14626a_0_16"/>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482600" lvl="0" marL="609600" rtl="0" algn="l">
              <a:spcBef>
                <a:spcPts val="1000"/>
              </a:spcBef>
              <a:spcAft>
                <a:spcPts val="0"/>
              </a:spcAft>
              <a:buSzPts val="2800"/>
              <a:buChar char="•"/>
            </a:pPr>
            <a:r>
              <a:rPr lang="en-US"/>
              <a:t>matrix completion as a link prediction problem on graphs</a:t>
            </a:r>
            <a:endParaRPr/>
          </a:p>
          <a:p>
            <a:pPr indent="-482600" lvl="0" marL="609600" rtl="0" algn="l">
              <a:spcBef>
                <a:spcPts val="1000"/>
              </a:spcBef>
              <a:spcAft>
                <a:spcPts val="0"/>
              </a:spcAft>
              <a:buSzPts val="2800"/>
              <a:buChar char="•"/>
            </a:pPr>
            <a:r>
              <a:rPr lang="en-US"/>
              <a:t>the interaction data in collaborative filtering can be represented by a bipartite graph between user and item nodes, with observed ratings/purchases represented by links. </a:t>
            </a:r>
            <a:endParaRPr/>
          </a:p>
          <a:p>
            <a:pPr indent="-482600" lvl="0" marL="609600" rtl="0" algn="l">
              <a:spcBef>
                <a:spcPts val="1000"/>
              </a:spcBef>
              <a:spcAft>
                <a:spcPts val="0"/>
              </a:spcAft>
              <a:buSzPts val="2800"/>
              <a:buChar char="•"/>
            </a:pPr>
            <a:r>
              <a:rPr lang="en-US"/>
              <a:t>Content information can naturally be included in this framework in the form of node features. </a:t>
            </a:r>
            <a:endParaRPr/>
          </a:p>
          <a:p>
            <a:pPr indent="-482600" lvl="0" marL="609600" rtl="0" algn="l">
              <a:spcBef>
                <a:spcPts val="1000"/>
              </a:spcBef>
              <a:spcAft>
                <a:spcPts val="0"/>
              </a:spcAft>
              <a:buSzPts val="2800"/>
              <a:buChar char="•"/>
            </a:pPr>
            <a:r>
              <a:rPr lang="en-US"/>
              <a:t>Predicting ratings then reduces to predicting labeled links in the bipartite user -item graph.</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5aac14626a_0_21"/>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Proposed solution</a:t>
            </a:r>
            <a:endParaRPr/>
          </a:p>
        </p:txBody>
      </p:sp>
      <p:sp>
        <p:nvSpPr>
          <p:cNvPr id="266" name="Google Shape;266;g15aac14626a_0_21"/>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482600" lvl="0" marL="609600" rtl="0" algn="l">
              <a:spcBef>
                <a:spcPts val="1000"/>
              </a:spcBef>
              <a:spcAft>
                <a:spcPts val="0"/>
              </a:spcAft>
              <a:buSzPts val="2800"/>
              <a:buChar char="•"/>
            </a:pPr>
            <a:r>
              <a:rPr lang="en-US"/>
              <a:t>graph convolutional matrix completion (GC-MC): a graph-based auto-encoder framework for matrix completion, which builds on recent progress in deep learning on graphs [2, 6, 19, 5, 15, 30, 14]</a:t>
            </a:r>
            <a:endParaRPr/>
          </a:p>
          <a:p>
            <a:pPr indent="-482600" lvl="0" marL="609600" rtl="0" algn="l">
              <a:spcBef>
                <a:spcPts val="1000"/>
              </a:spcBef>
              <a:spcAft>
                <a:spcPts val="0"/>
              </a:spcAft>
              <a:buSzPts val="2800"/>
              <a:buChar char="•"/>
            </a:pPr>
            <a:r>
              <a:rPr lang="en-US"/>
              <a:t>The benefit of formulating matrix completion as a link prediction task on a bipartite graph becomes especially apparent when recommender graphs are accompanied with structured external information such as social networks.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375000"/>
              <a:buFont typeface="Calibri"/>
              <a:buNone/>
            </a:pPr>
            <a:r>
              <a:rPr b="1" lang="en-US"/>
              <a:t>Friend Recommendation using graph mining on social media</a:t>
            </a:r>
            <a:br>
              <a:rPr b="1" lang="en-US"/>
            </a:br>
            <a:endParaRPr b="1" sz="1600"/>
          </a:p>
        </p:txBody>
      </p:sp>
      <p:sp>
        <p:nvSpPr>
          <p:cNvPr id="101" name="Google Shape;101;p1"/>
          <p:cNvSpPr txBox="1"/>
          <p:nvPr/>
        </p:nvSpPr>
        <p:spPr>
          <a:xfrm>
            <a:off x="2725271" y="3792071"/>
            <a:ext cx="71090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Kosaraju Naren Kumar (Student &amp;Sathyabama University)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 Kanakamedala Vineela(  Assistant Professor &amp; NRI Institute of Technology)</a:t>
            </a: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15aac14626a_0_26"/>
          <p:cNvSpPr txBox="1"/>
          <p:nvPr>
            <p:ph type="title"/>
          </p:nvPr>
        </p:nvSpPr>
        <p:spPr>
          <a:xfrm>
            <a:off x="415600" y="593367"/>
            <a:ext cx="11360700" cy="7635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Matrix completion as link prediction in bipartite graphs</a:t>
            </a:r>
            <a:endParaRPr/>
          </a:p>
        </p:txBody>
      </p:sp>
      <p:sp>
        <p:nvSpPr>
          <p:cNvPr id="272" name="Google Shape;272;g15aac14626a_0_26"/>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482600" lvl="0" marL="609600" rtl="0" algn="l">
              <a:spcBef>
                <a:spcPts val="1000"/>
              </a:spcBef>
              <a:spcAft>
                <a:spcPts val="0"/>
              </a:spcAft>
              <a:buSzPts val="2800"/>
              <a:buChar char="•"/>
            </a:pPr>
            <a:r>
              <a:rPr lang="en-US"/>
              <a:t>rating matrix M of shape Nu × Nv, where Nu is the number of users and Nv is the number of items. Entries Mij in this matrix encode either an observed rating (user i rated item j) from a set of discrete possible rating values, or the fact that the rating is unobserved (encoded by the value 0)</a:t>
            </a:r>
            <a:endParaRPr/>
          </a:p>
          <a:p>
            <a:pPr indent="-482600" lvl="0" marL="609600" rtl="0" algn="l">
              <a:spcBef>
                <a:spcPts val="1000"/>
              </a:spcBef>
              <a:spcAft>
                <a:spcPts val="0"/>
              </a:spcAft>
              <a:buSzPts val="2800"/>
              <a:buChar char="•"/>
            </a:pPr>
            <a:r>
              <a:t/>
            </a:r>
            <a:endParaRPr/>
          </a:p>
        </p:txBody>
      </p:sp>
      <p:pic>
        <p:nvPicPr>
          <p:cNvPr id="273" name="Google Shape;273;g15aac14626a_0_26"/>
          <p:cNvPicPr preferRelativeResize="0"/>
          <p:nvPr/>
        </p:nvPicPr>
        <p:blipFill>
          <a:blip r:embed="rId3">
            <a:alphaModFix/>
          </a:blip>
          <a:stretch>
            <a:fillRect/>
          </a:stretch>
        </p:blipFill>
        <p:spPr>
          <a:xfrm>
            <a:off x="1317000" y="3391367"/>
            <a:ext cx="9271002" cy="339136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5aac14626a_0_32"/>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79" name="Google Shape;279;g15aac14626a_0_32"/>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lnSpcReduction="10000"/>
          </a:bodyPr>
          <a:lstStyle/>
          <a:p>
            <a:pPr indent="-482600" lvl="0" marL="609600" rtl="0" algn="l">
              <a:spcBef>
                <a:spcPts val="1000"/>
              </a:spcBef>
              <a:spcAft>
                <a:spcPts val="0"/>
              </a:spcAft>
              <a:buSzPts val="2800"/>
              <a:buChar char="•"/>
            </a:pPr>
            <a:r>
              <a:rPr lang="en-US"/>
              <a:t>The task of matrix completion or recommendation can be seen as predicting the value of unobserved entries in M.</a:t>
            </a:r>
            <a:endParaRPr/>
          </a:p>
          <a:p>
            <a:pPr indent="-482600" lvl="0" marL="609600" rtl="0" algn="l">
              <a:spcBef>
                <a:spcPts val="1000"/>
              </a:spcBef>
              <a:spcAft>
                <a:spcPts val="0"/>
              </a:spcAft>
              <a:buSzPts val="2800"/>
              <a:buChar char="•"/>
            </a:pPr>
            <a:r>
              <a:rPr lang="en-US"/>
              <a:t>Previous graph-based approaches for recommender systems (see [18] for an overview) typically employ a multistage pipeline, consisting of a graph feature extraction model and a link prediction model, all of which are trained separately. </a:t>
            </a:r>
            <a:endParaRPr/>
          </a:p>
          <a:p>
            <a:pPr indent="-482600" lvl="0" marL="609600" rtl="0" algn="l">
              <a:spcBef>
                <a:spcPts val="1000"/>
              </a:spcBef>
              <a:spcAft>
                <a:spcPts val="0"/>
              </a:spcAft>
              <a:buSzPts val="2800"/>
              <a:buChar char="•"/>
            </a:pPr>
            <a:r>
              <a:rPr lang="en-US"/>
              <a:t>Recent results, however, have shown that results can often be significantly improved by modeling graph-structured data with end-to-end learning techniques [2, 6, 19, 23, 5, 15, 21] and specifically with graph auto-encoders [30, 14] for unsupervised learning and link prediction.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5aac14626a_0_37"/>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Graph auto-encoder</a:t>
            </a:r>
            <a:endParaRPr/>
          </a:p>
        </p:txBody>
      </p:sp>
      <p:sp>
        <p:nvSpPr>
          <p:cNvPr id="285" name="Google Shape;285;g15aac14626a_0_37"/>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Graph autoencoders are comprised of </a:t>
            </a:r>
            <a:endParaRPr/>
          </a:p>
          <a:p>
            <a:pPr indent="-482600" lvl="0" marL="609600" rtl="0" algn="l">
              <a:spcBef>
                <a:spcPts val="1000"/>
              </a:spcBef>
              <a:spcAft>
                <a:spcPts val="0"/>
              </a:spcAft>
              <a:buSzPts val="2800"/>
              <a:buAutoNum type="arabicPeriod"/>
            </a:pPr>
            <a:r>
              <a:rPr lang="en-US"/>
              <a:t>A graph encoder model Z = f(X, A), which take as input an N ×D feature matrix X and a graph adjacency matrix A, and produce an N × E node embedding matrix Z = [z</a:t>
            </a:r>
            <a:r>
              <a:rPr baseline="30000" lang="en-US"/>
              <a:t>T</a:t>
            </a:r>
            <a:r>
              <a:rPr baseline="-25000" lang="en-US"/>
              <a:t>1</a:t>
            </a:r>
            <a:r>
              <a:rPr lang="en-US"/>
              <a:t> , . . . , z</a:t>
            </a:r>
            <a:r>
              <a:rPr baseline="30000" lang="en-US"/>
              <a:t>T</a:t>
            </a:r>
            <a:r>
              <a:rPr baseline="-25000" lang="en-US"/>
              <a:t>N</a:t>
            </a:r>
            <a:r>
              <a:rPr lang="en-US"/>
              <a:t> ]</a:t>
            </a:r>
            <a:r>
              <a:rPr baseline="30000" lang="en-US"/>
              <a:t>T</a:t>
            </a:r>
            <a:endParaRPr/>
          </a:p>
          <a:p>
            <a:pPr indent="-482600" lvl="0" marL="609600" rtl="0" algn="l">
              <a:spcBef>
                <a:spcPts val="1000"/>
              </a:spcBef>
              <a:spcAft>
                <a:spcPts val="0"/>
              </a:spcAft>
              <a:buSzPts val="2800"/>
              <a:buAutoNum type="arabicPeriod"/>
            </a:pPr>
            <a:r>
              <a:rPr lang="en-US"/>
              <a:t>A pairwise decoder model Aˇ = g(Z), which takes pairs of node embeddings (zi , zj ) and predicts respective entries Aˇ ij in the adjacency matrix.</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5aac14626a_0_42"/>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Graph convolutional encoder</a:t>
            </a:r>
            <a:endParaRPr/>
          </a:p>
        </p:txBody>
      </p:sp>
      <p:sp>
        <p:nvSpPr>
          <p:cNvPr id="291" name="Google Shape;291;g15aac14626a_0_42"/>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We can assign a specific transformation for each rating level, resulting in edge type specific messages µ</a:t>
            </a:r>
            <a:r>
              <a:rPr baseline="-25000" lang="en-US"/>
              <a:t>j</a:t>
            </a:r>
            <a:r>
              <a:rPr lang="en-US"/>
              <a:t>→</a:t>
            </a:r>
            <a:r>
              <a:rPr baseline="-25000" lang="en-US"/>
              <a:t>i,r</a:t>
            </a:r>
            <a:r>
              <a:rPr lang="en-US"/>
              <a:t> from items j to users i of the following form</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and by subsequently accumulating them into a single vector representation</a:t>
            </a:r>
            <a:endParaRPr/>
          </a:p>
        </p:txBody>
      </p:sp>
      <p:pic>
        <p:nvPicPr>
          <p:cNvPr id="292" name="Google Shape;292;g15aac14626a_0_42"/>
          <p:cNvPicPr preferRelativeResize="0"/>
          <p:nvPr/>
        </p:nvPicPr>
        <p:blipFill>
          <a:blip r:embed="rId3">
            <a:alphaModFix/>
          </a:blip>
          <a:stretch>
            <a:fillRect/>
          </a:stretch>
        </p:blipFill>
        <p:spPr>
          <a:xfrm>
            <a:off x="3728500" y="2689397"/>
            <a:ext cx="4735000" cy="808933"/>
          </a:xfrm>
          <a:prstGeom prst="rect">
            <a:avLst/>
          </a:prstGeom>
          <a:noFill/>
          <a:ln>
            <a:noFill/>
          </a:ln>
        </p:spPr>
      </p:pic>
      <p:pic>
        <p:nvPicPr>
          <p:cNvPr id="293" name="Google Shape;293;g15aac14626a_0_42"/>
          <p:cNvPicPr preferRelativeResize="0"/>
          <p:nvPr/>
        </p:nvPicPr>
        <p:blipFill>
          <a:blip r:embed="rId4">
            <a:alphaModFix/>
          </a:blip>
          <a:stretch>
            <a:fillRect/>
          </a:stretch>
        </p:blipFill>
        <p:spPr>
          <a:xfrm>
            <a:off x="3361267" y="4409733"/>
            <a:ext cx="5638800" cy="1143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5aac14626a_0_49"/>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99" name="Google Shape;299;g15aac14626a_0_49"/>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To arrive at the final embedding of user node i, we transform the intermediate output hi as follows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We will refer to (2) as a graph convolution layer and to (3) as a dense layer.</a:t>
            </a:r>
            <a:endParaRPr/>
          </a:p>
        </p:txBody>
      </p:sp>
      <p:pic>
        <p:nvPicPr>
          <p:cNvPr id="300" name="Google Shape;300;g15aac14626a_0_49"/>
          <p:cNvPicPr preferRelativeResize="0"/>
          <p:nvPr/>
        </p:nvPicPr>
        <p:blipFill>
          <a:blip r:embed="rId3">
            <a:alphaModFix/>
          </a:blip>
          <a:stretch>
            <a:fillRect/>
          </a:stretch>
        </p:blipFill>
        <p:spPr>
          <a:xfrm>
            <a:off x="3377133" y="2847233"/>
            <a:ext cx="5437733" cy="58176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15aac14626a_0_55"/>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Bilinear decoder</a:t>
            </a:r>
            <a:endParaRPr/>
          </a:p>
        </p:txBody>
      </p:sp>
      <p:sp>
        <p:nvSpPr>
          <p:cNvPr id="306" name="Google Shape;306;g15aac14626a_0_55"/>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For reconstructing links in the bipartite interaction graph we consider a bilinear decoder, and treat each rating level as a separate class. Indicating the reconstructed rating between user i and item j with Mˇ</a:t>
            </a:r>
            <a:r>
              <a:rPr baseline="-25000" lang="en-US"/>
              <a:t>ij</a:t>
            </a:r>
            <a:r>
              <a:rPr lang="en-US"/>
              <a:t> , the decoder produces a probability distribution over possible rating levels through a bilinear operation followed by the application of a softmax function: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with Q</a:t>
            </a:r>
            <a:r>
              <a:rPr baseline="-25000" lang="en-US"/>
              <a:t>r</a:t>
            </a:r>
            <a:r>
              <a:rPr lang="en-US"/>
              <a:t> a trainable parameter matrix of shape E × E, and E the dimensionality of hidden user (item) representations u</a:t>
            </a:r>
            <a:r>
              <a:rPr baseline="-25000" lang="en-US"/>
              <a:t>i</a:t>
            </a:r>
            <a:r>
              <a:rPr lang="en-US"/>
              <a:t> (v</a:t>
            </a:r>
            <a:r>
              <a:rPr baseline="-25000" lang="en-US"/>
              <a:t>j</a:t>
            </a:r>
            <a:r>
              <a:rPr lang="en-US"/>
              <a:t> ). The predicted rating is computed as  </a:t>
            </a:r>
            <a:endParaRPr/>
          </a:p>
        </p:txBody>
      </p:sp>
      <p:pic>
        <p:nvPicPr>
          <p:cNvPr id="307" name="Google Shape;307;g15aac14626a_0_55"/>
          <p:cNvPicPr preferRelativeResize="0"/>
          <p:nvPr/>
        </p:nvPicPr>
        <p:blipFill>
          <a:blip r:embed="rId3">
            <a:alphaModFix/>
          </a:blip>
          <a:stretch>
            <a:fillRect/>
          </a:stretch>
        </p:blipFill>
        <p:spPr>
          <a:xfrm>
            <a:off x="3402399" y="3733666"/>
            <a:ext cx="5299466" cy="905400"/>
          </a:xfrm>
          <a:prstGeom prst="rect">
            <a:avLst/>
          </a:prstGeom>
          <a:noFill/>
          <a:ln>
            <a:noFill/>
          </a:ln>
        </p:spPr>
      </p:pic>
      <p:pic>
        <p:nvPicPr>
          <p:cNvPr id="308" name="Google Shape;308;g15aac14626a_0_55"/>
          <p:cNvPicPr preferRelativeResize="0"/>
          <p:nvPr/>
        </p:nvPicPr>
        <p:blipFill>
          <a:blip r:embed="rId4">
            <a:alphaModFix/>
          </a:blip>
          <a:stretch>
            <a:fillRect/>
          </a:stretch>
        </p:blipFill>
        <p:spPr>
          <a:xfrm>
            <a:off x="3308333" y="5564250"/>
            <a:ext cx="5575300" cy="952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5aac14626a_0_62"/>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Putting it all together</a:t>
            </a:r>
            <a:endParaRPr/>
          </a:p>
        </p:txBody>
      </p:sp>
      <p:sp>
        <p:nvSpPr>
          <p:cNvPr id="314" name="Google Shape;314;g15aac14626a_0_62"/>
          <p:cNvSpPr txBox="1"/>
          <p:nvPr>
            <p:ph idx="1" type="body"/>
          </p:nvPr>
        </p:nvSpPr>
        <p:spPr>
          <a:xfrm>
            <a:off x="415600" y="1536633"/>
            <a:ext cx="11360700" cy="4399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15" name="Google Shape;315;g15aac14626a_0_62"/>
          <p:cNvPicPr preferRelativeResize="0"/>
          <p:nvPr/>
        </p:nvPicPr>
        <p:blipFill>
          <a:blip r:embed="rId3">
            <a:alphaModFix/>
          </a:blip>
          <a:stretch>
            <a:fillRect/>
          </a:stretch>
        </p:blipFill>
        <p:spPr>
          <a:xfrm>
            <a:off x="329267" y="1726667"/>
            <a:ext cx="11862731" cy="350186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5aac14626a_0_68"/>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Model training</a:t>
            </a:r>
            <a:endParaRPr/>
          </a:p>
        </p:txBody>
      </p:sp>
      <p:sp>
        <p:nvSpPr>
          <p:cNvPr id="321" name="Google Shape;321;g15aac14626a_0_68"/>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b="1" lang="en-US"/>
              <a:t>Loss function: </a:t>
            </a:r>
            <a:r>
              <a:rPr lang="en-US"/>
              <a:t>During model training, we minimize the following negative log likelihood of the predicted ratings Mˇ ij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with I[k = l] = 1 when k = l and zero otherwise. The matrix Ω ∈ {0, 1} Nu×Ni serves as a mask for unobserved ratings, such that ones occur for elements corresponding to observed ratings in M, and zeros for unobserved ratings.</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t>Node dropout</a:t>
            </a:r>
            <a:r>
              <a:rPr lang="en-US"/>
              <a:t> and </a:t>
            </a:r>
            <a:r>
              <a:rPr b="1" lang="en-US"/>
              <a:t>mini-batching</a:t>
            </a:r>
            <a:r>
              <a:rPr lang="en-US"/>
              <a:t> is used in training the model</a:t>
            </a:r>
            <a:endParaRPr/>
          </a:p>
        </p:txBody>
      </p:sp>
      <p:pic>
        <p:nvPicPr>
          <p:cNvPr id="322" name="Google Shape;322;g15aac14626a_0_68"/>
          <p:cNvPicPr preferRelativeResize="0"/>
          <p:nvPr/>
        </p:nvPicPr>
        <p:blipFill>
          <a:blip r:embed="rId3">
            <a:alphaModFix/>
          </a:blip>
          <a:stretch>
            <a:fillRect/>
          </a:stretch>
        </p:blipFill>
        <p:spPr>
          <a:xfrm>
            <a:off x="3028933" y="2710267"/>
            <a:ext cx="6134100" cy="1117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15aac14626a_0_74"/>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Experiments</a:t>
            </a:r>
            <a:endParaRPr/>
          </a:p>
        </p:txBody>
      </p:sp>
      <p:sp>
        <p:nvSpPr>
          <p:cNvPr id="328" name="Google Shape;328;g15aac14626a_0_74"/>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900"/>
              <a:t>Model was evaluates on a number of common collaborative filtering benchmark datasets: MovieLens2 (100K, 1M, and 10M), Flixster, Douban, and YahooMusic. The datasets consist of user ratings for items (such as movies) and optionally incorporate additional user/item information in the form of features. For Flixster, Douban, and YahooMusic we use preprocessed subsets of these datasets provided by [22] 3 . These datasets contain sub-graphs of 3000 users and 3000 items and their respective user-user and item-item interaction graphs (if available).</a:t>
            </a:r>
            <a:endParaRPr sz="1900"/>
          </a:p>
        </p:txBody>
      </p:sp>
      <p:pic>
        <p:nvPicPr>
          <p:cNvPr id="329" name="Google Shape;329;g15aac14626a_0_74"/>
          <p:cNvPicPr preferRelativeResize="0"/>
          <p:nvPr/>
        </p:nvPicPr>
        <p:blipFill>
          <a:blip r:embed="rId3">
            <a:alphaModFix/>
          </a:blip>
          <a:stretch>
            <a:fillRect/>
          </a:stretch>
        </p:blipFill>
        <p:spPr>
          <a:xfrm>
            <a:off x="1175933" y="3834400"/>
            <a:ext cx="9840134" cy="286646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15aac14626a_0_80"/>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Summary of Results</a:t>
            </a:r>
            <a:endParaRPr/>
          </a:p>
        </p:txBody>
      </p:sp>
      <p:sp>
        <p:nvSpPr>
          <p:cNvPr id="335" name="Google Shape;335;g15aac14626a_0_80"/>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36" name="Google Shape;336;g15aac14626a_0_80"/>
          <p:cNvPicPr preferRelativeResize="0"/>
          <p:nvPr/>
        </p:nvPicPr>
        <p:blipFill>
          <a:blip r:embed="rId3">
            <a:alphaModFix/>
          </a:blip>
          <a:stretch>
            <a:fillRect/>
          </a:stretch>
        </p:blipFill>
        <p:spPr>
          <a:xfrm>
            <a:off x="2788367" y="1596650"/>
            <a:ext cx="5994400" cy="4737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Recommendation System</a:t>
            </a:r>
            <a:endParaRPr/>
          </a:p>
        </p:txBody>
      </p:sp>
      <p:sp>
        <p:nvSpPr>
          <p:cNvPr id="107" name="Google Shape;107;p2"/>
          <p:cNvSpPr txBox="1"/>
          <p:nvPr>
            <p:ph idx="1" type="body"/>
          </p:nvPr>
        </p:nvSpPr>
        <p:spPr>
          <a:xfrm>
            <a:off x="838200" y="1825625"/>
            <a:ext cx="9767048"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202122"/>
              </a:buClr>
              <a:buSzPts val="2400"/>
              <a:buNone/>
            </a:pPr>
            <a:r>
              <a:rPr b="0" i="0" lang="en-US" sz="2400">
                <a:solidFill>
                  <a:srgbClr val="202122"/>
                </a:solidFill>
                <a:latin typeface="Arial"/>
                <a:ea typeface="Arial"/>
                <a:cs typeface="Arial"/>
                <a:sym typeface="Arial"/>
              </a:rPr>
              <a:t>A </a:t>
            </a:r>
            <a:r>
              <a:rPr b="1" i="0" lang="en-US" sz="2400">
                <a:solidFill>
                  <a:srgbClr val="202122"/>
                </a:solidFill>
                <a:latin typeface="Arial"/>
                <a:ea typeface="Arial"/>
                <a:cs typeface="Arial"/>
                <a:sym typeface="Arial"/>
              </a:rPr>
              <a:t>recommender system</a:t>
            </a:r>
            <a:r>
              <a:rPr b="0" i="0" lang="en-US" sz="2400">
                <a:solidFill>
                  <a:srgbClr val="202122"/>
                </a:solidFill>
                <a:latin typeface="Arial"/>
                <a:ea typeface="Arial"/>
                <a:cs typeface="Arial"/>
                <a:sym typeface="Arial"/>
              </a:rPr>
              <a:t>, or a </a:t>
            </a:r>
            <a:r>
              <a:rPr b="1" i="0" lang="en-US" sz="2400">
                <a:solidFill>
                  <a:srgbClr val="202122"/>
                </a:solidFill>
                <a:latin typeface="Arial"/>
                <a:ea typeface="Arial"/>
                <a:cs typeface="Arial"/>
                <a:sym typeface="Arial"/>
              </a:rPr>
              <a:t>recommendation system</a:t>
            </a:r>
            <a:r>
              <a:rPr b="0" i="0" lang="en-US" sz="2400">
                <a:solidFill>
                  <a:srgbClr val="202122"/>
                </a:solidFill>
                <a:latin typeface="Arial"/>
                <a:ea typeface="Arial"/>
                <a:cs typeface="Arial"/>
                <a:sym typeface="Arial"/>
              </a:rPr>
              <a:t>, is a subclass of </a:t>
            </a:r>
            <a:r>
              <a:rPr b="0" i="0" lang="en-US" sz="2400" u="sng" strike="noStrike">
                <a:solidFill>
                  <a:schemeClr val="hlink"/>
                </a:solidFill>
                <a:latin typeface="Arial"/>
                <a:ea typeface="Arial"/>
                <a:cs typeface="Arial"/>
                <a:sym typeface="Arial"/>
                <a:hlinkClick r:id="rId3"/>
              </a:rPr>
              <a:t>information filtering system</a:t>
            </a:r>
            <a:r>
              <a:rPr b="0" i="0" lang="en-US" sz="2400">
                <a:solidFill>
                  <a:srgbClr val="202122"/>
                </a:solidFill>
                <a:latin typeface="Arial"/>
                <a:ea typeface="Arial"/>
                <a:cs typeface="Arial"/>
                <a:sym typeface="Arial"/>
              </a:rPr>
              <a:t> that provide suggestions for items that are most pertinent to a particular user. Typically, the suggestions refer to various decision-making processes, such as what product to purchase, what music to listen to, what people to connect, or what online news to read.</a:t>
            </a:r>
            <a:r>
              <a:rPr b="0" baseline="30000" i="0" lang="en-US" sz="2400" u="none" strike="noStrike">
                <a:solidFill>
                  <a:srgbClr val="0645AD"/>
                </a:solidFill>
                <a:latin typeface="Arial"/>
                <a:ea typeface="Arial"/>
                <a:cs typeface="Arial"/>
                <a:sym typeface="Arial"/>
              </a:rPr>
              <a:t> </a:t>
            </a:r>
            <a:r>
              <a:rPr b="0" i="0" lang="en-US" sz="2400">
                <a:solidFill>
                  <a:srgbClr val="202122"/>
                </a:solidFill>
                <a:latin typeface="Arial"/>
                <a:ea typeface="Arial"/>
                <a:cs typeface="Arial"/>
                <a:sym typeface="Arial"/>
              </a:rPr>
              <a:t>Recommender systems are particularly useful when an individual needs to choose an item from a potentially overwhelming number of items that a service may offer.</a:t>
            </a:r>
            <a:endParaRPr/>
          </a:p>
          <a:p>
            <a:pPr indent="0" lvl="0" marL="0" rtl="0" algn="just">
              <a:lnSpc>
                <a:spcPct val="90000"/>
              </a:lnSpc>
              <a:spcBef>
                <a:spcPts val="1000"/>
              </a:spcBef>
              <a:spcAft>
                <a:spcPts val="0"/>
              </a:spcAft>
              <a:buClr>
                <a:schemeClr val="dk1"/>
              </a:buClr>
              <a:buSzPts val="2400"/>
              <a:buNone/>
            </a:pPr>
            <a:r>
              <a:rPr lang="en-US" sz="2400"/>
              <a:t>Recommendation systems are used in innumerable types of areas such as generation of playlists, music and video services like Jio savaan, wynk, amazon prime music etc. and products recommendation for users in e-commerce applications and commercial applications.</a:t>
            </a:r>
            <a:endParaRPr b="0" i="0" sz="2400">
              <a:solidFill>
                <a:srgbClr val="202122"/>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15aac14626a_0_86"/>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42" name="Google Shape;342;g15aac14626a_0_86"/>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43" name="Google Shape;343;g15aac14626a_0_86"/>
          <p:cNvPicPr preferRelativeResize="0"/>
          <p:nvPr/>
        </p:nvPicPr>
        <p:blipFill>
          <a:blip r:embed="rId3">
            <a:alphaModFix/>
          </a:blip>
          <a:stretch>
            <a:fillRect/>
          </a:stretch>
        </p:blipFill>
        <p:spPr>
          <a:xfrm>
            <a:off x="3098800" y="1536617"/>
            <a:ext cx="5994400" cy="4737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15aac14626a_0_92"/>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49" name="Google Shape;349;g15aac14626a_0_92"/>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50" name="Google Shape;350;g15aac14626a_0_92"/>
          <p:cNvPicPr preferRelativeResize="0"/>
          <p:nvPr/>
        </p:nvPicPr>
        <p:blipFill>
          <a:blip r:embed="rId3">
            <a:alphaModFix/>
          </a:blip>
          <a:stretch>
            <a:fillRect/>
          </a:stretch>
        </p:blipFill>
        <p:spPr>
          <a:xfrm>
            <a:off x="3098800" y="1493183"/>
            <a:ext cx="5994400" cy="4737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15aac14626a_0_98"/>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56" name="Google Shape;356;g15aac14626a_0_98"/>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57" name="Google Shape;357;g15aac14626a_0_98"/>
          <p:cNvPicPr preferRelativeResize="0"/>
          <p:nvPr/>
        </p:nvPicPr>
        <p:blipFill>
          <a:blip r:embed="rId3">
            <a:alphaModFix/>
          </a:blip>
          <a:stretch>
            <a:fillRect/>
          </a:stretch>
        </p:blipFill>
        <p:spPr>
          <a:xfrm>
            <a:off x="2971800" y="514350"/>
            <a:ext cx="6248400" cy="58293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5aac14626a_0_104"/>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Conclusions</a:t>
            </a:r>
            <a:endParaRPr/>
          </a:p>
        </p:txBody>
      </p:sp>
      <p:sp>
        <p:nvSpPr>
          <p:cNvPr id="363" name="Google Shape;363;g15aac14626a_0_104"/>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lnSpcReduction="10000"/>
          </a:bodyPr>
          <a:lstStyle/>
          <a:p>
            <a:pPr indent="-482600" lvl="0" marL="609600" rtl="0" algn="l">
              <a:spcBef>
                <a:spcPts val="1000"/>
              </a:spcBef>
              <a:spcAft>
                <a:spcPts val="0"/>
              </a:spcAft>
              <a:buSzPts val="2800"/>
              <a:buChar char="•"/>
            </a:pPr>
            <a:r>
              <a:rPr lang="en-US"/>
              <a:t>In this work, the authors have introduced graph convolutional matrix completion (GC-MC): a graph auto-encoder framework for the matrix completion task in recommender systems. </a:t>
            </a:r>
            <a:endParaRPr/>
          </a:p>
          <a:p>
            <a:pPr indent="-482600" lvl="0" marL="609600" rtl="0" algn="l">
              <a:spcBef>
                <a:spcPts val="1000"/>
              </a:spcBef>
              <a:spcAft>
                <a:spcPts val="0"/>
              </a:spcAft>
              <a:buSzPts val="2800"/>
              <a:buChar char="•"/>
            </a:pPr>
            <a:r>
              <a:rPr lang="en-US"/>
              <a:t>The encoder contains a graph convolution layer that constructs user and item embeddings through message passing on the bipartite user-item interaction graph. </a:t>
            </a:r>
            <a:endParaRPr/>
          </a:p>
          <a:p>
            <a:pPr indent="-482600" lvl="0" marL="609600" rtl="0" algn="l">
              <a:spcBef>
                <a:spcPts val="1000"/>
              </a:spcBef>
              <a:spcAft>
                <a:spcPts val="0"/>
              </a:spcAft>
              <a:buSzPts val="2800"/>
              <a:buChar char="•"/>
            </a:pPr>
            <a:r>
              <a:rPr lang="en-US"/>
              <a:t>Combined with a bilinear decoder, new ratings are predicted in the form of labeled edges.</a:t>
            </a:r>
            <a:endParaRPr/>
          </a:p>
          <a:p>
            <a:pPr indent="-482600" lvl="0" marL="609600" rtl="0" algn="l">
              <a:spcBef>
                <a:spcPts val="1000"/>
              </a:spcBef>
              <a:spcAft>
                <a:spcPts val="0"/>
              </a:spcAft>
              <a:buSzPts val="2800"/>
              <a:buChar char="•"/>
            </a:pPr>
            <a:r>
              <a:rPr lang="en-US"/>
              <a:t>Proposed model outperforms recent related methods by a large margin, as demonstrated on a number of benchmark datasets with feature- and graph-based side information.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15aac14626a_0_109"/>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69" name="Google Shape;369;g15aac14626a_0_109"/>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482600" lvl="0" marL="609600" rtl="0" algn="l">
              <a:spcBef>
                <a:spcPts val="1000"/>
              </a:spcBef>
              <a:spcAft>
                <a:spcPts val="0"/>
              </a:spcAft>
              <a:buSzPts val="2800"/>
              <a:buChar char="•"/>
            </a:pPr>
            <a:r>
              <a:rPr lang="en-US"/>
              <a:t>In future work, the authors wish to extend this model to large-scale multi-modal data (comprised of text, images, and other graph-based information), such as present in many realistic recommendation platforms.</a:t>
            </a:r>
            <a:endParaRPr/>
          </a:p>
          <a:p>
            <a:pPr indent="-482600" lvl="0" marL="609600" rtl="0" algn="l">
              <a:spcBef>
                <a:spcPts val="1000"/>
              </a:spcBef>
              <a:spcAft>
                <a:spcPts val="0"/>
              </a:spcAft>
              <a:buSzPts val="2800"/>
              <a:buChar char="•"/>
            </a:pPr>
            <a:r>
              <a:rPr lang="en-US"/>
              <a:t>To address scalability, it is necessary to develop efficient approximate schemes, such as subsampling local neighborhoods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15aac14626a_0_114"/>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Bibiliography</a:t>
            </a:r>
            <a:endParaRPr/>
          </a:p>
        </p:txBody>
      </p:sp>
      <p:sp>
        <p:nvSpPr>
          <p:cNvPr id="375" name="Google Shape;375;g15aac14626a_0_114"/>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solidFill>
                  <a:schemeClr val="hlink"/>
                </a:solidFill>
                <a:hlinkClick r:id="rId3"/>
              </a:rPr>
              <a:t>https://arxiv.org/pdf/1706.02263v2.pdf</a:t>
            </a:r>
            <a:endParaRPr/>
          </a:p>
        </p:txBody>
      </p:sp>
      <p:pic>
        <p:nvPicPr>
          <p:cNvPr id="376" name="Google Shape;376;g15aac14626a_0_114"/>
          <p:cNvPicPr preferRelativeResize="0"/>
          <p:nvPr/>
        </p:nvPicPr>
        <p:blipFill>
          <a:blip r:embed="rId4">
            <a:alphaModFix/>
          </a:blip>
          <a:stretch>
            <a:fillRect/>
          </a:stretch>
        </p:blipFill>
        <p:spPr>
          <a:xfrm>
            <a:off x="716633" y="2385950"/>
            <a:ext cx="5816600" cy="38735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15aac14626a_0_120"/>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82" name="Google Shape;382;g15aac14626a_0_120"/>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83" name="Google Shape;383;g15aac14626a_0_120"/>
          <p:cNvPicPr preferRelativeResize="0"/>
          <p:nvPr/>
        </p:nvPicPr>
        <p:blipFill>
          <a:blip r:embed="rId3">
            <a:alphaModFix/>
          </a:blip>
          <a:stretch>
            <a:fillRect/>
          </a:stretch>
        </p:blipFill>
        <p:spPr>
          <a:xfrm>
            <a:off x="3122944" y="0"/>
            <a:ext cx="5946111" cy="6857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838200" y="365126"/>
            <a:ext cx="10515600" cy="9975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Social Recommendation System</a:t>
            </a:r>
            <a:endParaRPr/>
          </a:p>
        </p:txBody>
      </p:sp>
      <p:sp>
        <p:nvSpPr>
          <p:cNvPr id="113" name="Google Shape;113;p3"/>
          <p:cNvSpPr txBox="1"/>
          <p:nvPr>
            <p:ph idx="1" type="body"/>
          </p:nvPr>
        </p:nvSpPr>
        <p:spPr>
          <a:xfrm>
            <a:off x="838200" y="1604682"/>
            <a:ext cx="10515600" cy="4572281"/>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Social recommendation system is a system that recommends the friends in social media applications such as the Facebook, Twitter, Instagram etc.</a:t>
            </a:r>
            <a:endParaRPr/>
          </a:p>
          <a:p>
            <a:pPr indent="0" lvl="0" marL="0" rtl="0" algn="l">
              <a:lnSpc>
                <a:spcPct val="90000"/>
              </a:lnSpc>
              <a:spcBef>
                <a:spcPts val="1000"/>
              </a:spcBef>
              <a:spcAft>
                <a:spcPts val="0"/>
              </a:spcAft>
              <a:buClr>
                <a:schemeClr val="dk1"/>
              </a:buClr>
              <a:buSzPts val="2800"/>
              <a:buNone/>
            </a:pPr>
            <a:r>
              <a:rPr lang="en-US"/>
              <a:t>In recent times social media is enjoying a great deal of success with a million of users visiting many sites like Facebook, Twitter etc. for social networking. The information that is very much interested by the users is suggested by the recommendation system by using information filtering techniques.</a:t>
            </a:r>
            <a:endParaRPr/>
          </a:p>
          <a:p>
            <a:pPr indent="0" lvl="0" marL="0" rtl="0" algn="l">
              <a:lnSpc>
                <a:spcPct val="90000"/>
              </a:lnSpc>
              <a:spcBef>
                <a:spcPts val="1000"/>
              </a:spcBef>
              <a:spcAft>
                <a:spcPts val="0"/>
              </a:spcAft>
              <a:buClr>
                <a:schemeClr val="dk1"/>
              </a:buClr>
              <a:buSzPts val="2800"/>
              <a:buNone/>
            </a:pPr>
            <a:r>
              <a:rPr lang="en-US"/>
              <a:t>Social Recommendation system recommends friends to the users based on the ratings given by the users with similar interests and topics. It recommends the friends to the users by knowing the followers and followee of a particular user.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838200" y="338232"/>
            <a:ext cx="10515600" cy="8451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a:t>
            </a:r>
            <a:endParaRPr/>
          </a:p>
        </p:txBody>
      </p:sp>
      <p:sp>
        <p:nvSpPr>
          <p:cNvPr id="119" name="Google Shape;119;p4"/>
          <p:cNvSpPr txBox="1"/>
          <p:nvPr>
            <p:ph idx="1" type="body"/>
          </p:nvPr>
        </p:nvSpPr>
        <p:spPr>
          <a:xfrm>
            <a:off x="838200" y="1371600"/>
            <a:ext cx="10515600" cy="48053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i="1" lang="en-US"/>
              <a:t>“Recommendation systems are used for custom-made navigation by getting huge amount of data particularly in social media domain for recommending friends. A recommendation system act as a subclass for the information filtering system that pursue to predict the rating. The similarity measures that are calculated in this research are Jaccard distance and Otsuka-Ochiai coefficient. The feature extractions that are used in this paper are Adar index, PageRank, Katz centrality, Hits score.</a:t>
            </a:r>
            <a:endParaRPr i="1"/>
          </a:p>
          <a:p>
            <a:pPr indent="0" lvl="0" marL="0" rtl="0" algn="l">
              <a:lnSpc>
                <a:spcPct val="90000"/>
              </a:lnSpc>
              <a:spcBef>
                <a:spcPts val="1000"/>
              </a:spcBef>
              <a:spcAft>
                <a:spcPts val="0"/>
              </a:spcAft>
              <a:buClr>
                <a:schemeClr val="dk1"/>
              </a:buClr>
              <a:buSzPts val="2800"/>
              <a:buNone/>
            </a:pPr>
            <a:r>
              <a:rPr i="1" lang="en-US"/>
              <a:t>The classification algorithm used is Random Forest Classifier.”</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838200" y="365125"/>
            <a:ext cx="10515600" cy="9795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200"/>
              <a:buFont typeface="Arial"/>
              <a:buNone/>
            </a:pPr>
            <a:r>
              <a:rPr b="0" i="0" lang="en-US" sz="3200" u="none" strike="noStrike">
                <a:solidFill>
                  <a:srgbClr val="000000"/>
                </a:solidFill>
                <a:latin typeface="Arial"/>
                <a:ea typeface="Arial"/>
                <a:cs typeface="Arial"/>
                <a:sym typeface="Arial"/>
              </a:rPr>
              <a:t>Highlights of the paper</a:t>
            </a:r>
            <a:endParaRPr sz="3200"/>
          </a:p>
        </p:txBody>
      </p:sp>
      <p:sp>
        <p:nvSpPr>
          <p:cNvPr id="125" name="Google Shape;125;p5"/>
          <p:cNvSpPr txBox="1"/>
          <p:nvPr>
            <p:ph idx="1" type="body"/>
          </p:nvPr>
        </p:nvSpPr>
        <p:spPr>
          <a:xfrm>
            <a:off x="838200" y="1192306"/>
            <a:ext cx="10515600" cy="501155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Using a dataset of 9437519 nodes of both source and destination, in that entire volume of data 80% is used for training and 20% is used for testing for future predictions.</a:t>
            </a:r>
            <a:endParaRPr/>
          </a:p>
          <a:p>
            <a:pPr indent="0" lvl="0" marL="0" rtl="0" algn="l">
              <a:lnSpc>
                <a:spcPct val="90000"/>
              </a:lnSpc>
              <a:spcBef>
                <a:spcPts val="1000"/>
              </a:spcBef>
              <a:spcAft>
                <a:spcPts val="0"/>
              </a:spcAft>
              <a:buClr>
                <a:schemeClr val="dk1"/>
              </a:buClr>
              <a:buSzPts val="2800"/>
              <a:buNone/>
            </a:pPr>
            <a:r>
              <a:rPr lang="en-US"/>
              <a:t>In this model the classification algorithm used is Random Forest Classifier. Random forest algorithm is a tree based algorithm, so it will works well for dimensional data and nonlinear separable data. Accuracy score is calculated by the precision, recall and F1 score. For describing the performance of the test data in a classification model confusion matrix is used.</a:t>
            </a:r>
            <a:endParaRPr/>
          </a:p>
          <a:p>
            <a:pPr indent="0" lvl="0" marL="0" rtl="0" algn="l">
              <a:lnSpc>
                <a:spcPct val="90000"/>
              </a:lnSpc>
              <a:spcBef>
                <a:spcPts val="1000"/>
              </a:spcBef>
              <a:spcAft>
                <a:spcPts val="0"/>
              </a:spcAft>
              <a:buClr>
                <a:schemeClr val="dk1"/>
              </a:buClr>
              <a:buSzPts val="2800"/>
              <a:buNone/>
            </a:pPr>
            <a:r>
              <a:rPr lang="en-US"/>
              <a:t>The similarity measures that are calculated in this research are Jaccard distance and Otsuka-Ochiai coefficient. The feature extractions that are used in this paper are Adar index, PageRank, Katz centrality, Hits score.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838200" y="365126"/>
            <a:ext cx="10515600" cy="9437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Proposed Solution</a:t>
            </a:r>
            <a:endParaRPr/>
          </a:p>
        </p:txBody>
      </p:sp>
      <p:pic>
        <p:nvPicPr>
          <p:cNvPr id="131" name="Google Shape;131;p6"/>
          <p:cNvPicPr preferRelativeResize="0"/>
          <p:nvPr>
            <p:ph idx="1" type="body"/>
          </p:nvPr>
        </p:nvPicPr>
        <p:blipFill rotWithShape="1">
          <a:blip r:embed="rId3">
            <a:alphaModFix/>
          </a:blip>
          <a:srcRect b="0" l="0" r="0" t="0"/>
          <a:stretch/>
        </p:blipFill>
        <p:spPr>
          <a:xfrm>
            <a:off x="1642434" y="1293484"/>
            <a:ext cx="8066343" cy="51993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838200" y="365126"/>
            <a:ext cx="10515600" cy="8361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Dataset OverView</a:t>
            </a:r>
            <a:endParaRPr/>
          </a:p>
        </p:txBody>
      </p:sp>
      <p:sp>
        <p:nvSpPr>
          <p:cNvPr id="137" name="Google Shape;137;p7"/>
          <p:cNvSpPr txBox="1"/>
          <p:nvPr>
            <p:ph idx="1" type="body"/>
          </p:nvPr>
        </p:nvSpPr>
        <p:spPr>
          <a:xfrm>
            <a:off x="838200" y="1416424"/>
            <a:ext cx="10515600" cy="478743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Dataset is taken from the Facebook's recruiting challenge on Kaggle and the dataset comprehends two columns such as Source and Destination</a:t>
            </a:r>
            <a:endParaRPr/>
          </a:p>
          <a:p>
            <a:pPr indent="-228600" lvl="0" marL="228600" rtl="0" algn="l">
              <a:lnSpc>
                <a:spcPct val="90000"/>
              </a:lnSpc>
              <a:spcBef>
                <a:spcPts val="1000"/>
              </a:spcBef>
              <a:spcAft>
                <a:spcPts val="0"/>
              </a:spcAft>
              <a:buClr>
                <a:schemeClr val="dk1"/>
              </a:buClr>
              <a:buSzPts val="2800"/>
              <a:buChar char="•"/>
            </a:pPr>
            <a:r>
              <a:rPr lang="en-US"/>
              <a:t>The volume the of dataset is approximately 94Lakhs, later on the data is fragmented into two types such as training data and testing data. 80% and 20% of the data is used for training and testing the data respectively</a:t>
            </a:r>
            <a:endParaRPr/>
          </a:p>
          <a:p>
            <a:pPr indent="-228600" lvl="0" marL="228600" rtl="0" algn="l">
              <a:lnSpc>
                <a:spcPct val="90000"/>
              </a:lnSpc>
              <a:spcBef>
                <a:spcPts val="1000"/>
              </a:spcBef>
              <a:spcAft>
                <a:spcPts val="0"/>
              </a:spcAft>
              <a:buClr>
                <a:schemeClr val="dk1"/>
              </a:buClr>
              <a:buSzPts val="2800"/>
              <a:buChar char="•"/>
            </a:pPr>
            <a:r>
              <a:rPr lang="en-US"/>
              <a:t>Total no of nodes presents in the data: 1862220, Total no of edges presents in the data: 9437519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2022-09-15T17:24:20Z</dcterms:created>
  <dc:creator>Bhavna</dc:creator>
</cp:coreProperties>
</file>