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8"/>
  </p:notesMasterIdLst>
  <p:sldIdLst>
    <p:sldId id="261" r:id="rId5"/>
    <p:sldId id="262" r:id="rId6"/>
    <p:sldId id="263" r:id="rId7"/>
    <p:sldId id="286" r:id="rId8"/>
    <p:sldId id="287" r:id="rId9"/>
    <p:sldId id="264" r:id="rId10"/>
    <p:sldId id="277" r:id="rId11"/>
    <p:sldId id="278" r:id="rId12"/>
    <p:sldId id="280" r:id="rId13"/>
    <p:sldId id="281" r:id="rId14"/>
    <p:sldId id="282" r:id="rId15"/>
    <p:sldId id="283" r:id="rId16"/>
    <p:sldId id="265" r:id="rId17"/>
    <p:sldId id="268" r:id="rId18"/>
    <p:sldId id="266" r:id="rId19"/>
    <p:sldId id="267" r:id="rId20"/>
    <p:sldId id="288" r:id="rId21"/>
    <p:sldId id="269" r:id="rId22"/>
    <p:sldId id="270" r:id="rId23"/>
    <p:sldId id="271" r:id="rId24"/>
    <p:sldId id="272" r:id="rId25"/>
    <p:sldId id="273" r:id="rId26"/>
    <p:sldId id="274" r:id="rId27"/>
    <p:sldId id="293" r:id="rId28"/>
    <p:sldId id="292" r:id="rId29"/>
    <p:sldId id="275" r:id="rId30"/>
    <p:sldId id="289" r:id="rId31"/>
    <p:sldId id="290" r:id="rId32"/>
    <p:sldId id="294" r:id="rId33"/>
    <p:sldId id="295" r:id="rId34"/>
    <p:sldId id="284" r:id="rId35"/>
    <p:sldId id="285" r:id="rId36"/>
    <p:sldId id="27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57"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5990-A4A1-4DDE-AA8D-73E60A452DD0}" type="datetimeFigureOut">
              <a:rPr lang="en-US" smtClean="0"/>
              <a:t>5/6/2020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75CD8D-B1D9-4658-A4F0-38CA8D83ED5D}" type="slidenum">
              <a:rPr lang="en-US" smtClean="0"/>
              <a:t>3</a:t>
            </a:fld>
            <a:endParaRPr lang="en-US" dirty="0"/>
          </a:p>
        </p:txBody>
      </p:sp>
    </p:spTree>
    <p:extLst>
      <p:ext uri="{BB962C8B-B14F-4D97-AF65-F5344CB8AC3E}">
        <p14:creationId xmlns:p14="http://schemas.microsoft.com/office/powerpoint/2010/main" val="2630919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808C238F-B856-42A4-BC32-194DCC130D5F}" type="datetime1">
              <a:rPr lang="en-US" smtClean="0"/>
              <a:t>5/6/2020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872680-3826-48D8-A0B9-F293E3A564DD}"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C0F02A-B435-4587-AE10-6A02865845FD}"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DF27A1-9C29-4918-BA16-87149545F673}"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EEE601-4D27-49FF-B099-2799466F7EDA}"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4E52469-603F-4B0F-8F23-6B2B143D5424}" type="datetime1">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D7781E0-05FC-475E-A14D-85EF9B55E67B}" type="datetime1">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D02C8-8352-4A2E-A3CD-139A8583C932}"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680581-4B77-41E9-BE55-C3C9C3900A2A}"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2C1CB5-A088-4DB4-8A5C-B084F9B2B528}"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256410-64C5-4311-8359-FDA6B61ABBAE}"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8B01E-6E1B-4AFC-A690-27C447C9486E}" type="datetime1">
              <a:rPr lang="en-US" smtClean="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52F3D2-503A-4E49-99AD-125A054E178F}" type="datetime1">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67B94D-50C4-4558-AAA1-857DDB1A21EF}" type="datetime1">
              <a:rPr lang="en-US" smtClean="0"/>
              <a:t>5/6/2020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arget="../media/image24.jpe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arget="../media/image2.pn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 Id="rId5" Target="../media/image4.jpeg" Type="http://schemas.openxmlformats.org/officeDocument/2006/relationships/image"/><Relationship Id="rId4" Target="../media/image3.jpeg" Type="http://schemas.openxmlformats.org/officeDocument/2006/relationships/image"/></Relationships>
</file>

<file path=ppt/slides/_rels/slide20.xml.rels><?xml version="1.0" encoding="UTF-8" standalone="yes" ?><Relationships xmlns="http://schemas.openxmlformats.org/package/2006/relationships"><Relationship Id="rId2" Target="../media/image27.jpeg" Type="http://schemas.openxmlformats.org/officeDocument/2006/relationships/imag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arget="../media/image29.jpe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arget="../media/image34.jpeg" Type="http://schemas.openxmlformats.org/officeDocument/2006/relationships/image"/><Relationship Id="rId2" Target="../media/image33.jpeg" Type="http://schemas.openxmlformats.org/officeDocument/2006/relationships/image"/><Relationship Id="rId1" Target="../slideLayouts/slideLayout2.xml" Type="http://schemas.openxmlformats.org/officeDocument/2006/relationships/slideLayout"/></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arget="../media/image5.png" Type="http://schemas.openxmlformats.org/officeDocument/2006/relationships/image"/><Relationship Id="rId2" Target="../notesSlides/notesSlide1.xml" Type="http://schemas.openxmlformats.org/officeDocument/2006/relationships/notesSlide"/><Relationship Id="rId1" Target="../slideLayouts/slideLayout2.xml" Type="http://schemas.openxmlformats.org/officeDocument/2006/relationships/slideLayout"/><Relationship Id="rId5" Target="../media/image7.jpeg" Type="http://schemas.openxmlformats.org/officeDocument/2006/relationships/image"/><Relationship Id="rId4" Target="../media/image6.jpeg" Type="http://schemas.openxmlformats.org/officeDocument/2006/relationships/image"/></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arget="../media/image44.jpeg" Type="http://schemas.openxmlformats.org/officeDocument/2006/relationships/image"/><Relationship Id="rId1" Target="../slideLayouts/slideLayout2.xml" Type="http://schemas.openxmlformats.org/officeDocument/2006/relationships/slideLayout"/></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8" name="Rectangle 77">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close up of circuit board">
            <a:extLst>
              <a:ext uri="{FF2B5EF4-FFF2-40B4-BE49-F238E27FC236}">
                <a16:creationId xmlns:a16="http://schemas.microsoft.com/office/drawing/2014/main" id="{525AE681-57C0-4C44-9E88-A16CDA016EB3}"/>
              </a:ext>
            </a:extLst>
          </p:cNvPr>
          <p:cNvPicPr>
            <a:picLocks noChangeAspect="1"/>
          </p:cNvPicPr>
          <p:nvPr/>
        </p:nvPicPr>
        <p:blipFill rotWithShape="1">
          <a:blip r:embed="rId4">
            <a:alphaModFix amt="30000"/>
          </a:blip>
          <a:srcRect t="6504" b="9202"/>
          <a:stretch/>
        </p:blipFill>
        <p:spPr>
          <a:xfrm>
            <a:off x="-2" y="10"/>
            <a:ext cx="12188389" cy="6857990"/>
          </a:xfrm>
          <a:prstGeom prst="rect">
            <a:avLst/>
          </a:prstGeom>
        </p:spPr>
      </p:pic>
      <p:grpSp>
        <p:nvGrpSpPr>
          <p:cNvPr id="81" name="Group 80">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82"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84"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94"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5"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6"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7"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8"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9"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0"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1"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2"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3"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ED476017-D224-40AE-B921-67525450151A}"/>
              </a:ext>
            </a:extLst>
          </p:cNvPr>
          <p:cNvSpPr>
            <a:spLocks noGrp="1"/>
          </p:cNvSpPr>
          <p:nvPr>
            <p:ph type="ctrTitle"/>
          </p:nvPr>
        </p:nvSpPr>
        <p:spPr>
          <a:xfrm>
            <a:off x="2249751" y="2116927"/>
            <a:ext cx="7738797" cy="1367896"/>
          </a:xfrm>
        </p:spPr>
        <p:txBody>
          <a:bodyPr>
            <a:normAutofit/>
          </a:bodyPr>
          <a:lstStyle/>
          <a:p>
            <a:pPr algn="ctr"/>
            <a:r>
              <a:rPr lang="en-US" sz="6600" dirty="0">
                <a:latin typeface="Times New Roman" panose="02020603050405020304" pitchFamily="18" charset="0"/>
                <a:cs typeface="Times New Roman" panose="02020603050405020304" pitchFamily="18" charset="0"/>
              </a:rPr>
              <a:t>HOSTELITES</a:t>
            </a:r>
          </a:p>
        </p:txBody>
      </p:sp>
      <p:sp>
        <p:nvSpPr>
          <p:cNvPr id="3" name="Subtitle 2">
            <a:extLst>
              <a:ext uri="{FF2B5EF4-FFF2-40B4-BE49-F238E27FC236}">
                <a16:creationId xmlns:a16="http://schemas.microsoft.com/office/drawing/2014/main" id="{51F013D4-CBD9-4FC1-AF91-2301A704488B}"/>
              </a:ext>
            </a:extLst>
          </p:cNvPr>
          <p:cNvSpPr>
            <a:spLocks noGrp="1"/>
          </p:cNvSpPr>
          <p:nvPr>
            <p:ph type="subTitle" idx="1"/>
          </p:nvPr>
        </p:nvSpPr>
        <p:spPr>
          <a:xfrm>
            <a:off x="2513895" y="3626096"/>
            <a:ext cx="7192631" cy="953029"/>
          </a:xfrm>
        </p:spPr>
        <p:txBody>
          <a:bodyPr>
            <a:noAutofit/>
          </a:bodyPr>
          <a:lstStyle/>
          <a:p>
            <a:pPr algn="ctr"/>
            <a:r>
              <a:rPr lang="en-US" sz="1600" dirty="0">
                <a:latin typeface="Times New Roman" panose="02020603050405020304" pitchFamily="18" charset="0"/>
                <a:cs typeface="Times New Roman" panose="02020603050405020304" pitchFamily="18" charset="0"/>
              </a:rPr>
              <a:t>By-  NAMAN AGARWAL (1BM18CS057), NIMIT SAJAL (1BM18CS063) ,</a:t>
            </a:r>
          </a:p>
          <a:p>
            <a:pPr algn="ctr"/>
            <a:r>
              <a:rPr lang="en-US" sz="1600" dirty="0">
                <a:latin typeface="Times New Roman" panose="02020603050405020304" pitchFamily="18" charset="0"/>
                <a:cs typeface="Times New Roman" panose="02020603050405020304" pitchFamily="18" charset="0"/>
              </a:rPr>
              <a:t>PARAG GATTANI (1BM18CS067),Rutazeet Ritik rout(1bm18cs151)</a:t>
            </a:r>
          </a:p>
        </p:txBody>
      </p:sp>
    </p:spTree>
    <p:extLst>
      <p:ext uri="{BB962C8B-B14F-4D97-AF65-F5344CB8AC3E}">
        <p14:creationId xmlns:p14="http://schemas.microsoft.com/office/powerpoint/2010/main" val="1337192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48" y="755780"/>
            <a:ext cx="9395927" cy="5514392"/>
          </a:xfrm>
          <a:prstGeom prst="rect">
            <a:avLst/>
          </a:prstGeom>
        </p:spPr>
      </p:pic>
    </p:spTree>
    <p:extLst>
      <p:ext uri="{BB962C8B-B14F-4D97-AF65-F5344CB8AC3E}">
        <p14:creationId xmlns:p14="http://schemas.microsoft.com/office/powerpoint/2010/main" val="1932780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7818" y="-19455"/>
            <a:ext cx="601318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dirty="0">
                <a:ln/>
                <a:solidFill>
                  <a:schemeClr val="accent3"/>
                </a:solidFill>
                <a:latin typeface="Times New Roman" panose="02020603050405020304" pitchFamily="18" charset="0"/>
                <a:cs typeface="Times New Roman" panose="02020603050405020304" pitchFamily="18" charset="0"/>
              </a:rPr>
              <a:t>ARCHITECTURE </a:t>
            </a:r>
            <a:endParaRPr lang="en-US" sz="5400" b="1" cap="none" spc="0" dirty="0">
              <a:ln/>
              <a:solidFill>
                <a:schemeClr val="accent3"/>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224" y="903875"/>
            <a:ext cx="9416373" cy="5788755"/>
          </a:xfrm>
          <a:prstGeom prst="rect">
            <a:avLst/>
          </a:prstGeom>
        </p:spPr>
      </p:pic>
    </p:spTree>
    <p:extLst>
      <p:ext uri="{BB962C8B-B14F-4D97-AF65-F5344CB8AC3E}">
        <p14:creationId xmlns:p14="http://schemas.microsoft.com/office/powerpoint/2010/main" val="3465939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187" y="710119"/>
            <a:ext cx="9743904" cy="5496768"/>
          </a:xfrm>
          <a:prstGeom prst="rect">
            <a:avLst/>
          </a:prstGeom>
        </p:spPr>
      </p:pic>
    </p:spTree>
    <p:extLst>
      <p:ext uri="{BB962C8B-B14F-4D97-AF65-F5344CB8AC3E}">
        <p14:creationId xmlns:p14="http://schemas.microsoft.com/office/powerpoint/2010/main" val="2129336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1019124"/>
            <a:ext cx="10092646" cy="1537464"/>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buNone/>
            </a:pPr>
            <a:r>
              <a:rPr lang="en-US" b="1" dirty="0"/>
              <a:t>                                           </a:t>
            </a:r>
            <a:r>
              <a:rPr lang="en-US" b="1" dirty="0">
                <a:solidFill>
                  <a:srgbClr val="FFFF00"/>
                </a:solidFill>
                <a:latin typeface="Times New Roman" panose="02020603050405020304" pitchFamily="18" charset="0"/>
                <a:cs typeface="Times New Roman" panose="02020603050405020304" pitchFamily="18" charset="0"/>
              </a:rPr>
              <a:t>Sign-In / Sign-Up Screen</a:t>
            </a:r>
            <a:endParaRPr lang="en-IN" dirty="0">
              <a:solidFill>
                <a:srgbClr val="FFFF00"/>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Our Sign-In and Sign-Up page heavily uses collapsible tables along with CSS, JavaScript and PHP to create new users as well as authenticate the existing users and log them in the home page.</a:t>
            </a:r>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4114512" y="0"/>
            <a:ext cx="453829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latin typeface="Times New Roman" panose="02020603050405020304" pitchFamily="18" charset="0"/>
                <a:cs typeface="Times New Roman" panose="02020603050405020304" pitchFamily="18" charset="0"/>
              </a:rPr>
              <a:t>LOGIN PAGE</a:t>
            </a:r>
            <a:endParaRPr lang="en-US" sz="5400" b="1" cap="none" spc="0" dirty="0">
              <a:ln/>
              <a:solidFill>
                <a:schemeClr val="accent3"/>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1" y="2817847"/>
            <a:ext cx="5400000" cy="342039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502" y="2817847"/>
            <a:ext cx="5400000" cy="3420397"/>
          </a:xfrm>
          <a:prstGeom prst="rect">
            <a:avLst/>
          </a:prstGeom>
        </p:spPr>
      </p:pic>
      <p:sp>
        <p:nvSpPr>
          <p:cNvPr id="7" name="TextBox 6"/>
          <p:cNvSpPr txBox="1"/>
          <p:nvPr/>
        </p:nvSpPr>
        <p:spPr>
          <a:xfrm>
            <a:off x="2280118" y="6284856"/>
            <a:ext cx="1586205" cy="461665"/>
          </a:xfrm>
          <a:prstGeom prst="rect">
            <a:avLst/>
          </a:prstGeom>
          <a:noFill/>
        </p:spPr>
        <p:txBody>
          <a:bodyPr wrap="squar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SIGN - UP</a:t>
            </a:r>
          </a:p>
        </p:txBody>
      </p:sp>
      <p:sp>
        <p:nvSpPr>
          <p:cNvPr id="8" name="TextBox 7"/>
          <p:cNvSpPr txBox="1"/>
          <p:nvPr/>
        </p:nvSpPr>
        <p:spPr>
          <a:xfrm>
            <a:off x="8254784" y="6284856"/>
            <a:ext cx="1486304" cy="461665"/>
          </a:xfrm>
          <a:prstGeom prst="rect">
            <a:avLst/>
          </a:prstGeom>
          <a:noFill/>
        </p:spPr>
        <p:txBody>
          <a:bodyPr wrap="non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SIGN - IN</a:t>
            </a:r>
          </a:p>
        </p:txBody>
      </p:sp>
    </p:spTree>
    <p:extLst>
      <p:ext uri="{BB962C8B-B14F-4D97-AF65-F5344CB8AC3E}">
        <p14:creationId xmlns:p14="http://schemas.microsoft.com/office/powerpoint/2010/main" val="2387605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6047" y="923330"/>
            <a:ext cx="7596726" cy="978905"/>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a:bodyPr>
          <a:lstStyle/>
          <a:p>
            <a:pPr marL="0" indent="0">
              <a:buNone/>
            </a:pPr>
            <a:r>
              <a:rPr lang="en-IN" dirty="0">
                <a:latin typeface="Times New Roman" panose="02020603050405020304" pitchFamily="18" charset="0"/>
                <a:cs typeface="Times New Roman" panose="02020603050405020304" pitchFamily="18" charset="0"/>
              </a:rPr>
              <a:t>Our account details page gives the user information of the current user after it has been authenticated by the login procedure.</a:t>
            </a:r>
          </a:p>
        </p:txBody>
      </p:sp>
      <p:sp>
        <p:nvSpPr>
          <p:cNvPr id="4" name="Rectangle 3"/>
          <p:cNvSpPr/>
          <p:nvPr/>
        </p:nvSpPr>
        <p:spPr>
          <a:xfrm>
            <a:off x="0" y="0"/>
            <a:ext cx="121920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cap="none" spc="0" dirty="0">
                <a:ln/>
                <a:solidFill>
                  <a:schemeClr val="accent3"/>
                </a:solidFill>
                <a:effectLst/>
                <a:latin typeface="Times New Roman" panose="02020603050405020304" pitchFamily="18" charset="0"/>
                <a:cs typeface="Times New Roman" panose="02020603050405020304" pitchFamily="18" charset="0"/>
              </a:rPr>
              <a:t>ACCOUNT DETAILS</a:t>
            </a:r>
            <a:endParaRPr lang="en-US" sz="5400" b="1" cap="none" spc="0" dirty="0">
              <a:ln/>
              <a:solidFill>
                <a:schemeClr val="accent3"/>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004474" y="2164703"/>
            <a:ext cx="8179872" cy="4470328"/>
          </a:xfrm>
          <a:prstGeom prst="rect">
            <a:avLst/>
          </a:prstGeom>
        </p:spPr>
      </p:pic>
    </p:spTree>
    <p:extLst>
      <p:ext uri="{BB962C8B-B14F-4D97-AF65-F5344CB8AC3E}">
        <p14:creationId xmlns:p14="http://schemas.microsoft.com/office/powerpoint/2010/main" val="1927684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231" y="1265933"/>
            <a:ext cx="9274633" cy="969575"/>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Our homepage shows the basic details of all the inside campus as well as outside campus of B.M.S. Hostels as well as the details of each building under hostel department.</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3"/>
          <p:cNvSpPr/>
          <p:nvPr/>
        </p:nvSpPr>
        <p:spPr>
          <a:xfrm>
            <a:off x="6003632" y="2967335"/>
            <a:ext cx="18473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5400" b="1" cap="none" spc="0" dirty="0">
              <a:ln/>
              <a:solidFill>
                <a:schemeClr val="accent3"/>
              </a:solidFill>
              <a:effectLst/>
            </a:endParaRPr>
          </a:p>
        </p:txBody>
      </p:sp>
      <p:sp>
        <p:nvSpPr>
          <p:cNvPr id="5" name="Rectangle 4"/>
          <p:cNvSpPr/>
          <p:nvPr/>
        </p:nvSpPr>
        <p:spPr>
          <a:xfrm>
            <a:off x="0" y="249297"/>
            <a:ext cx="121920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HOME PAGE</a:t>
            </a:r>
          </a:p>
        </p:txBody>
      </p:sp>
      <p:pic>
        <p:nvPicPr>
          <p:cNvPr id="6" name="Picture 5"/>
          <p:cNvPicPr/>
          <p:nvPr/>
        </p:nvPicPr>
        <p:blipFill>
          <a:blip r:embed="rId2"/>
          <a:stretch>
            <a:fillRect/>
          </a:stretch>
        </p:blipFill>
        <p:spPr>
          <a:xfrm>
            <a:off x="6327850" y="2743400"/>
            <a:ext cx="5446911" cy="3600000"/>
          </a:xfrm>
          <a:prstGeom prst="rect">
            <a:avLst/>
          </a:prstGeom>
        </p:spPr>
      </p:pic>
      <p:pic>
        <p:nvPicPr>
          <p:cNvPr id="7" name="Picture 6"/>
          <p:cNvPicPr/>
          <p:nvPr/>
        </p:nvPicPr>
        <p:blipFill>
          <a:blip r:embed="rId3"/>
          <a:stretch>
            <a:fillRect/>
          </a:stretch>
        </p:blipFill>
        <p:spPr>
          <a:xfrm>
            <a:off x="400746" y="2743400"/>
            <a:ext cx="5463398" cy="3600000"/>
          </a:xfrm>
          <a:prstGeom prst="rect">
            <a:avLst/>
          </a:prstGeom>
        </p:spPr>
      </p:pic>
    </p:spTree>
    <p:extLst>
      <p:ext uri="{BB962C8B-B14F-4D97-AF65-F5344CB8AC3E}">
        <p14:creationId xmlns:p14="http://schemas.microsoft.com/office/powerpoint/2010/main" val="3948797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065" y="923330"/>
            <a:ext cx="9591869" cy="1577274"/>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r>
              <a:rPr lang="en-US" dirty="0">
                <a:latin typeface="Times New Roman" panose="02020603050405020304" pitchFamily="18" charset="0"/>
                <a:cs typeface="Times New Roman" panose="02020603050405020304" pitchFamily="18" charset="0"/>
              </a:rPr>
              <a:t>Our events page shows all the upcoming events that are being organized by the hostel committee as well as a few details about them.</a:t>
            </a:r>
          </a:p>
          <a:p>
            <a:r>
              <a:rPr lang="en-US" dirty="0">
                <a:latin typeface="Times New Roman" panose="02020603050405020304" pitchFamily="18" charset="0"/>
                <a:cs typeface="Times New Roman" panose="02020603050405020304" pitchFamily="18" charset="0"/>
              </a:rPr>
              <a:t>The events page has option to host event </a:t>
            </a:r>
            <a:r>
              <a:rPr lang="en-IN" dirty="0">
                <a:latin typeface="Times New Roman" panose="02020603050405020304" pitchFamily="18" charset="0"/>
                <a:cs typeface="Times New Roman" panose="02020603050405020304" pitchFamily="18" charset="0"/>
              </a:rPr>
              <a:t>available to the administrator where they can add the name, date and time of the event and describe the event.</a:t>
            </a:r>
            <a:endParaRPr lang="en-US"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Rectangle 3"/>
          <p:cNvSpPr/>
          <p:nvPr/>
        </p:nvSpPr>
        <p:spPr>
          <a:xfrm>
            <a:off x="0" y="0"/>
            <a:ext cx="121920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dirty="0">
                <a:ln/>
                <a:solidFill>
                  <a:schemeClr val="accent3"/>
                </a:solidFill>
                <a:latin typeface="Times New Roman" panose="02020603050405020304" pitchFamily="18" charset="0"/>
                <a:cs typeface="Times New Roman" panose="02020603050405020304" pitchFamily="18" charset="0"/>
              </a:rPr>
              <a:t>EVENTS</a:t>
            </a:r>
            <a:r>
              <a:rPr lang="en-IN" sz="5400" b="1" dirty="0">
                <a:ln/>
                <a:solidFill>
                  <a:schemeClr val="accent3"/>
                </a:solidFill>
              </a:rPr>
              <a:t>  </a:t>
            </a:r>
            <a:endParaRPr lang="en-US" sz="5400" b="1" cap="none" spc="0" dirty="0">
              <a:ln/>
              <a:solidFill>
                <a:schemeClr val="accent3"/>
              </a:solidFill>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51" y="2749102"/>
            <a:ext cx="5400000" cy="36285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155" y="2749102"/>
            <a:ext cx="5400000" cy="3628571"/>
          </a:xfrm>
          <a:prstGeom prst="rect">
            <a:avLst/>
          </a:prstGeom>
        </p:spPr>
      </p:pic>
      <p:sp>
        <p:nvSpPr>
          <p:cNvPr id="7" name="TextBox 6"/>
          <p:cNvSpPr txBox="1"/>
          <p:nvPr/>
        </p:nvSpPr>
        <p:spPr>
          <a:xfrm>
            <a:off x="2483141" y="6373207"/>
            <a:ext cx="1441420" cy="461665"/>
          </a:xfrm>
          <a:prstGeom prst="rect">
            <a:avLst/>
          </a:prstGeom>
          <a:noFill/>
        </p:spPr>
        <p:txBody>
          <a:bodyPr wrap="non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EVENTS</a:t>
            </a:r>
            <a:r>
              <a:rPr lang="en-IN" sz="2400" dirty="0">
                <a:latin typeface="Times New Roman" panose="02020603050405020304" pitchFamily="18" charset="0"/>
                <a:cs typeface="Times New Roman" panose="02020603050405020304" pitchFamily="18" charset="0"/>
              </a:rPr>
              <a:t> </a:t>
            </a:r>
          </a:p>
        </p:txBody>
      </p:sp>
      <p:sp>
        <p:nvSpPr>
          <p:cNvPr id="8" name="TextBox 7"/>
          <p:cNvSpPr txBox="1"/>
          <p:nvPr/>
        </p:nvSpPr>
        <p:spPr>
          <a:xfrm>
            <a:off x="7955958" y="6373207"/>
            <a:ext cx="2140394" cy="461665"/>
          </a:xfrm>
          <a:prstGeom prst="rect">
            <a:avLst/>
          </a:prstGeom>
          <a:noFill/>
        </p:spPr>
        <p:txBody>
          <a:bodyPr wrap="non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HOST EVENT </a:t>
            </a:r>
          </a:p>
        </p:txBody>
      </p:sp>
    </p:spTree>
    <p:extLst>
      <p:ext uri="{BB962C8B-B14F-4D97-AF65-F5344CB8AC3E}">
        <p14:creationId xmlns:p14="http://schemas.microsoft.com/office/powerpoint/2010/main" val="2094292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7015" y="923330"/>
            <a:ext cx="9537970" cy="982493"/>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buNone/>
            </a:pPr>
            <a:r>
              <a:rPr lang="en-IN" dirty="0">
                <a:latin typeface="Times New Roman" panose="02020603050405020304" pitchFamily="18" charset="0"/>
                <a:cs typeface="Times New Roman" panose="02020603050405020304" pitchFamily="18" charset="0"/>
              </a:rPr>
              <a:t>Our feedback page takes the feedback of events, food items in the mess from the hostilities in the form of rating and conveys it to the administration.</a:t>
            </a:r>
          </a:p>
        </p:txBody>
      </p:sp>
      <p:sp>
        <p:nvSpPr>
          <p:cNvPr id="4" name="Rectangle 3"/>
          <p:cNvSpPr/>
          <p:nvPr/>
        </p:nvSpPr>
        <p:spPr>
          <a:xfrm>
            <a:off x="0" y="0"/>
            <a:ext cx="121920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latin typeface="Times New Roman" panose="02020603050405020304" pitchFamily="18" charset="0"/>
                <a:cs typeface="Times New Roman" panose="02020603050405020304" pitchFamily="18" charset="0"/>
              </a:rPr>
              <a:t>FEEDBACK</a:t>
            </a:r>
            <a:endParaRPr lang="en-US" sz="5400" b="1" cap="none" spc="0" dirty="0">
              <a:ln/>
              <a:solidFill>
                <a:schemeClr val="accent3"/>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05CDC0-0443-407A-B2DC-5F55AF1F0762}"/>
              </a:ext>
            </a:extLst>
          </p:cNvPr>
          <p:cNvPicPr>
            <a:picLocks noChangeAspect="1"/>
          </p:cNvPicPr>
          <p:nvPr/>
        </p:nvPicPr>
        <p:blipFill>
          <a:blip r:embed="rId2"/>
          <a:stretch>
            <a:fillRect/>
          </a:stretch>
        </p:blipFill>
        <p:spPr>
          <a:xfrm>
            <a:off x="6275109" y="3429000"/>
            <a:ext cx="5760000" cy="3240000"/>
          </a:xfrm>
          <a:prstGeom prst="rect">
            <a:avLst/>
          </a:prstGeom>
        </p:spPr>
      </p:pic>
      <p:pic>
        <p:nvPicPr>
          <p:cNvPr id="7" name="Picture 6">
            <a:extLst>
              <a:ext uri="{FF2B5EF4-FFF2-40B4-BE49-F238E27FC236}">
                <a16:creationId xmlns:a16="http://schemas.microsoft.com/office/drawing/2014/main" id="{167BD087-0385-41D0-A70C-24C858196EF2}"/>
              </a:ext>
            </a:extLst>
          </p:cNvPr>
          <p:cNvPicPr>
            <a:picLocks noChangeAspect="1"/>
          </p:cNvPicPr>
          <p:nvPr/>
        </p:nvPicPr>
        <p:blipFill>
          <a:blip r:embed="rId3"/>
          <a:stretch>
            <a:fillRect/>
          </a:stretch>
        </p:blipFill>
        <p:spPr>
          <a:xfrm>
            <a:off x="270012" y="2250651"/>
            <a:ext cx="5760000" cy="3239999"/>
          </a:xfrm>
          <a:prstGeom prst="rect">
            <a:avLst/>
          </a:prstGeom>
        </p:spPr>
      </p:pic>
      <p:sp>
        <p:nvSpPr>
          <p:cNvPr id="8" name="TextBox 7">
            <a:extLst>
              <a:ext uri="{FF2B5EF4-FFF2-40B4-BE49-F238E27FC236}">
                <a16:creationId xmlns:a16="http://schemas.microsoft.com/office/drawing/2014/main" id="{E35AC838-4D91-4994-A963-F29AC8F0FBB4}"/>
              </a:ext>
            </a:extLst>
          </p:cNvPr>
          <p:cNvSpPr txBox="1"/>
          <p:nvPr/>
        </p:nvSpPr>
        <p:spPr>
          <a:xfrm>
            <a:off x="1748025" y="5490650"/>
            <a:ext cx="2803973" cy="461665"/>
          </a:xfrm>
          <a:prstGeom prst="rect">
            <a:avLst/>
          </a:prstGeom>
          <a:noFill/>
        </p:spPr>
        <p:txBody>
          <a:bodyPr wrap="non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FOOD FEEDBACK </a:t>
            </a:r>
          </a:p>
        </p:txBody>
      </p:sp>
      <p:sp>
        <p:nvSpPr>
          <p:cNvPr id="9" name="TextBox 8">
            <a:extLst>
              <a:ext uri="{FF2B5EF4-FFF2-40B4-BE49-F238E27FC236}">
                <a16:creationId xmlns:a16="http://schemas.microsoft.com/office/drawing/2014/main" id="{55737AB5-5D18-44C1-B811-C7E0DBA4D1DC}"/>
              </a:ext>
            </a:extLst>
          </p:cNvPr>
          <p:cNvSpPr txBox="1"/>
          <p:nvPr/>
        </p:nvSpPr>
        <p:spPr>
          <a:xfrm>
            <a:off x="7662552" y="2922308"/>
            <a:ext cx="2985113" cy="800219"/>
          </a:xfrm>
          <a:prstGeom prst="rect">
            <a:avLst/>
          </a:prstGeom>
          <a:noFill/>
        </p:spPr>
        <p:txBody>
          <a:bodyPr wrap="non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EVENT</a:t>
            </a:r>
            <a:r>
              <a:rPr lang="en-IN" sz="2800" dirty="0">
                <a:solidFill>
                  <a:srgbClr val="FFFF00"/>
                </a:solidFill>
                <a:latin typeface="Times New Roman" panose="02020603050405020304" pitchFamily="18" charset="0"/>
                <a:cs typeface="Times New Roman" panose="02020603050405020304" pitchFamily="18" charset="0"/>
              </a:rPr>
              <a:t> </a:t>
            </a:r>
            <a:r>
              <a:rPr lang="en-IN" sz="2400" dirty="0">
                <a:solidFill>
                  <a:srgbClr val="FFFF00"/>
                </a:solidFill>
                <a:latin typeface="Times New Roman" panose="02020603050405020304" pitchFamily="18" charset="0"/>
                <a:cs typeface="Times New Roman" panose="02020603050405020304" pitchFamily="18" charset="0"/>
              </a:rPr>
              <a:t>FEEDBACK </a:t>
            </a:r>
          </a:p>
          <a:p>
            <a:endParaRPr lang="en-IN" dirty="0"/>
          </a:p>
        </p:txBody>
      </p:sp>
    </p:spTree>
    <p:extLst>
      <p:ext uri="{BB962C8B-B14F-4D97-AF65-F5344CB8AC3E}">
        <p14:creationId xmlns:p14="http://schemas.microsoft.com/office/powerpoint/2010/main" val="3780250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192" y="988948"/>
            <a:ext cx="10459616" cy="1128195"/>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85000" lnSpcReduction="10000"/>
          </a:bodyPr>
          <a:lstStyle/>
          <a:p>
            <a:r>
              <a:rPr lang="en-US" dirty="0">
                <a:latin typeface="Times New Roman" panose="02020603050405020304" pitchFamily="18" charset="0"/>
                <a:cs typeface="Times New Roman" panose="02020603050405020304" pitchFamily="18" charset="0"/>
              </a:rPr>
              <a:t>Our facilities page displays the different facilities readily available for students to use in the hostel.</a:t>
            </a:r>
          </a:p>
          <a:p>
            <a:r>
              <a:rPr lang="en-US" dirty="0">
                <a:latin typeface="Times New Roman" panose="02020603050405020304" pitchFamily="18" charset="0"/>
                <a:cs typeface="Times New Roman" panose="02020603050405020304" pitchFamily="18" charset="0"/>
              </a:rPr>
              <a:t>The student can request for a new facility or they can </a:t>
            </a:r>
            <a:r>
              <a:rPr lang="en-IN" dirty="0">
                <a:latin typeface="Times New Roman" panose="02020603050405020304" pitchFamily="18" charset="0"/>
                <a:cs typeface="Times New Roman" panose="02020603050405020304" pitchFamily="18" charset="0"/>
              </a:rPr>
              <a:t>register a complaint of an existing facility. </a:t>
            </a:r>
          </a:p>
          <a:p>
            <a:endParaRPr lang="en-IN" dirty="0"/>
          </a:p>
        </p:txBody>
      </p:sp>
      <p:sp>
        <p:nvSpPr>
          <p:cNvPr id="4" name="Rectangle 3"/>
          <p:cNvSpPr/>
          <p:nvPr/>
        </p:nvSpPr>
        <p:spPr>
          <a:xfrm>
            <a:off x="0" y="0"/>
            <a:ext cx="121920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dirty="0">
                <a:ln/>
                <a:solidFill>
                  <a:schemeClr val="accent3"/>
                </a:solidFill>
                <a:latin typeface="Times New Roman" panose="02020603050405020304" pitchFamily="18" charset="0"/>
                <a:cs typeface="Times New Roman" panose="02020603050405020304" pitchFamily="18" charset="0"/>
              </a:rPr>
              <a:t>FACILITIES</a:t>
            </a:r>
            <a:r>
              <a:rPr lang="en-IN" sz="5400" b="1" dirty="0">
                <a:ln/>
                <a:solidFill>
                  <a:schemeClr val="accent3"/>
                </a:solidFill>
              </a:rPr>
              <a:t> </a:t>
            </a:r>
            <a:endParaRPr lang="en-US" sz="5400" b="1" cap="none" spc="0" dirty="0">
              <a:ln/>
              <a:solidFill>
                <a:schemeClr val="accent3"/>
              </a:solidFill>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952" y="2201519"/>
            <a:ext cx="7352522" cy="4217437"/>
          </a:xfrm>
          <a:prstGeom prst="rect">
            <a:avLst/>
          </a:prstGeom>
        </p:spPr>
      </p:pic>
      <p:sp>
        <p:nvSpPr>
          <p:cNvPr id="7" name="TextBox 6"/>
          <p:cNvSpPr txBox="1"/>
          <p:nvPr/>
        </p:nvSpPr>
        <p:spPr>
          <a:xfrm>
            <a:off x="5315214" y="6418956"/>
            <a:ext cx="1629998" cy="461665"/>
          </a:xfrm>
          <a:prstGeom prst="rect">
            <a:avLst/>
          </a:prstGeom>
          <a:noFill/>
        </p:spPr>
        <p:txBody>
          <a:bodyPr wrap="non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FACILITY</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81958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504" y="2985795"/>
            <a:ext cx="5561044" cy="373224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29" y="270586"/>
            <a:ext cx="5570380" cy="3732246"/>
          </a:xfrm>
          <a:prstGeom prst="rect">
            <a:avLst/>
          </a:prstGeom>
        </p:spPr>
      </p:pic>
      <p:sp>
        <p:nvSpPr>
          <p:cNvPr id="9" name="TextBox 8"/>
          <p:cNvSpPr txBox="1"/>
          <p:nvPr/>
        </p:nvSpPr>
        <p:spPr>
          <a:xfrm>
            <a:off x="6279504" y="2462575"/>
            <a:ext cx="5566396" cy="523220"/>
          </a:xfrm>
          <a:prstGeom prst="rect">
            <a:avLst/>
          </a:prstGeom>
          <a:noFill/>
        </p:spPr>
        <p:txBody>
          <a:bodyPr wrap="none" rtlCol="0">
            <a:spAutoFit/>
          </a:bodyPr>
          <a:lstStyle/>
          <a:p>
            <a:r>
              <a:rPr lang="en-IN" sz="2800" dirty="0">
                <a:ln w="0"/>
                <a:solidFill>
                  <a:srgbClr val="FFFF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REQUEST</a:t>
            </a:r>
            <a:r>
              <a:rPr lang="en-IN" sz="2400" dirty="0">
                <a:ln w="0"/>
                <a:solidFill>
                  <a:srgbClr val="FFFF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sz="2800" dirty="0">
                <a:ln w="0"/>
                <a:solidFill>
                  <a:srgbClr val="FFFF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 A NEW FACILITY </a:t>
            </a:r>
            <a:endParaRPr lang="en-IN" sz="2400" dirty="0">
              <a:ln w="0"/>
              <a:solidFill>
                <a:srgbClr val="FFFF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875137" y="4002832"/>
            <a:ext cx="4267963" cy="523220"/>
          </a:xfrm>
          <a:prstGeom prst="rect">
            <a:avLst/>
          </a:prstGeom>
          <a:noFill/>
        </p:spPr>
        <p:txBody>
          <a:bodyPr wrap="non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REGISTER A COMPLAIN </a:t>
            </a:r>
          </a:p>
        </p:txBody>
      </p:sp>
    </p:spTree>
    <p:extLst>
      <p:ext uri="{BB962C8B-B14F-4D97-AF65-F5344CB8AC3E}">
        <p14:creationId xmlns:p14="http://schemas.microsoft.com/office/powerpoint/2010/main" val="3531280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74" name="Group 173">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5" name="Rectangle 174">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6"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Picture 3" descr="close up of circuit board">
            <a:extLst>
              <a:ext uri="{FF2B5EF4-FFF2-40B4-BE49-F238E27FC236}">
                <a16:creationId xmlns:a16="http://schemas.microsoft.com/office/drawing/2014/main" id="{4B216623-4B59-4FC0-8E90-468349035D24}"/>
              </a:ext>
            </a:extLst>
          </p:cNvPr>
          <p:cNvPicPr>
            <a:picLocks noChangeAspect="1"/>
          </p:cNvPicPr>
          <p:nvPr/>
        </p:nvPicPr>
        <p:blipFill rotWithShape="1">
          <a:blip r:embed="rId4">
            <a:alphaModFix amt="30000"/>
          </a:blip>
          <a:srcRect l="17220" r="9210" b="-1"/>
          <a:stretch/>
        </p:blipFill>
        <p:spPr>
          <a:xfrm>
            <a:off x="-5597" y="10"/>
            <a:ext cx="7558541" cy="6857990"/>
          </a:xfrm>
          <a:prstGeom prst="rect">
            <a:avLst/>
          </a:prstGeom>
        </p:spPr>
      </p:pic>
      <p:grpSp>
        <p:nvGrpSpPr>
          <p:cNvPr id="178" name="Group 177">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79" name="Rectangle 178">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0"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1"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2" name="Rectangle 181">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3"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2"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3"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4"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5"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6"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7"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8"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9"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0"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1"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2"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3"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4"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5"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6"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7" name="Rectangle 206">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08"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9"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0"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1"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2"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3"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4"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5"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6"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7"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8"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9" name="Rectangle 218">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20"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1"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2"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3"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4"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5"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6"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7"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8"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9"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0"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1"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2"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78399AB7-9E36-4EAD-B44A-9E0CEA24AACE}"/>
              </a:ext>
            </a:extLst>
          </p:cNvPr>
          <p:cNvSpPr>
            <a:spLocks noGrp="1"/>
          </p:cNvSpPr>
          <p:nvPr>
            <p:ph idx="1"/>
          </p:nvPr>
        </p:nvSpPr>
        <p:spPr>
          <a:xfrm>
            <a:off x="7965354" y="488950"/>
            <a:ext cx="3766201" cy="6350000"/>
          </a:xfrm>
          <a:noFill/>
          <a:ln>
            <a:noFill/>
          </a:ln>
        </p:spPr>
        <p:style>
          <a:lnRef idx="0">
            <a:scrgbClr r="0" g="0" b="0"/>
          </a:lnRef>
          <a:fillRef idx="0">
            <a:scrgbClr r="0" g="0" b="0"/>
          </a:fillRef>
          <a:effectRef idx="0">
            <a:scrgbClr r="0" g="0" b="0"/>
          </a:effectRef>
          <a:fontRef idx="minor">
            <a:schemeClr val="accent1"/>
          </a:fontRef>
        </p:style>
        <p:txBody>
          <a:bodyPr>
            <a:noAutofit/>
          </a:bodyPr>
          <a:lstStyle/>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Introduction and Objective </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Proposed System</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Hardware and </a:t>
            </a:r>
            <a:r>
              <a:rPr lang="en-IN" sz="1500" dirty="0">
                <a:solidFill>
                  <a:schemeClr val="tx1"/>
                </a:solidFill>
                <a:latin typeface="Times New Roman" panose="02020603050405020304" pitchFamily="18" charset="0"/>
                <a:cs typeface="Times New Roman" panose="02020603050405020304" pitchFamily="18" charset="0"/>
              </a:rPr>
              <a:t>Software </a:t>
            </a:r>
            <a:r>
              <a:rPr lang="en-US" sz="1500" dirty="0">
                <a:solidFill>
                  <a:schemeClr val="tx1"/>
                </a:solidFill>
                <a:latin typeface="Times New Roman" panose="02020603050405020304" pitchFamily="18" charset="0"/>
                <a:cs typeface="Times New Roman" panose="02020603050405020304" pitchFamily="18" charset="0"/>
              </a:rPr>
              <a:t> Requirements </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ER </a:t>
            </a:r>
            <a:r>
              <a:rPr lang="en-IN" sz="1500" dirty="0">
                <a:solidFill>
                  <a:schemeClr val="tx1"/>
                </a:solidFill>
                <a:latin typeface="Times New Roman" panose="02020603050405020304" pitchFamily="18" charset="0"/>
                <a:cs typeface="Times New Roman" panose="02020603050405020304" pitchFamily="18" charset="0"/>
              </a:rPr>
              <a:t>Diagram and </a:t>
            </a:r>
            <a:r>
              <a:rPr lang="en-US" sz="1500" dirty="0">
                <a:solidFill>
                  <a:schemeClr val="tx1"/>
                </a:solidFill>
                <a:latin typeface="Times New Roman" panose="02020603050405020304" pitchFamily="18" charset="0"/>
                <a:cs typeface="Times New Roman" panose="02020603050405020304" pitchFamily="18" charset="0"/>
              </a:rPr>
              <a:t>Schema </a:t>
            </a:r>
            <a:r>
              <a:rPr lang="en-IN" sz="1500" dirty="0">
                <a:solidFill>
                  <a:schemeClr val="tx1"/>
                </a:solidFill>
                <a:latin typeface="Times New Roman" panose="02020603050405020304" pitchFamily="18" charset="0"/>
                <a:cs typeface="Times New Roman" panose="02020603050405020304" pitchFamily="18" charset="0"/>
              </a:rPr>
              <a:t>Diagram</a:t>
            </a:r>
          </a:p>
          <a:p>
            <a:pPr>
              <a:lnSpc>
                <a:spcPct val="110000"/>
              </a:lnSpc>
            </a:pPr>
            <a:r>
              <a:rPr lang="en-IN" sz="1500" dirty="0">
                <a:solidFill>
                  <a:schemeClr val="tx1"/>
                </a:solidFill>
                <a:latin typeface="Times New Roman" panose="02020603050405020304" pitchFamily="18" charset="0"/>
                <a:cs typeface="Times New Roman" panose="02020603050405020304" pitchFamily="18" charset="0"/>
              </a:rPr>
              <a:t>Architecture </a:t>
            </a:r>
            <a:endParaRPr lang="en-US" sz="1500" dirty="0">
              <a:solidFill>
                <a:schemeClr val="tx1"/>
              </a:solidFill>
              <a:latin typeface="Times New Roman" panose="02020603050405020304" pitchFamily="18" charset="0"/>
              <a:cs typeface="Times New Roman" panose="02020603050405020304" pitchFamily="18" charset="0"/>
            </a:endParaRP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Login Page</a:t>
            </a:r>
          </a:p>
          <a:p>
            <a:pPr>
              <a:lnSpc>
                <a:spcPct val="110000"/>
              </a:lnSpc>
            </a:pPr>
            <a:r>
              <a:rPr lang="en-IN" sz="1500" dirty="0">
                <a:solidFill>
                  <a:schemeClr val="tx1"/>
                </a:solidFill>
                <a:latin typeface="Times New Roman" panose="02020603050405020304" pitchFamily="18" charset="0"/>
                <a:cs typeface="Times New Roman" panose="02020603050405020304" pitchFamily="18" charset="0"/>
              </a:rPr>
              <a:t>Account Details </a:t>
            </a:r>
            <a:endParaRPr lang="en-US" sz="1500" dirty="0">
              <a:solidFill>
                <a:schemeClr val="tx1"/>
              </a:solidFill>
              <a:latin typeface="Times New Roman" panose="02020603050405020304" pitchFamily="18" charset="0"/>
              <a:cs typeface="Times New Roman" panose="02020603050405020304" pitchFamily="18" charset="0"/>
            </a:endParaRP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Home Page </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Events </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Feed</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Facilities </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Bank </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Help </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Food </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Buy/Sell</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Result and </a:t>
            </a:r>
            <a:r>
              <a:rPr lang="en-IN" sz="1500" dirty="0">
                <a:solidFill>
                  <a:schemeClr val="tx1"/>
                </a:solidFill>
                <a:latin typeface="Times New Roman" panose="02020603050405020304" pitchFamily="18" charset="0"/>
                <a:cs typeface="Times New Roman" panose="02020603050405020304" pitchFamily="18" charset="0"/>
              </a:rPr>
              <a:t>Conclusion</a:t>
            </a:r>
          </a:p>
          <a:p>
            <a:pPr>
              <a:lnSpc>
                <a:spcPct val="110000"/>
              </a:lnSpc>
            </a:pPr>
            <a:r>
              <a:rPr lang="en-US" sz="1500" dirty="0">
                <a:solidFill>
                  <a:schemeClr val="tx1"/>
                </a:solidFill>
                <a:latin typeface="Times New Roman" panose="02020603050405020304" pitchFamily="18" charset="0"/>
                <a:cs typeface="Times New Roman" panose="02020603050405020304" pitchFamily="18" charset="0"/>
              </a:rPr>
              <a:t>Future </a:t>
            </a:r>
            <a:r>
              <a:rPr lang="en-IN" sz="1500" dirty="0">
                <a:solidFill>
                  <a:schemeClr val="tx1"/>
                </a:solidFill>
                <a:latin typeface="Times New Roman" panose="02020603050405020304" pitchFamily="18" charset="0"/>
                <a:cs typeface="Times New Roman" panose="02020603050405020304" pitchFamily="18" charset="0"/>
              </a:rPr>
              <a:t>Enhancement </a:t>
            </a:r>
            <a:endParaRPr lang="en-US" sz="15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5597" y="-9524"/>
            <a:ext cx="7572828" cy="6867524"/>
          </a:xfrm>
          <a:prstGeom prst="rect">
            <a:avLst/>
          </a:prstGeom>
        </p:spPr>
      </p:pic>
      <p:sp>
        <p:nvSpPr>
          <p:cNvPr id="7" name="Rectangle 6"/>
          <p:cNvSpPr/>
          <p:nvPr/>
        </p:nvSpPr>
        <p:spPr>
          <a:xfrm>
            <a:off x="8675088" y="-201018"/>
            <a:ext cx="241604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1094849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500"/>
                                        <p:tgtEl>
                                          <p:spTgt spid="3">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4" end="14"/>
                                            </p:txEl>
                                          </p:spTgt>
                                        </p:tgtEl>
                                        <p:attrNameLst>
                                          <p:attrName>style.visibility</p:attrName>
                                        </p:attrNameLst>
                                      </p:cBhvr>
                                      <p:to>
                                        <p:strVal val="visible"/>
                                      </p:to>
                                    </p:set>
                                    <p:animEffect transition="in" filter="fade">
                                      <p:cBhvr>
                                        <p:cTn id="81" dur="500"/>
                                        <p:tgtEl>
                                          <p:spTgt spid="3">
                                            <p:txEl>
                                              <p:pRg st="14" end="1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Effect transition="in" filter="fade">
                                      <p:cBhvr>
                                        <p:cTn id="86" dur="500"/>
                                        <p:tgtEl>
                                          <p:spTgt spid="3">
                                            <p:txEl>
                                              <p:pRg st="15" end="1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Effect transition="in" filter="fade">
                                      <p:cBhvr>
                                        <p:cTn id="9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610956" y="904669"/>
            <a:ext cx="6966908" cy="1081542"/>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buNone/>
            </a:pPr>
            <a:r>
              <a:rPr lang="en-US" dirty="0">
                <a:latin typeface="Times New Roman" panose="02020603050405020304" pitchFamily="18" charset="0"/>
                <a:cs typeface="Times New Roman" panose="02020603050405020304" pitchFamily="18" charset="0"/>
              </a:rPr>
              <a:t>Our bank page shows the details for the in campus Allahabad bank such as IFSCE code, Bank timings etc.</a:t>
            </a:r>
            <a:endParaRPr lang="en-IN" dirty="0">
              <a:latin typeface="Times New Roman" panose="02020603050405020304" pitchFamily="18" charset="0"/>
              <a:cs typeface="Times New Roman" panose="02020603050405020304" pitchFamily="18" charset="0"/>
            </a:endParaRPr>
          </a:p>
          <a:p>
            <a:endParaRPr lang="en-IN" dirty="0"/>
          </a:p>
        </p:txBody>
      </p:sp>
      <p:sp>
        <p:nvSpPr>
          <p:cNvPr id="7" name="Rectangle 6"/>
          <p:cNvSpPr/>
          <p:nvPr/>
        </p:nvSpPr>
        <p:spPr>
          <a:xfrm>
            <a:off x="5001804" y="-18661"/>
            <a:ext cx="2185214"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BANK</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73" y="2276670"/>
            <a:ext cx="8434874" cy="4264089"/>
          </a:xfrm>
          <a:prstGeom prst="rect">
            <a:avLst/>
          </a:prstGeom>
        </p:spPr>
      </p:pic>
    </p:spTree>
    <p:extLst>
      <p:ext uri="{BB962C8B-B14F-4D97-AF65-F5344CB8AC3E}">
        <p14:creationId xmlns:p14="http://schemas.microsoft.com/office/powerpoint/2010/main" val="762212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animEffect transition="in" filter="fade">
                                      <p:cBhvr>
                                        <p:cTn id="11" dur="500"/>
                                        <p:tgtEl>
                                          <p:spTgt spid="6">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972" y="923330"/>
            <a:ext cx="9336882" cy="1557403"/>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buNone/>
            </a:pPr>
            <a:r>
              <a:rPr lang="en-US" dirty="0">
                <a:latin typeface="Times New Roman" panose="02020603050405020304" pitchFamily="18" charset="0"/>
                <a:cs typeface="Times New Roman" panose="02020603050405020304" pitchFamily="18" charset="0"/>
              </a:rPr>
              <a:t>Our help page is integrated with Google Maps and it displays a link for the Google Maps of the hostel as well as displays the telephone numbers of all the wardens with the functionality of calling them from the website itself.</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4055970" y="0"/>
            <a:ext cx="407688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HELP PAGE</a:t>
            </a:r>
          </a:p>
        </p:txBody>
      </p:sp>
      <p:pic>
        <p:nvPicPr>
          <p:cNvPr id="5" name="Picture 4"/>
          <p:cNvPicPr/>
          <p:nvPr/>
        </p:nvPicPr>
        <p:blipFill>
          <a:blip r:embed="rId2"/>
          <a:stretch>
            <a:fillRect/>
          </a:stretch>
        </p:blipFill>
        <p:spPr>
          <a:xfrm>
            <a:off x="2623426" y="2677885"/>
            <a:ext cx="6941974" cy="3872205"/>
          </a:xfrm>
          <a:prstGeom prst="rect">
            <a:avLst/>
          </a:prstGeom>
        </p:spPr>
      </p:pic>
    </p:spTree>
    <p:extLst>
      <p:ext uri="{BB962C8B-B14F-4D97-AF65-F5344CB8AC3E}">
        <p14:creationId xmlns:p14="http://schemas.microsoft.com/office/powerpoint/2010/main" val="3542954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267" y="923330"/>
            <a:ext cx="9038285" cy="988235"/>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marL="0" indent="0">
              <a:buNone/>
            </a:pPr>
            <a:r>
              <a:rPr lang="en-US" dirty="0">
                <a:latin typeface="Times New Roman" panose="02020603050405020304" pitchFamily="18" charset="0"/>
                <a:cs typeface="Times New Roman" panose="02020603050405020304" pitchFamily="18" charset="0"/>
              </a:rPr>
              <a:t>Our food page displays the menu of each day of International Mess as well as the National Mess and the various canteens in the hostel vicinity.</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5001803" y="0"/>
            <a:ext cx="218521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FOOD</a:t>
            </a:r>
          </a:p>
        </p:txBody>
      </p:sp>
      <p:pic>
        <p:nvPicPr>
          <p:cNvPr id="5" name="Picture 4"/>
          <p:cNvPicPr>
            <a:picLocks noChangeAspect="1"/>
          </p:cNvPicPr>
          <p:nvPr/>
        </p:nvPicPr>
        <p:blipFill>
          <a:blip r:embed="rId2"/>
          <a:stretch>
            <a:fillRect/>
          </a:stretch>
        </p:blipFill>
        <p:spPr>
          <a:xfrm>
            <a:off x="1820988" y="2034074"/>
            <a:ext cx="8546841" cy="4329404"/>
          </a:xfrm>
          <a:prstGeom prst="rect">
            <a:avLst/>
          </a:prstGeom>
        </p:spPr>
      </p:pic>
      <p:sp>
        <p:nvSpPr>
          <p:cNvPr id="6" name="TextBox 5"/>
          <p:cNvSpPr txBox="1"/>
          <p:nvPr/>
        </p:nvSpPr>
        <p:spPr>
          <a:xfrm>
            <a:off x="4956074" y="6396335"/>
            <a:ext cx="2276668" cy="461665"/>
          </a:xfrm>
          <a:prstGeom prst="rect">
            <a:avLst/>
          </a:prstGeom>
          <a:noFill/>
        </p:spPr>
        <p:txBody>
          <a:bodyPr wrap="squar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HOSTEL MESS</a:t>
            </a:r>
            <a:endParaRPr lang="en-IN" sz="2000" dirty="0">
              <a:solidFill>
                <a:srgbClr val="FFFF00"/>
              </a:solidFill>
            </a:endParaRPr>
          </a:p>
        </p:txBody>
      </p:sp>
    </p:spTree>
    <p:extLst>
      <p:ext uri="{BB962C8B-B14F-4D97-AF65-F5344CB8AC3E}">
        <p14:creationId xmlns:p14="http://schemas.microsoft.com/office/powerpoint/2010/main" val="1057250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70641" y="3116688"/>
            <a:ext cx="1391728" cy="461665"/>
          </a:xfrm>
          <a:prstGeom prst="rect">
            <a:avLst/>
          </a:prstGeom>
          <a:noFill/>
        </p:spPr>
        <p:txBody>
          <a:bodyPr wrap="non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IH MESS</a:t>
            </a:r>
          </a:p>
        </p:txBody>
      </p:sp>
      <p:sp>
        <p:nvSpPr>
          <p:cNvPr id="9" name="TextBox 8"/>
          <p:cNvSpPr txBox="1"/>
          <p:nvPr/>
        </p:nvSpPr>
        <p:spPr>
          <a:xfrm>
            <a:off x="7702438" y="3156546"/>
            <a:ext cx="1511952" cy="461665"/>
          </a:xfrm>
          <a:prstGeom prst="rect">
            <a:avLst/>
          </a:prstGeom>
          <a:noFill/>
        </p:spPr>
        <p:txBody>
          <a:bodyPr wrap="non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NH MESS</a:t>
            </a:r>
          </a:p>
        </p:txBody>
      </p:sp>
      <p:pic>
        <p:nvPicPr>
          <p:cNvPr id="3" name="Picture 2">
            <a:extLst>
              <a:ext uri="{FF2B5EF4-FFF2-40B4-BE49-F238E27FC236}">
                <a16:creationId xmlns:a16="http://schemas.microsoft.com/office/drawing/2014/main" id="{80464110-3443-421A-86B7-EAA96099A118}"/>
              </a:ext>
            </a:extLst>
          </p:cNvPr>
          <p:cNvPicPr>
            <a:picLocks noChangeAspect="1"/>
          </p:cNvPicPr>
          <p:nvPr/>
        </p:nvPicPr>
        <p:blipFill>
          <a:blip r:embed="rId2"/>
          <a:stretch>
            <a:fillRect/>
          </a:stretch>
        </p:blipFill>
        <p:spPr>
          <a:xfrm>
            <a:off x="5862088" y="3597922"/>
            <a:ext cx="5192652" cy="3060000"/>
          </a:xfrm>
          <a:prstGeom prst="rect">
            <a:avLst/>
          </a:prstGeom>
        </p:spPr>
      </p:pic>
      <p:pic>
        <p:nvPicPr>
          <p:cNvPr id="8" name="Picture 7">
            <a:extLst>
              <a:ext uri="{FF2B5EF4-FFF2-40B4-BE49-F238E27FC236}">
                <a16:creationId xmlns:a16="http://schemas.microsoft.com/office/drawing/2014/main" id="{30E9025C-FE32-4C90-9DA9-FDD18C7F6605}"/>
              </a:ext>
            </a:extLst>
          </p:cNvPr>
          <p:cNvPicPr>
            <a:picLocks noChangeAspect="1"/>
          </p:cNvPicPr>
          <p:nvPr/>
        </p:nvPicPr>
        <p:blipFill>
          <a:blip r:embed="rId3"/>
          <a:stretch>
            <a:fillRect/>
          </a:stretch>
        </p:blipFill>
        <p:spPr>
          <a:xfrm>
            <a:off x="1246717" y="96546"/>
            <a:ext cx="5039577" cy="3060000"/>
          </a:xfrm>
          <a:prstGeom prst="rect">
            <a:avLst/>
          </a:prstGeom>
        </p:spPr>
      </p:pic>
    </p:spTree>
    <p:extLst>
      <p:ext uri="{BB962C8B-B14F-4D97-AF65-F5344CB8AC3E}">
        <p14:creationId xmlns:p14="http://schemas.microsoft.com/office/powerpoint/2010/main" val="3461058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08853" y="6292640"/>
            <a:ext cx="3971110" cy="461665"/>
          </a:xfrm>
          <a:prstGeom prst="rect">
            <a:avLst/>
          </a:prstGeom>
          <a:noFill/>
        </p:spPr>
        <p:txBody>
          <a:bodyPr wrap="square" rtlCol="0">
            <a:spAutoFit/>
          </a:bodyPr>
          <a:lstStyle/>
          <a:p>
            <a:r>
              <a:rPr lang="en-IN" sz="2400" dirty="0">
                <a:solidFill>
                  <a:srgbClr val="FFFF00"/>
                </a:solidFill>
                <a:latin typeface="Times New Roman" panose="02020603050405020304" pitchFamily="18" charset="0"/>
                <a:cs typeface="Times New Roman" panose="02020603050405020304" pitchFamily="18" charset="0"/>
              </a:rPr>
              <a:t>HOSTEL CANTEENS</a:t>
            </a:r>
            <a:endParaRPr lang="en-IN" sz="2000" dirty="0">
              <a:solidFill>
                <a:srgbClr val="FFFF00"/>
              </a:solidFill>
            </a:endParaRPr>
          </a:p>
        </p:txBody>
      </p:sp>
      <p:pic>
        <p:nvPicPr>
          <p:cNvPr id="7" name="Picture 6">
            <a:extLst>
              <a:ext uri="{FF2B5EF4-FFF2-40B4-BE49-F238E27FC236}">
                <a16:creationId xmlns:a16="http://schemas.microsoft.com/office/drawing/2014/main" id="{74D4109A-FD63-494C-AC29-AA5CE0B4A1FC}"/>
              </a:ext>
            </a:extLst>
          </p:cNvPr>
          <p:cNvPicPr>
            <a:picLocks noChangeAspect="1"/>
          </p:cNvPicPr>
          <p:nvPr/>
        </p:nvPicPr>
        <p:blipFill>
          <a:blip r:embed="rId2"/>
          <a:stretch>
            <a:fillRect/>
          </a:stretch>
        </p:blipFill>
        <p:spPr>
          <a:xfrm>
            <a:off x="618261" y="103695"/>
            <a:ext cx="10952294" cy="6160665"/>
          </a:xfrm>
          <a:prstGeom prst="rect">
            <a:avLst/>
          </a:prstGeom>
        </p:spPr>
      </p:pic>
    </p:spTree>
    <p:extLst>
      <p:ext uri="{BB962C8B-B14F-4D97-AF65-F5344CB8AC3E}">
        <p14:creationId xmlns:p14="http://schemas.microsoft.com/office/powerpoint/2010/main" val="3446966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78756" y="3198167"/>
            <a:ext cx="2326663" cy="461665"/>
          </a:xfrm>
          <a:prstGeom prst="rect">
            <a:avLst/>
          </a:prstGeom>
          <a:noFill/>
        </p:spPr>
        <p:txBody>
          <a:bodyPr wrap="none" rtlCol="0">
            <a:spAutoFit/>
          </a:bodyPr>
          <a:lstStyle/>
          <a:p>
            <a:r>
              <a:rPr lang="en-US" sz="2400" dirty="0">
                <a:solidFill>
                  <a:srgbClr val="FFFF00"/>
                </a:solidFill>
                <a:latin typeface="Times New Roman" panose="02020603050405020304" pitchFamily="18" charset="0"/>
                <a:cs typeface="Times New Roman" panose="02020603050405020304" pitchFamily="18" charset="0"/>
              </a:rPr>
              <a:t>DAY CANTEEN</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86583" y="3155113"/>
            <a:ext cx="2650919" cy="461665"/>
          </a:xfrm>
          <a:prstGeom prst="rect">
            <a:avLst/>
          </a:prstGeom>
          <a:noFill/>
        </p:spPr>
        <p:txBody>
          <a:bodyPr wrap="none" rtlCol="0">
            <a:spAutoFit/>
          </a:bodyPr>
          <a:lstStyle/>
          <a:p>
            <a:r>
              <a:rPr lang="en-US" sz="2400" dirty="0">
                <a:solidFill>
                  <a:srgbClr val="FFFF00"/>
                </a:solidFill>
                <a:latin typeface="Times New Roman" panose="02020603050405020304" pitchFamily="18" charset="0"/>
                <a:cs typeface="Times New Roman" panose="02020603050405020304" pitchFamily="18" charset="0"/>
              </a:rPr>
              <a:t>NIGHT CANTEEN</a:t>
            </a:r>
            <a:endParaRPr lang="en-IN" sz="2400" dirty="0">
              <a:solidFill>
                <a:srgbClr val="FFFF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971C88E-8D0A-4D08-8AAB-F27D119959D8}"/>
              </a:ext>
            </a:extLst>
          </p:cNvPr>
          <p:cNvPicPr>
            <a:picLocks noChangeAspect="1"/>
          </p:cNvPicPr>
          <p:nvPr/>
        </p:nvPicPr>
        <p:blipFill>
          <a:blip r:embed="rId2"/>
          <a:stretch>
            <a:fillRect/>
          </a:stretch>
        </p:blipFill>
        <p:spPr>
          <a:xfrm>
            <a:off x="422088" y="96546"/>
            <a:ext cx="5440000" cy="3060000"/>
          </a:xfrm>
          <a:prstGeom prst="rect">
            <a:avLst/>
          </a:prstGeom>
        </p:spPr>
      </p:pic>
      <p:pic>
        <p:nvPicPr>
          <p:cNvPr id="4" name="Picture 3">
            <a:extLst>
              <a:ext uri="{FF2B5EF4-FFF2-40B4-BE49-F238E27FC236}">
                <a16:creationId xmlns:a16="http://schemas.microsoft.com/office/drawing/2014/main" id="{D9D5157D-EEB8-4552-86DE-B49C2CAB041E}"/>
              </a:ext>
            </a:extLst>
          </p:cNvPr>
          <p:cNvPicPr>
            <a:picLocks noChangeAspect="1"/>
          </p:cNvPicPr>
          <p:nvPr/>
        </p:nvPicPr>
        <p:blipFill>
          <a:blip r:embed="rId3"/>
          <a:stretch>
            <a:fillRect/>
          </a:stretch>
        </p:blipFill>
        <p:spPr>
          <a:xfrm>
            <a:off x="6165130" y="3659832"/>
            <a:ext cx="5439999" cy="3060000"/>
          </a:xfrm>
          <a:prstGeom prst="rect">
            <a:avLst/>
          </a:prstGeom>
        </p:spPr>
      </p:pic>
    </p:spTree>
    <p:extLst>
      <p:ext uri="{BB962C8B-B14F-4D97-AF65-F5344CB8AC3E}">
        <p14:creationId xmlns:p14="http://schemas.microsoft.com/office/powerpoint/2010/main" val="1261631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182" y="923330"/>
            <a:ext cx="10941732" cy="952123"/>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en-US" dirty="0">
                <a:latin typeface="Times New Roman" panose="02020603050405020304" pitchFamily="18" charset="0"/>
                <a:cs typeface="Times New Roman" panose="02020603050405020304" pitchFamily="18" charset="0"/>
              </a:rPr>
              <a:t>Our buy/sell page has an array of used as well as new items available for the user to buy with add to cart, remove from cart as well as view cart and clear cart functionalities. </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4290071" y="0"/>
            <a:ext cx="360868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BUY/SELL</a:t>
            </a:r>
          </a:p>
        </p:txBody>
      </p:sp>
      <p:pic>
        <p:nvPicPr>
          <p:cNvPr id="6" name="Picture 5">
            <a:extLst>
              <a:ext uri="{FF2B5EF4-FFF2-40B4-BE49-F238E27FC236}">
                <a16:creationId xmlns:a16="http://schemas.microsoft.com/office/drawing/2014/main" id="{D9AF12E6-2676-47DF-81D4-81C936A7FD02}"/>
              </a:ext>
            </a:extLst>
          </p:cNvPr>
          <p:cNvPicPr>
            <a:picLocks noChangeAspect="1"/>
          </p:cNvPicPr>
          <p:nvPr/>
        </p:nvPicPr>
        <p:blipFill>
          <a:blip r:embed="rId2"/>
          <a:stretch>
            <a:fillRect/>
          </a:stretch>
        </p:blipFill>
        <p:spPr>
          <a:xfrm>
            <a:off x="6214585" y="3548426"/>
            <a:ext cx="5400000" cy="3037500"/>
          </a:xfrm>
          <a:prstGeom prst="rect">
            <a:avLst/>
          </a:prstGeom>
        </p:spPr>
      </p:pic>
      <p:pic>
        <p:nvPicPr>
          <p:cNvPr id="8" name="Picture 7">
            <a:extLst>
              <a:ext uri="{FF2B5EF4-FFF2-40B4-BE49-F238E27FC236}">
                <a16:creationId xmlns:a16="http://schemas.microsoft.com/office/drawing/2014/main" id="{3ED3C6ED-61A1-4BF3-8695-7F1E5B74B958}"/>
              </a:ext>
            </a:extLst>
          </p:cNvPr>
          <p:cNvPicPr>
            <a:picLocks noChangeAspect="1"/>
          </p:cNvPicPr>
          <p:nvPr/>
        </p:nvPicPr>
        <p:blipFill>
          <a:blip r:embed="rId3"/>
          <a:stretch>
            <a:fillRect/>
          </a:stretch>
        </p:blipFill>
        <p:spPr>
          <a:xfrm>
            <a:off x="577415" y="2178763"/>
            <a:ext cx="5400000" cy="3037500"/>
          </a:xfrm>
          <a:prstGeom prst="rect">
            <a:avLst/>
          </a:prstGeom>
        </p:spPr>
      </p:pic>
      <p:sp>
        <p:nvSpPr>
          <p:cNvPr id="10" name="TextBox 9">
            <a:extLst>
              <a:ext uri="{FF2B5EF4-FFF2-40B4-BE49-F238E27FC236}">
                <a16:creationId xmlns:a16="http://schemas.microsoft.com/office/drawing/2014/main" id="{70189FE7-0190-4A3D-B3AC-4BA599071C6D}"/>
              </a:ext>
            </a:extLst>
          </p:cNvPr>
          <p:cNvSpPr txBox="1"/>
          <p:nvPr/>
        </p:nvSpPr>
        <p:spPr>
          <a:xfrm>
            <a:off x="2725020" y="5216263"/>
            <a:ext cx="1104790" cy="523220"/>
          </a:xfrm>
          <a:prstGeom prst="rect">
            <a:avLst/>
          </a:prstGeom>
          <a:noFill/>
        </p:spPr>
        <p:txBody>
          <a:bodyPr wrap="non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SHOP</a:t>
            </a:r>
          </a:p>
        </p:txBody>
      </p:sp>
      <p:sp>
        <p:nvSpPr>
          <p:cNvPr id="11" name="TextBox 10">
            <a:extLst>
              <a:ext uri="{FF2B5EF4-FFF2-40B4-BE49-F238E27FC236}">
                <a16:creationId xmlns:a16="http://schemas.microsoft.com/office/drawing/2014/main" id="{8C2D0AB3-870A-44DB-8434-9B5942E7269F}"/>
              </a:ext>
            </a:extLst>
          </p:cNvPr>
          <p:cNvSpPr txBox="1"/>
          <p:nvPr/>
        </p:nvSpPr>
        <p:spPr>
          <a:xfrm>
            <a:off x="7870325" y="3025206"/>
            <a:ext cx="1998752" cy="523220"/>
          </a:xfrm>
          <a:prstGeom prst="rect">
            <a:avLst/>
          </a:prstGeom>
          <a:noFill/>
        </p:spPr>
        <p:txBody>
          <a:bodyPr wrap="non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SELL ITEM</a:t>
            </a:r>
          </a:p>
        </p:txBody>
      </p:sp>
    </p:spTree>
    <p:extLst>
      <p:ext uri="{BB962C8B-B14F-4D97-AF65-F5344CB8AC3E}">
        <p14:creationId xmlns:p14="http://schemas.microsoft.com/office/powerpoint/2010/main" val="2767291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8660B-BE54-44CF-A5AB-9D788F449340}"/>
              </a:ext>
            </a:extLst>
          </p:cNvPr>
          <p:cNvPicPr>
            <a:picLocks noChangeAspect="1"/>
          </p:cNvPicPr>
          <p:nvPr/>
        </p:nvPicPr>
        <p:blipFill>
          <a:blip r:embed="rId2"/>
          <a:stretch>
            <a:fillRect/>
          </a:stretch>
        </p:blipFill>
        <p:spPr>
          <a:xfrm>
            <a:off x="6006544" y="3381091"/>
            <a:ext cx="5375999" cy="3024000"/>
          </a:xfrm>
          <a:prstGeom prst="rect">
            <a:avLst/>
          </a:prstGeom>
        </p:spPr>
      </p:pic>
      <p:pic>
        <p:nvPicPr>
          <p:cNvPr id="7" name="Picture 6">
            <a:extLst>
              <a:ext uri="{FF2B5EF4-FFF2-40B4-BE49-F238E27FC236}">
                <a16:creationId xmlns:a16="http://schemas.microsoft.com/office/drawing/2014/main" id="{DC86C286-A30B-476F-8925-BF405A7D1F9F}"/>
              </a:ext>
            </a:extLst>
          </p:cNvPr>
          <p:cNvPicPr>
            <a:picLocks noChangeAspect="1"/>
          </p:cNvPicPr>
          <p:nvPr/>
        </p:nvPicPr>
        <p:blipFill>
          <a:blip r:embed="rId3"/>
          <a:stretch>
            <a:fillRect/>
          </a:stretch>
        </p:blipFill>
        <p:spPr>
          <a:xfrm>
            <a:off x="869085" y="159181"/>
            <a:ext cx="5376000" cy="3024000"/>
          </a:xfrm>
          <a:prstGeom prst="rect">
            <a:avLst/>
          </a:prstGeom>
        </p:spPr>
      </p:pic>
      <p:sp>
        <p:nvSpPr>
          <p:cNvPr id="8" name="TextBox 7">
            <a:extLst>
              <a:ext uri="{FF2B5EF4-FFF2-40B4-BE49-F238E27FC236}">
                <a16:creationId xmlns:a16="http://schemas.microsoft.com/office/drawing/2014/main" id="{D10C387B-95BB-4691-ADE0-8BC8C5E39D02}"/>
              </a:ext>
            </a:extLst>
          </p:cNvPr>
          <p:cNvSpPr txBox="1"/>
          <p:nvPr/>
        </p:nvSpPr>
        <p:spPr>
          <a:xfrm>
            <a:off x="2212005" y="3148046"/>
            <a:ext cx="2690160" cy="523220"/>
          </a:xfrm>
          <a:prstGeom prst="rect">
            <a:avLst/>
          </a:prstGeom>
          <a:noFill/>
        </p:spPr>
        <p:txBody>
          <a:bodyPr wrap="non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OLD PRODUCT</a:t>
            </a:r>
          </a:p>
        </p:txBody>
      </p:sp>
      <p:sp>
        <p:nvSpPr>
          <p:cNvPr id="9" name="TextBox 8">
            <a:extLst>
              <a:ext uri="{FF2B5EF4-FFF2-40B4-BE49-F238E27FC236}">
                <a16:creationId xmlns:a16="http://schemas.microsoft.com/office/drawing/2014/main" id="{BE46C9B2-0C3A-4F28-9AA4-29ED705CE805}"/>
              </a:ext>
            </a:extLst>
          </p:cNvPr>
          <p:cNvSpPr txBox="1"/>
          <p:nvPr/>
        </p:nvSpPr>
        <p:spPr>
          <a:xfrm>
            <a:off x="7313429" y="2886436"/>
            <a:ext cx="2762231" cy="523220"/>
          </a:xfrm>
          <a:prstGeom prst="rect">
            <a:avLst/>
          </a:prstGeom>
          <a:noFill/>
        </p:spPr>
        <p:txBody>
          <a:bodyPr wrap="non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NEW PRODUCT</a:t>
            </a:r>
          </a:p>
        </p:txBody>
      </p:sp>
    </p:spTree>
    <p:extLst>
      <p:ext uri="{BB962C8B-B14F-4D97-AF65-F5344CB8AC3E}">
        <p14:creationId xmlns:p14="http://schemas.microsoft.com/office/powerpoint/2010/main" val="276014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arn(inVertic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D3EB4-8908-4051-8952-83BCBDE8F910}"/>
              </a:ext>
            </a:extLst>
          </p:cNvPr>
          <p:cNvPicPr>
            <a:picLocks noChangeAspect="1"/>
          </p:cNvPicPr>
          <p:nvPr/>
        </p:nvPicPr>
        <p:blipFill>
          <a:blip r:embed="rId2"/>
          <a:stretch>
            <a:fillRect/>
          </a:stretch>
        </p:blipFill>
        <p:spPr>
          <a:xfrm>
            <a:off x="6096000" y="3677477"/>
            <a:ext cx="5375999" cy="3024000"/>
          </a:xfrm>
          <a:prstGeom prst="rect">
            <a:avLst/>
          </a:prstGeom>
        </p:spPr>
      </p:pic>
      <p:pic>
        <p:nvPicPr>
          <p:cNvPr id="7" name="Picture 6">
            <a:extLst>
              <a:ext uri="{FF2B5EF4-FFF2-40B4-BE49-F238E27FC236}">
                <a16:creationId xmlns:a16="http://schemas.microsoft.com/office/drawing/2014/main" id="{11BDC1F2-B9DC-4CDE-AC01-69601D80B738}"/>
              </a:ext>
            </a:extLst>
          </p:cNvPr>
          <p:cNvPicPr>
            <a:picLocks noChangeAspect="1"/>
          </p:cNvPicPr>
          <p:nvPr/>
        </p:nvPicPr>
        <p:blipFill>
          <a:blip r:embed="rId3"/>
          <a:stretch>
            <a:fillRect/>
          </a:stretch>
        </p:blipFill>
        <p:spPr>
          <a:xfrm>
            <a:off x="833299" y="156523"/>
            <a:ext cx="5376000" cy="3024000"/>
          </a:xfrm>
          <a:prstGeom prst="rect">
            <a:avLst/>
          </a:prstGeom>
        </p:spPr>
      </p:pic>
      <p:sp>
        <p:nvSpPr>
          <p:cNvPr id="8" name="TextBox 7">
            <a:extLst>
              <a:ext uri="{FF2B5EF4-FFF2-40B4-BE49-F238E27FC236}">
                <a16:creationId xmlns:a16="http://schemas.microsoft.com/office/drawing/2014/main" id="{DE9B452F-BC07-4560-A5F6-25093F625DB0}"/>
              </a:ext>
            </a:extLst>
          </p:cNvPr>
          <p:cNvSpPr txBox="1"/>
          <p:nvPr/>
        </p:nvSpPr>
        <p:spPr>
          <a:xfrm>
            <a:off x="2961241" y="3180523"/>
            <a:ext cx="1120115" cy="523220"/>
          </a:xfrm>
          <a:prstGeom prst="rect">
            <a:avLst/>
          </a:prstGeom>
          <a:noFill/>
        </p:spPr>
        <p:txBody>
          <a:bodyPr wrap="non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CART</a:t>
            </a:r>
          </a:p>
        </p:txBody>
      </p:sp>
      <p:sp>
        <p:nvSpPr>
          <p:cNvPr id="9" name="TextBox 8">
            <a:extLst>
              <a:ext uri="{FF2B5EF4-FFF2-40B4-BE49-F238E27FC236}">
                <a16:creationId xmlns:a16="http://schemas.microsoft.com/office/drawing/2014/main" id="{0E812488-488B-4AC5-ADB9-965F68A36AF5}"/>
              </a:ext>
            </a:extLst>
          </p:cNvPr>
          <p:cNvSpPr txBox="1"/>
          <p:nvPr/>
        </p:nvSpPr>
        <p:spPr>
          <a:xfrm>
            <a:off x="7818029" y="3167390"/>
            <a:ext cx="1931939" cy="523220"/>
          </a:xfrm>
          <a:prstGeom prst="rect">
            <a:avLst/>
          </a:prstGeom>
          <a:noFill/>
        </p:spPr>
        <p:txBody>
          <a:bodyPr wrap="non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ADD ITEM</a:t>
            </a:r>
          </a:p>
        </p:txBody>
      </p:sp>
    </p:spTree>
    <p:extLst>
      <p:ext uri="{BB962C8B-B14F-4D97-AF65-F5344CB8AC3E}">
        <p14:creationId xmlns:p14="http://schemas.microsoft.com/office/powerpoint/2010/main" val="345647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182" y="923330"/>
            <a:ext cx="10941732" cy="952123"/>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In this page administration can login and check for issues, requests for facilities, events being hosted by students and the feedback of IH and NH mess and events feedback, that are submitted or reported by students.</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2873081" y="0"/>
            <a:ext cx="644266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latin typeface="Times New Roman" panose="02020603050405020304" pitchFamily="18" charset="0"/>
                <a:cs typeface="Times New Roman" panose="02020603050405020304" pitchFamily="18" charset="0"/>
              </a:rPr>
              <a:t>ADMINISTRATION</a:t>
            </a:r>
            <a:endParaRPr lang="en-US" sz="5400" b="1" cap="none" spc="0" dirty="0">
              <a:ln/>
              <a:solidFill>
                <a:schemeClr val="accent3"/>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0189FE7-0190-4A3D-B3AC-4BA599071C6D}"/>
              </a:ext>
            </a:extLst>
          </p:cNvPr>
          <p:cNvSpPr txBox="1"/>
          <p:nvPr/>
        </p:nvSpPr>
        <p:spPr>
          <a:xfrm>
            <a:off x="4566504" y="6240503"/>
            <a:ext cx="3261086" cy="523220"/>
          </a:xfrm>
          <a:prstGeom prst="rect">
            <a:avLst/>
          </a:prstGeom>
          <a:noFill/>
        </p:spPr>
        <p:txBody>
          <a:bodyPr wrap="none" rtlCol="0">
            <a:spAutoFit/>
          </a:bodyPr>
          <a:lstStyle/>
          <a:p>
            <a:r>
              <a:rPr lang="en-US" sz="2800" dirty="0">
                <a:solidFill>
                  <a:srgbClr val="FFFF00"/>
                </a:solidFill>
                <a:latin typeface="Times New Roman" panose="02020603050405020304" pitchFamily="18" charset="0"/>
                <a:cs typeface="Times New Roman" panose="02020603050405020304" pitchFamily="18" charset="0"/>
              </a:rPr>
              <a:t>ADMINISTRATION</a:t>
            </a:r>
            <a:endParaRPr lang="en-IN" sz="2800" dirty="0">
              <a:solidFill>
                <a:srgbClr val="FFFF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17FFAB8-FE57-4D04-AEE1-928CA7296F45}"/>
              </a:ext>
            </a:extLst>
          </p:cNvPr>
          <p:cNvPicPr>
            <a:picLocks noChangeAspect="1"/>
          </p:cNvPicPr>
          <p:nvPr/>
        </p:nvPicPr>
        <p:blipFill>
          <a:blip r:embed="rId2"/>
          <a:stretch>
            <a:fillRect/>
          </a:stretch>
        </p:blipFill>
        <p:spPr>
          <a:xfrm>
            <a:off x="2963645" y="2369994"/>
            <a:ext cx="6466805" cy="3637578"/>
          </a:xfrm>
          <a:prstGeom prst="rect">
            <a:avLst/>
          </a:prstGeom>
        </p:spPr>
      </p:pic>
    </p:spTree>
    <p:extLst>
      <p:ext uri="{BB962C8B-B14F-4D97-AF65-F5344CB8AC3E}">
        <p14:creationId xmlns:p14="http://schemas.microsoft.com/office/powerpoint/2010/main" val="2123130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263" y="923330"/>
            <a:ext cx="11262049" cy="3536703"/>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oAutofit/>
          </a:bodyPr>
          <a:lstStyle/>
          <a:p>
            <a:pPr>
              <a:buFont typeface="Wingdings" panose="05000000000000000000" pitchFamily="2" charset="2"/>
              <a:buChar char="q"/>
            </a:pPr>
            <a:r>
              <a:rPr lang="en-US" dirty="0">
                <a:solidFill>
                  <a:srgbClr val="FFFF00"/>
                </a:solidFill>
                <a:latin typeface="Times New Roman" panose="02020603050405020304" pitchFamily="18" charset="0"/>
                <a:cs typeface="Times New Roman" panose="02020603050405020304" pitchFamily="18" charset="0"/>
              </a:rPr>
              <a:t>Aim</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To create a Web-Portal which provides a platform for the B.M.S.C.E Hostilities to get to know about the Hostels and for them to always be updated about the activities happening and </a:t>
            </a:r>
            <a:r>
              <a:rPr lang="en-IN" sz="2000" dirty="0">
                <a:solidFill>
                  <a:schemeClr val="tx1"/>
                </a:solidFill>
                <a:latin typeface="Times New Roman" panose="02020603050405020304" pitchFamily="18" charset="0"/>
                <a:cs typeface="Times New Roman" panose="02020603050405020304" pitchFamily="18" charset="0"/>
              </a:rPr>
              <a:t>participate in them.</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solidFill>
                  <a:srgbClr val="FFFF00"/>
                </a:solidFill>
                <a:latin typeface="Times New Roman" panose="02020603050405020304" pitchFamily="18" charset="0"/>
                <a:cs typeface="Times New Roman" panose="02020603050405020304" pitchFamily="18" charset="0"/>
              </a:rPr>
              <a:t>Introduction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We have made a fully functional and interactive Web-Portal for the B.M.S.C.E Hostilities that creates a platform that enables the students to know about the Hostels and full fill their basic needs, all at the comfort of their rooms. This website also provides better </a:t>
            </a:r>
            <a:r>
              <a:rPr lang="en-IN" sz="2000" dirty="0">
                <a:solidFill>
                  <a:schemeClr val="tx1"/>
                </a:solidFill>
                <a:latin typeface="Times New Roman" panose="02020603050405020304" pitchFamily="18" charset="0"/>
                <a:cs typeface="Times New Roman" panose="02020603050405020304" pitchFamily="18" charset="0"/>
              </a:rPr>
              <a:t>interaction between the management and the students, and also among students and the neighbourhood shopkeeper. </a:t>
            </a:r>
          </a:p>
          <a:p>
            <a:endParaRPr lang="en-US" sz="1600" dirty="0">
              <a:latin typeface="Times New Roman" panose="02020603050405020304" pitchFamily="18" charset="0"/>
              <a:cs typeface="Times New Roman" panose="02020603050405020304" pitchFamily="18" charset="0"/>
            </a:endParaRPr>
          </a:p>
          <a:p>
            <a:pPr marL="0" indent="0">
              <a:buNone/>
            </a:pPr>
            <a:r>
              <a:rPr lang="en-US" sz="1800" dirty="0">
                <a:solidFill>
                  <a:schemeClr val="tx1"/>
                </a:solidFill>
                <a:latin typeface="Times New Roman" panose="02020603050405020304" pitchFamily="18" charset="0"/>
                <a:cs typeface="Times New Roman" panose="02020603050405020304" pitchFamily="18" charset="0"/>
              </a:rPr>
              <a:t>     </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34289" y="0"/>
            <a:ext cx="9905999"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dirty="0">
                <a:ln/>
                <a:solidFill>
                  <a:schemeClr val="accent3"/>
                </a:solidFill>
                <a:latin typeface="Times New Roman" panose="02020603050405020304" pitchFamily="18" charset="0"/>
                <a:cs typeface="Times New Roman" panose="02020603050405020304" pitchFamily="18" charset="0"/>
              </a:rPr>
              <a:t>INTRODUCTION</a:t>
            </a:r>
            <a:r>
              <a:rPr lang="en-IN" sz="5400" b="1" dirty="0">
                <a:ln/>
                <a:solidFill>
                  <a:schemeClr val="accent3"/>
                </a:solidFill>
              </a:rPr>
              <a:t> </a:t>
            </a:r>
            <a:endParaRPr lang="en-US" sz="5400" b="1" cap="none" spc="0" dirty="0">
              <a:ln/>
              <a:solidFill>
                <a:schemeClr val="accent3"/>
              </a:solidFill>
              <a:effectLst/>
            </a:endParaRPr>
          </a:p>
        </p:txBody>
      </p:sp>
      <p:pic>
        <p:nvPicPr>
          <p:cNvPr id="5" name="Picture 4"/>
          <p:cNvPicPr>
            <a:picLocks noChangeAspect="1"/>
          </p:cNvPicPr>
          <p:nvPr/>
        </p:nvPicPr>
        <p:blipFill>
          <a:blip r:embed="rId3"/>
          <a:stretch>
            <a:fillRect/>
          </a:stretch>
        </p:blipFill>
        <p:spPr>
          <a:xfrm>
            <a:off x="4831914" y="4646645"/>
            <a:ext cx="1990600" cy="1972353"/>
          </a:xfrm>
          <a:prstGeom prst="rect">
            <a:avLst/>
          </a:prstGeom>
        </p:spPr>
      </p:pic>
      <p:pic>
        <p:nvPicPr>
          <p:cNvPr id="6" name="Picture 5"/>
          <p:cNvPicPr>
            <a:picLocks noChangeAspect="1"/>
          </p:cNvPicPr>
          <p:nvPr/>
        </p:nvPicPr>
        <p:blipFill>
          <a:blip r:embed="rId4"/>
          <a:stretch>
            <a:fillRect/>
          </a:stretch>
        </p:blipFill>
        <p:spPr>
          <a:xfrm>
            <a:off x="7343810" y="4646644"/>
            <a:ext cx="3974223" cy="1972354"/>
          </a:xfrm>
          <a:prstGeom prst="rect">
            <a:avLst/>
          </a:prstGeom>
        </p:spPr>
      </p:pic>
      <p:pic>
        <p:nvPicPr>
          <p:cNvPr id="7" name="Picture 6"/>
          <p:cNvPicPr>
            <a:picLocks noChangeAspect="1"/>
          </p:cNvPicPr>
          <p:nvPr/>
        </p:nvPicPr>
        <p:blipFill>
          <a:blip r:embed="rId5"/>
          <a:stretch>
            <a:fillRect/>
          </a:stretch>
        </p:blipFill>
        <p:spPr>
          <a:xfrm>
            <a:off x="754877" y="4646644"/>
            <a:ext cx="3555741" cy="1972354"/>
          </a:xfrm>
          <a:prstGeom prst="rect">
            <a:avLst/>
          </a:prstGeom>
        </p:spPr>
      </p:pic>
    </p:spTree>
    <p:extLst>
      <p:ext uri="{BB962C8B-B14F-4D97-AF65-F5344CB8AC3E}">
        <p14:creationId xmlns:p14="http://schemas.microsoft.com/office/powerpoint/2010/main" val="2477540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randombar(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randombar(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9B452F-BC07-4560-A5F6-25093F625DB0}"/>
              </a:ext>
            </a:extLst>
          </p:cNvPr>
          <p:cNvSpPr txBox="1"/>
          <p:nvPr/>
        </p:nvSpPr>
        <p:spPr>
          <a:xfrm>
            <a:off x="2222096" y="3167390"/>
            <a:ext cx="1478290" cy="523220"/>
          </a:xfrm>
          <a:prstGeom prst="rect">
            <a:avLst/>
          </a:prstGeom>
          <a:noFill/>
        </p:spPr>
        <p:txBody>
          <a:bodyPr wrap="none" rtlCol="0">
            <a:spAutoFit/>
          </a:bodyPr>
          <a:lstStyle/>
          <a:p>
            <a:r>
              <a:rPr lang="en-US" sz="2800" dirty="0">
                <a:solidFill>
                  <a:srgbClr val="FFFF00"/>
                </a:solidFill>
                <a:latin typeface="Times New Roman" panose="02020603050405020304" pitchFamily="18" charset="0"/>
                <a:cs typeface="Times New Roman" panose="02020603050405020304" pitchFamily="18" charset="0"/>
              </a:rPr>
              <a:t>Requests</a:t>
            </a:r>
            <a:endParaRPr lang="en-IN" sz="2800" dirty="0">
              <a:solidFill>
                <a:srgbClr val="FFFF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812488-488B-4AC5-ADB9-965F68A36AF5}"/>
              </a:ext>
            </a:extLst>
          </p:cNvPr>
          <p:cNvSpPr txBox="1"/>
          <p:nvPr/>
        </p:nvSpPr>
        <p:spPr>
          <a:xfrm>
            <a:off x="6924353" y="3167374"/>
            <a:ext cx="3719288" cy="523220"/>
          </a:xfrm>
          <a:prstGeom prst="rect">
            <a:avLst/>
          </a:prstGeom>
          <a:noFill/>
        </p:spPr>
        <p:txBody>
          <a:bodyPr wrap="none" rtlCol="0">
            <a:spAutoFit/>
          </a:bodyPr>
          <a:lstStyle/>
          <a:p>
            <a:r>
              <a:rPr lang="en-US" sz="2800" dirty="0">
                <a:solidFill>
                  <a:srgbClr val="FFFF00"/>
                </a:solidFill>
                <a:latin typeface="Times New Roman" panose="02020603050405020304" pitchFamily="18" charset="0"/>
                <a:cs typeface="Times New Roman" panose="02020603050405020304" pitchFamily="18" charset="0"/>
              </a:rPr>
              <a:t>NH MESS FEEDBACK</a:t>
            </a:r>
            <a:endParaRPr lang="en-IN" sz="2800" dirty="0">
              <a:solidFill>
                <a:srgbClr val="FFFF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8947514-4288-409E-947A-050D2E109974}"/>
              </a:ext>
            </a:extLst>
          </p:cNvPr>
          <p:cNvPicPr>
            <a:picLocks noChangeAspect="1"/>
          </p:cNvPicPr>
          <p:nvPr/>
        </p:nvPicPr>
        <p:blipFill>
          <a:blip r:embed="rId2"/>
          <a:stretch>
            <a:fillRect/>
          </a:stretch>
        </p:blipFill>
        <p:spPr>
          <a:xfrm>
            <a:off x="392961" y="278075"/>
            <a:ext cx="5136560" cy="2889315"/>
          </a:xfrm>
          <a:prstGeom prst="rect">
            <a:avLst/>
          </a:prstGeom>
        </p:spPr>
      </p:pic>
      <p:pic>
        <p:nvPicPr>
          <p:cNvPr id="3" name="Picture 2">
            <a:extLst>
              <a:ext uri="{FF2B5EF4-FFF2-40B4-BE49-F238E27FC236}">
                <a16:creationId xmlns:a16="http://schemas.microsoft.com/office/drawing/2014/main" id="{265FA81F-183A-4A2A-9FA3-102E210D73B7}"/>
              </a:ext>
            </a:extLst>
          </p:cNvPr>
          <p:cNvPicPr>
            <a:picLocks noChangeAspect="1"/>
          </p:cNvPicPr>
          <p:nvPr/>
        </p:nvPicPr>
        <p:blipFill>
          <a:blip r:embed="rId3"/>
          <a:stretch>
            <a:fillRect/>
          </a:stretch>
        </p:blipFill>
        <p:spPr>
          <a:xfrm>
            <a:off x="6215717" y="3690610"/>
            <a:ext cx="5136561" cy="2889316"/>
          </a:xfrm>
          <a:prstGeom prst="rect">
            <a:avLst/>
          </a:prstGeom>
        </p:spPr>
      </p:pic>
    </p:spTree>
    <p:extLst>
      <p:ext uri="{BB962C8B-B14F-4D97-AF65-F5344CB8AC3E}">
        <p14:creationId xmlns:p14="http://schemas.microsoft.com/office/powerpoint/2010/main" val="389567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923331"/>
            <a:ext cx="9905999" cy="5670304"/>
          </a:xfrm>
        </p:spPr>
        <p:txBody>
          <a:bodyPr>
            <a:normAutofit lnSpcReduction="10000"/>
          </a:bodyPr>
          <a:lstStyle/>
          <a:p>
            <a:r>
              <a:rPr lang="en-US" dirty="0">
                <a:latin typeface="Times New Roman" panose="02020603050405020304" pitchFamily="18" charset="0"/>
                <a:cs typeface="Times New Roman" panose="02020603050405020304" pitchFamily="18" charset="0"/>
              </a:rPr>
              <a:t>We have made a fully functional and interactive Web-Portal for the B.M.S.C.E Hostilities that creates a platform that enables them to know about the Hostels.</a:t>
            </a:r>
          </a:p>
          <a:p>
            <a:r>
              <a:rPr lang="en-US" dirty="0">
                <a:latin typeface="Times New Roman" panose="02020603050405020304" pitchFamily="18" charset="0"/>
                <a:cs typeface="Times New Roman" panose="02020603050405020304" pitchFamily="18" charset="0"/>
              </a:rPr>
              <a:t>Our project is </a:t>
            </a:r>
            <a:r>
              <a:rPr lang="en-IN" dirty="0">
                <a:latin typeface="Times New Roman" panose="02020603050405020304" pitchFamily="18" charset="0"/>
                <a:cs typeface="Times New Roman" panose="02020603050405020304" pitchFamily="18" charset="0"/>
              </a:rPr>
              <a:t>extremely beneficial for fresher's as it allows them to get acquainted with the hostel and feel it as their second home.</a:t>
            </a:r>
          </a:p>
          <a:p>
            <a:r>
              <a:rPr lang="en-IN" dirty="0">
                <a:latin typeface="Times New Roman" panose="02020603050405020304" pitchFamily="18" charset="0"/>
                <a:cs typeface="Times New Roman" panose="02020603050405020304" pitchFamily="18" charset="0"/>
              </a:rPr>
              <a:t>Our portal even allows the hostilities to easily communicate with the hostel management and provide them with their valuable suggestions.</a:t>
            </a:r>
          </a:p>
          <a:p>
            <a:r>
              <a:rPr lang="en-IN" dirty="0">
                <a:latin typeface="Times New Roman" panose="02020603050405020304" pitchFamily="18" charset="0"/>
                <a:cs typeface="Times New Roman" panose="02020603050405020304" pitchFamily="18" charset="0"/>
              </a:rPr>
              <a:t>Our portal also increases the participation among the residents, where they can buy and sell their items, hosts events, give feedbacks on the events and also decide menu, all in the comfort of their own room.</a:t>
            </a:r>
          </a:p>
          <a:p>
            <a:r>
              <a:rPr lang="en-IN" dirty="0">
                <a:latin typeface="Times New Roman" panose="02020603050405020304" pitchFamily="18" charset="0"/>
                <a:cs typeface="Times New Roman" panose="02020603050405020304" pitchFamily="18" charset="0"/>
              </a:rPr>
              <a:t>Our portal even allows the vendors to sell their goods using this portal and also allows the canteen owners to modify their items.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dirty="0">
                <a:ln/>
                <a:solidFill>
                  <a:schemeClr val="accent3"/>
                </a:solidFill>
                <a:latin typeface="Times New Roman" panose="02020603050405020304" pitchFamily="18" charset="0"/>
                <a:cs typeface="Times New Roman" panose="02020603050405020304" pitchFamily="18" charset="0"/>
              </a:rPr>
              <a:t>RESULT AND CONCLUSION</a:t>
            </a:r>
            <a:r>
              <a:rPr lang="en-IN" sz="5400" b="1" dirty="0">
                <a:ln/>
                <a:solidFill>
                  <a:schemeClr val="accent3"/>
                </a:solidFill>
              </a:rPr>
              <a:t> </a:t>
            </a:r>
            <a:endParaRPr lang="en-US" sz="5400" b="1" cap="none" spc="0" dirty="0">
              <a:ln/>
              <a:solidFill>
                <a:schemeClr val="accent3"/>
              </a:solidFill>
              <a:effectLst/>
            </a:endParaRPr>
          </a:p>
        </p:txBody>
      </p:sp>
    </p:spTree>
    <p:extLst>
      <p:ext uri="{BB962C8B-B14F-4D97-AF65-F5344CB8AC3E}">
        <p14:creationId xmlns:p14="http://schemas.microsoft.com/office/powerpoint/2010/main" val="978302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15008"/>
            <a:ext cx="9905999" cy="3704654"/>
          </a:xfrm>
        </p:spPr>
        <p:txBody>
          <a:bodyPr/>
          <a:lstStyle/>
          <a:p>
            <a:r>
              <a:rPr lang="en-IN" dirty="0">
                <a:latin typeface="Times New Roman" panose="02020603050405020304" pitchFamily="18" charset="0"/>
                <a:cs typeface="Times New Roman" panose="02020603050405020304" pitchFamily="18" charset="0"/>
              </a:rPr>
              <a:t>Allow parents to see their wards daily attendance.</a:t>
            </a:r>
          </a:p>
          <a:p>
            <a:r>
              <a:rPr lang="en-IN" dirty="0">
                <a:latin typeface="Times New Roman" panose="02020603050405020304" pitchFamily="18" charset="0"/>
                <a:cs typeface="Times New Roman" panose="02020603050405020304" pitchFamily="18" charset="0"/>
              </a:rPr>
              <a:t>Provide real time FAQ and community post for better interactions among the juniors and the seniors.</a:t>
            </a:r>
          </a:p>
          <a:p>
            <a:r>
              <a:rPr lang="en-IN" dirty="0">
                <a:latin typeface="Times New Roman" panose="02020603050405020304" pitchFamily="18" charset="0"/>
                <a:cs typeface="Times New Roman" panose="02020603050405020304" pitchFamily="18" charset="0"/>
              </a:rPr>
              <a:t>Connect the neighbourhood food courts and allow delivery of those items.</a:t>
            </a:r>
          </a:p>
          <a:p>
            <a:r>
              <a:rPr lang="en-IN" dirty="0">
                <a:latin typeface="Times New Roman" panose="02020603050405020304" pitchFamily="18" charset="0"/>
                <a:cs typeface="Times New Roman" panose="02020603050405020304" pitchFamily="18" charset="0"/>
              </a:rPr>
              <a:t>Create play mates to play sports or do other activities together allowing better interactions among students and allowing them to make new friends and pursue their hobby.</a:t>
            </a:r>
          </a:p>
        </p:txBody>
      </p:sp>
      <p:sp>
        <p:nvSpPr>
          <p:cNvPr id="4" name="Rectangle 3"/>
          <p:cNvSpPr/>
          <p:nvPr/>
        </p:nvSpPr>
        <p:spPr>
          <a:xfrm>
            <a:off x="5911499" y="2967335"/>
            <a:ext cx="36901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dirty="0">
                <a:ln/>
                <a:solidFill>
                  <a:schemeClr val="accent3"/>
                </a:solidFill>
              </a:rPr>
              <a:t> </a:t>
            </a:r>
            <a:endParaRPr lang="en-US" sz="5400" b="1" cap="none" spc="0" dirty="0">
              <a:ln/>
              <a:solidFill>
                <a:schemeClr val="accent3"/>
              </a:solidFill>
              <a:effectLst/>
            </a:endParaRPr>
          </a:p>
        </p:txBody>
      </p:sp>
      <p:sp>
        <p:nvSpPr>
          <p:cNvPr id="6" name="Rectangle 5"/>
          <p:cNvSpPr/>
          <p:nvPr/>
        </p:nvSpPr>
        <p:spPr>
          <a:xfrm>
            <a:off x="1641749" y="0"/>
            <a:ext cx="8905323"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latin typeface="Times New Roman" panose="02020603050405020304" pitchFamily="18" charset="0"/>
                <a:cs typeface="Times New Roman" panose="02020603050405020304" pitchFamily="18" charset="0"/>
              </a:rPr>
              <a:t>FUTURE </a:t>
            </a:r>
            <a:r>
              <a:rPr lang="en-IN" sz="5400" b="1" dirty="0">
                <a:ln/>
                <a:solidFill>
                  <a:schemeClr val="accent3"/>
                </a:solidFill>
                <a:latin typeface="Times New Roman" panose="02020603050405020304" pitchFamily="18" charset="0"/>
                <a:cs typeface="Times New Roman" panose="02020603050405020304" pitchFamily="18" charset="0"/>
              </a:rPr>
              <a:t>ENHANCEMENT </a:t>
            </a:r>
            <a:endParaRPr lang="en-US" sz="5400" b="1" cap="none" spc="0" dirty="0">
              <a:ln/>
              <a:solidFill>
                <a:schemeClr val="accent3"/>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815568" y="4320074"/>
            <a:ext cx="5186848" cy="2280848"/>
          </a:xfrm>
          <a:prstGeom prst="rect">
            <a:avLst/>
          </a:prstGeom>
        </p:spPr>
      </p:pic>
    </p:spTree>
    <p:extLst>
      <p:ext uri="{BB962C8B-B14F-4D97-AF65-F5344CB8AC3E}">
        <p14:creationId xmlns:p14="http://schemas.microsoft.com/office/powerpoint/2010/main" val="3858766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0944" y="2967335"/>
            <a:ext cx="44101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91377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408" y="923330"/>
            <a:ext cx="10412963" cy="544947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To provide students information about the canteens and the mess, their menus and their timings on the go.</a:t>
            </a:r>
          </a:p>
          <a:p>
            <a:r>
              <a:rPr lang="en-US" dirty="0">
                <a:latin typeface="Times New Roman" panose="02020603050405020304" pitchFamily="18" charset="0"/>
                <a:cs typeface="Times New Roman" panose="02020603050405020304" pitchFamily="18" charset="0"/>
              </a:rPr>
              <a:t>To increase student participation in the activities taking place in the hostels by making them aware of the upcoming activities, host events and provide their valuable feedbacks on the events.</a:t>
            </a:r>
          </a:p>
          <a:p>
            <a:r>
              <a:rPr lang="en-US" dirty="0">
                <a:latin typeface="Times New Roman" panose="02020603050405020304" pitchFamily="18" charset="0"/>
                <a:cs typeface="Times New Roman" panose="02020603050405020304" pitchFamily="18" charset="0"/>
              </a:rPr>
              <a:t>To allows better </a:t>
            </a:r>
            <a:r>
              <a:rPr lang="en-IN" dirty="0">
                <a:latin typeface="Times New Roman" panose="02020603050405020304" pitchFamily="18" charset="0"/>
                <a:cs typeface="Times New Roman" panose="02020603050405020304" pitchFamily="18" charset="0"/>
              </a:rPr>
              <a:t>interaction between the management and the students, by enabling the hostilities to decide menu, request facilities or report facilities provided by the hostel management.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ease up the process of </a:t>
            </a:r>
            <a:r>
              <a:rPr lang="en-IN" dirty="0">
                <a:latin typeface="Times New Roman" panose="02020603050405020304" pitchFamily="18" charset="0"/>
                <a:cs typeface="Times New Roman" panose="02020603050405020304" pitchFamily="18" charset="0"/>
              </a:rPr>
              <a:t>settlement of the</a:t>
            </a:r>
            <a:r>
              <a:rPr lang="en-US" dirty="0">
                <a:latin typeface="Times New Roman" panose="02020603050405020304" pitchFamily="18" charset="0"/>
                <a:cs typeface="Times New Roman" panose="02020603050405020304" pitchFamily="18" charset="0"/>
              </a:rPr>
              <a:t> fresher's by connecting them directly to the venders and individual sellers.</a:t>
            </a:r>
          </a:p>
          <a:p>
            <a:r>
              <a:rPr lang="en-US" dirty="0">
                <a:latin typeface="Times New Roman" panose="02020603050405020304" pitchFamily="18" charset="0"/>
                <a:cs typeface="Times New Roman" panose="02020603050405020304" pitchFamily="18" charset="0"/>
              </a:rPr>
              <a:t>To constantly updated contact information of all the hostel personal, bank </a:t>
            </a:r>
            <a:r>
              <a:rPr lang="en-IN" dirty="0">
                <a:latin typeface="Times New Roman" panose="02020603050405020304" pitchFamily="18" charset="0"/>
                <a:cs typeface="Times New Roman" panose="02020603050405020304" pitchFamily="18" charset="0"/>
              </a:rPr>
              <a:t>information</a:t>
            </a:r>
            <a:r>
              <a:rPr lang="en-US" dirty="0">
                <a:latin typeface="Times New Roman" panose="02020603050405020304" pitchFamily="18" charset="0"/>
                <a:cs typeface="Times New Roman" panose="02020603050405020304" pitchFamily="18" charset="0"/>
              </a:rPr>
              <a:t> and emergency contacts on a same portal.</a:t>
            </a:r>
          </a:p>
          <a:p>
            <a:r>
              <a:rPr lang="en-US" dirty="0">
                <a:latin typeface="Times New Roman" panose="02020603050405020304" pitchFamily="18" charset="0"/>
                <a:cs typeface="Times New Roman" panose="02020603050405020304" pitchFamily="18" charset="0"/>
              </a:rPr>
              <a:t>To enable the canteen owners to modify their items and the vendors to sell </a:t>
            </a:r>
            <a:r>
              <a:rPr lang="en-IN" dirty="0">
                <a:latin typeface="Times New Roman" panose="02020603050405020304" pitchFamily="18" charset="0"/>
                <a:cs typeface="Times New Roman" panose="02020603050405020304" pitchFamily="18" charset="0"/>
              </a:rPr>
              <a:t>essential products on the website directly.</a:t>
            </a:r>
          </a:p>
          <a:p>
            <a:endParaRPr lang="en-IN" dirty="0"/>
          </a:p>
        </p:txBody>
      </p:sp>
      <p:sp>
        <p:nvSpPr>
          <p:cNvPr id="4" name="Rectangle 3"/>
          <p:cNvSpPr/>
          <p:nvPr/>
        </p:nvSpPr>
        <p:spPr>
          <a:xfrm>
            <a:off x="0" y="0"/>
            <a:ext cx="121920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cap="none" spc="0" dirty="0">
                <a:ln/>
                <a:solidFill>
                  <a:schemeClr val="accent3"/>
                </a:solidFill>
                <a:effectLst/>
                <a:latin typeface="Times New Roman" panose="02020603050405020304" pitchFamily="18" charset="0"/>
                <a:cs typeface="Times New Roman" panose="02020603050405020304" pitchFamily="18" charset="0"/>
              </a:rPr>
              <a:t>OBJECTIVE</a:t>
            </a:r>
            <a:endParaRPr lang="en-US" sz="5400" b="1" cap="none" spc="0" dirty="0">
              <a:ln/>
              <a:solidFill>
                <a:schemeClr val="accent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228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PROPOSED SYSTEM</a:t>
            </a:r>
          </a:p>
        </p:txBody>
      </p:sp>
      <p:sp>
        <p:nvSpPr>
          <p:cNvPr id="6" name="Content Placeholder 5"/>
          <p:cNvSpPr>
            <a:spLocks noGrp="1"/>
          </p:cNvSpPr>
          <p:nvPr>
            <p:ph idx="1"/>
          </p:nvPr>
        </p:nvSpPr>
        <p:spPr/>
        <p:txBody>
          <a:bodyPr/>
          <a:lstStyle/>
          <a:p>
            <a:r>
              <a:rPr lang="en-US" dirty="0"/>
              <a:t>Our project aims for the ease and comfortability of students by providing them a platform where they can get or sell things.</a:t>
            </a:r>
          </a:p>
          <a:p>
            <a:r>
              <a:rPr lang="en-US" dirty="0"/>
              <a:t>It also aims on increasing the quality of food and facilities available to them.</a:t>
            </a:r>
          </a:p>
          <a:p>
            <a:r>
              <a:rPr lang="en-US" dirty="0"/>
              <a:t>It also helps in the interaction of students with seniors and juniors by participating in physical and academic or technical events hosted by students only, which indeed make students responsible for hosting and managing events.</a:t>
            </a:r>
            <a:endParaRPr lang="en-IN" dirty="0"/>
          </a:p>
        </p:txBody>
      </p:sp>
    </p:spTree>
    <p:extLst>
      <p:ext uri="{BB962C8B-B14F-4D97-AF65-F5344CB8AC3E}">
        <p14:creationId xmlns:p14="http://schemas.microsoft.com/office/powerpoint/2010/main" val="761169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628504"/>
            <a:ext cx="5025924" cy="2519290"/>
          </a:xfrm>
          <a:noFill/>
          <a:ln>
            <a:noFill/>
          </a:ln>
        </p:spPr>
        <p:style>
          <a:lnRef idx="0">
            <a:scrgbClr r="0" g="0" b="0"/>
          </a:lnRef>
          <a:fillRef idx="0">
            <a:scrgbClr r="0" g="0" b="0"/>
          </a:fillRef>
          <a:effectRef idx="0">
            <a:scrgbClr r="0" g="0" b="0"/>
          </a:effectRef>
          <a:fontRef idx="minor">
            <a:schemeClr val="accent2"/>
          </a:fontRef>
        </p:style>
        <p:txBody>
          <a:bodyPr>
            <a:normAutofit lnSpcReduction="10000"/>
          </a:bodyPr>
          <a:lstStyle/>
          <a:p>
            <a:pPr>
              <a:buFont typeface="Wingdings" panose="05000000000000000000" pitchFamily="2" charset="2"/>
              <a:buChar char="q"/>
            </a:pPr>
            <a:r>
              <a:rPr lang="en-US" sz="2000" b="1" dirty="0">
                <a:solidFill>
                  <a:srgbClr val="FFFF00"/>
                </a:solidFill>
                <a:latin typeface="Times New Roman" panose="02020603050405020304" pitchFamily="18" charset="0"/>
                <a:cs typeface="Times New Roman" panose="02020603050405020304" pitchFamily="18" charset="0"/>
              </a:rPr>
              <a:t> </a:t>
            </a:r>
            <a:r>
              <a:rPr lang="en-US" sz="2200" b="1" dirty="0">
                <a:solidFill>
                  <a:srgbClr val="FFFF00"/>
                </a:solidFill>
                <a:latin typeface="Times New Roman" panose="02020603050405020304" pitchFamily="18" charset="0"/>
                <a:cs typeface="Times New Roman" panose="02020603050405020304" pitchFamily="18" charset="0"/>
              </a:rPr>
              <a:t>Hardware Requirements:</a:t>
            </a:r>
            <a:endParaRPr lang="en-IN" sz="2200" dirty="0">
              <a:solidFill>
                <a:srgbClr val="FFFF00"/>
              </a:solidFill>
              <a:latin typeface="Times New Roman" panose="02020603050405020304" pitchFamily="18" charset="0"/>
              <a:cs typeface="Times New Roman" panose="02020603050405020304" pitchFamily="18" charset="0"/>
            </a:endParaRPr>
          </a:p>
          <a:p>
            <a:pPr lvl="0"/>
            <a:r>
              <a:rPr lang="en-US" sz="1800" dirty="0">
                <a:solidFill>
                  <a:schemeClr val="tx1"/>
                </a:solidFill>
                <a:latin typeface="Times New Roman" panose="02020603050405020304" pitchFamily="18" charset="0"/>
                <a:cs typeface="Times New Roman" panose="02020603050405020304" pitchFamily="18" charset="0"/>
              </a:rPr>
              <a:t>A PC with the following or greater specifications:</a:t>
            </a:r>
            <a:endParaRPr lang="en-IN" sz="18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Intel Core i3 (5</a:t>
            </a:r>
            <a:r>
              <a:rPr lang="en-US" sz="1800" baseline="30000" dirty="0">
                <a:solidFill>
                  <a:schemeClr val="tx1"/>
                </a:solidFill>
                <a:latin typeface="Times New Roman" panose="02020603050405020304" pitchFamily="18" charset="0"/>
                <a:cs typeface="Times New Roman" panose="02020603050405020304" pitchFamily="18" charset="0"/>
              </a:rPr>
              <a:t>th</a:t>
            </a:r>
            <a:r>
              <a:rPr lang="en-US" sz="1800" dirty="0">
                <a:solidFill>
                  <a:schemeClr val="tx1"/>
                </a:solidFill>
                <a:latin typeface="Times New Roman" panose="02020603050405020304" pitchFamily="18" charset="0"/>
                <a:cs typeface="Times New Roman" panose="02020603050405020304" pitchFamily="18" charset="0"/>
              </a:rPr>
              <a:t> gen or higher)</a:t>
            </a:r>
            <a:endParaRPr lang="en-IN" sz="18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4 GB RAM</a:t>
            </a:r>
            <a:endParaRPr lang="en-IN" sz="18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500 GB Hard Drive</a:t>
            </a:r>
            <a:endParaRPr lang="en-IN" sz="1800" dirty="0">
              <a:solidFill>
                <a:schemeClr val="tx1"/>
              </a:solidFill>
              <a:latin typeface="Times New Roman" panose="02020603050405020304" pitchFamily="18" charset="0"/>
              <a:cs typeface="Times New Roman" panose="02020603050405020304" pitchFamily="18" charset="0"/>
            </a:endParaRPr>
          </a:p>
          <a:p>
            <a:pPr lvl="0"/>
            <a:r>
              <a:rPr lang="en-US" sz="1800" dirty="0">
                <a:solidFill>
                  <a:schemeClr val="tx1"/>
                </a:solidFill>
                <a:latin typeface="Times New Roman" panose="02020603050405020304" pitchFamily="18" charset="0"/>
                <a:cs typeface="Times New Roman" panose="02020603050405020304" pitchFamily="18" charset="0"/>
              </a:rPr>
              <a:t>A stable internet connection (2Mbps or higher).</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0" y="0"/>
            <a:ext cx="12192000" cy="175432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latin typeface="Times New Roman" panose="02020603050405020304" pitchFamily="18" charset="0"/>
                <a:cs typeface="Times New Roman" panose="02020603050405020304" pitchFamily="18" charset="0"/>
              </a:rPr>
              <a:t>HARDWARE AND </a:t>
            </a:r>
            <a:r>
              <a:rPr lang="en-IN" sz="5400" b="1" dirty="0">
                <a:ln/>
                <a:solidFill>
                  <a:schemeClr val="accent3"/>
                </a:solidFill>
                <a:latin typeface="Times New Roman" panose="02020603050405020304" pitchFamily="18" charset="0"/>
                <a:cs typeface="Times New Roman" panose="02020603050405020304" pitchFamily="18" charset="0"/>
              </a:rPr>
              <a:t>SOFTWARE REQUIREMENTS </a:t>
            </a:r>
            <a:endParaRPr lang="en-US" sz="5400" b="1" cap="none" spc="0" dirty="0">
              <a:ln/>
              <a:solidFill>
                <a:schemeClr val="accent3"/>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F3E4E0-BE39-4C37-A17E-D1F7878B2A06}"/>
              </a:ext>
            </a:extLst>
          </p:cNvPr>
          <p:cNvSpPr txBox="1"/>
          <p:nvPr/>
        </p:nvSpPr>
        <p:spPr>
          <a:xfrm>
            <a:off x="1141413" y="4306166"/>
            <a:ext cx="7578548" cy="1846659"/>
          </a:xfrm>
          <a:prstGeom prst="rect">
            <a:avLst/>
          </a:prstGeom>
          <a:noFill/>
        </p:spPr>
        <p:txBody>
          <a:bodyPr wrap="square" rtlCol="0">
            <a:spAutoFit/>
          </a:bodyPr>
          <a:lstStyle/>
          <a:p>
            <a:pPr>
              <a:buFont typeface="Wingdings" panose="05000000000000000000" pitchFamily="2" charset="2"/>
              <a:buChar char="q"/>
            </a:pPr>
            <a:r>
              <a:rPr lang="en-IN" sz="2200" b="1" dirty="0">
                <a:solidFill>
                  <a:srgbClr val="FFFF00"/>
                </a:solidFill>
                <a:latin typeface="Times New Roman" panose="02020603050405020304" pitchFamily="18" charset="0"/>
                <a:cs typeface="Times New Roman" panose="02020603050405020304" pitchFamily="18" charset="0"/>
              </a:rPr>
              <a:t>Software Requirements:</a:t>
            </a:r>
          </a:p>
          <a:p>
            <a:endParaRPr lang="en-IN" sz="2000" dirty="0">
              <a:solidFill>
                <a:srgbClr val="FFFF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Operating system               :- 	Windows </a:t>
            </a:r>
            <a:r>
              <a:rPr lang="en-IN" dirty="0">
                <a:latin typeface="Times New Roman" panose="02020603050405020304" pitchFamily="18" charset="0"/>
                <a:cs typeface="Times New Roman" panose="02020603050405020304" pitchFamily="18" charset="0"/>
              </a:rPr>
              <a:t>8 or Above</a:t>
            </a:r>
          </a:p>
          <a:p>
            <a:pPr lvl="0"/>
            <a:r>
              <a:rPr lang="en-US" dirty="0">
                <a:latin typeface="Times New Roman" panose="02020603050405020304" pitchFamily="18" charset="0"/>
                <a:cs typeface="Times New Roman" panose="02020603050405020304" pitchFamily="18" charset="0"/>
              </a:rPr>
              <a:t>Technologies 	                   :-	HTML, CSS, JavaScript, PHP, My SQL</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Browser                             :-	Google Chrome/Microsoft</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Edge / Mozilla Firefox            </a:t>
            </a:r>
            <a:endParaRPr lang="en-IN" dirty="0">
              <a:latin typeface="Times New Roman" panose="02020603050405020304" pitchFamily="18" charset="0"/>
              <a:cs typeface="Times New Roman" panose="02020603050405020304" pitchFamily="18" charset="0"/>
            </a:endParaRPr>
          </a:p>
          <a:p>
            <a:endParaRPr lang="en-IN" dirty="0"/>
          </a:p>
        </p:txBody>
      </p:sp>
      <p:pic>
        <p:nvPicPr>
          <p:cNvPr id="1030" name="Picture 6" descr="SABBAR: Can a computer just wear out and get slower with age? - My ...">
            <a:extLst>
              <a:ext uri="{FF2B5EF4-FFF2-40B4-BE49-F238E27FC236}">
                <a16:creationId xmlns:a16="http://schemas.microsoft.com/office/drawing/2014/main" id="{B4B08DAB-C060-4E20-830B-4FE7AAF5D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052" y="1912698"/>
            <a:ext cx="3252248" cy="308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03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randombar(horizontal)">
                                      <p:cBhvr>
                                        <p:cTn id="35"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3371" y="74845"/>
            <a:ext cx="478207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ER DIAGRAM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438" y="998175"/>
            <a:ext cx="9339943" cy="5354539"/>
          </a:xfrm>
          <a:prstGeom prst="rect">
            <a:avLst/>
          </a:prstGeom>
        </p:spPr>
      </p:pic>
    </p:spTree>
    <p:extLst>
      <p:ext uri="{BB962C8B-B14F-4D97-AF65-F5344CB8AC3E}">
        <p14:creationId xmlns:p14="http://schemas.microsoft.com/office/powerpoint/2010/main" val="31443916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06" y="1054359"/>
            <a:ext cx="10263674" cy="4773788"/>
          </a:xfrm>
          <a:prstGeom prst="rect">
            <a:avLst/>
          </a:prstGeom>
        </p:spPr>
      </p:pic>
    </p:spTree>
    <p:extLst>
      <p:ext uri="{BB962C8B-B14F-4D97-AF65-F5344CB8AC3E}">
        <p14:creationId xmlns:p14="http://schemas.microsoft.com/office/powerpoint/2010/main" val="4157179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85322" y="0"/>
            <a:ext cx="682135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SCHEMA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893" y="1025574"/>
            <a:ext cx="9922213" cy="5234472"/>
          </a:xfrm>
          <a:prstGeom prst="rect">
            <a:avLst/>
          </a:prstGeom>
        </p:spPr>
      </p:pic>
    </p:spTree>
    <p:extLst>
      <p:ext uri="{BB962C8B-B14F-4D97-AF65-F5344CB8AC3E}">
        <p14:creationId xmlns:p14="http://schemas.microsoft.com/office/powerpoint/2010/main" val="2929717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96F0E7-E7B5-406E-8E94-F0043B2AC7F6}">
  <ds:schemaRefs>
    <ds:schemaRef ds:uri="http://schemas.microsoft.com/sharepoint/v3/contenttype/forms"/>
  </ds:schemaRefs>
</ds:datastoreItem>
</file>

<file path=customXml/itemProps2.xml><?xml version="1.0" encoding="utf-8"?>
<ds:datastoreItem xmlns:ds="http://schemas.openxmlformats.org/officeDocument/2006/customXml" ds:itemID="{AC41CBB0-BAA0-4983-8F2B-E10AF3358DA8}">
  <ds:schemaRefs>
    <ds:schemaRef ds:uri="71af3243-3dd4-4a8d-8c0d-dd76da1f02a5"/>
    <ds:schemaRef ds:uri="http://schemas.microsoft.com/office/infopath/2007/PartnerControls"/>
    <ds:schemaRef ds:uri="http://www.w3.org/XML/1998/namespace"/>
    <ds:schemaRef ds:uri="http://purl.org/dc/dcmitype/"/>
    <ds:schemaRef ds:uri="http://purl.org/dc/terms/"/>
    <ds:schemaRef ds:uri="http://schemas.microsoft.com/office/2006/documentManagement/types"/>
    <ds:schemaRef ds:uri="http://schemas.openxmlformats.org/package/2006/metadata/core-properties"/>
    <ds:schemaRef ds:uri="16c05727-aa75-4e4a-9b5f-8a80a1165891"/>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 design</Template>
  <TotalTime>0</TotalTime>
  <Words>1158</Words>
  <Application>Microsoft Office PowerPoint</Application>
  <PresentationFormat>Widescreen</PresentationFormat>
  <Paragraphs>117</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Times New Roman</vt:lpstr>
      <vt:lpstr>Tw Cen MT</vt:lpstr>
      <vt:lpstr>Wingdings</vt:lpstr>
      <vt:lpstr>Circuit</vt:lpstr>
      <vt:lpstr>HOSTELITES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2020-04-26T09:37:22Z</dcterms:created>
  <dcterms:modified xsi:type="dcterms:W3CDTF">2020-05-06T06:50:06Z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1204569</vt:lpwstr>
  </property>
  <property fmtid="{D5CDD505-2E9C-101B-9397-08002B2CF9AE}" name="NXPowerLiteSettings" pid="4">
    <vt:lpwstr>C7000400038000</vt:lpwstr>
  </property>
  <property fmtid="{D5CDD505-2E9C-101B-9397-08002B2CF9AE}" name="NXPowerLiteVersion" pid="5">
    <vt:lpwstr>S9.0.3</vt:lpwstr>
  </property>
</Properties>
</file>