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5" r:id="rId3"/>
    <p:sldId id="311" r:id="rId4"/>
    <p:sldId id="312" r:id="rId5"/>
    <p:sldId id="309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66"/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1" autoAdjust="0"/>
    <p:restoredTop sz="94664" autoAdjust="0"/>
  </p:normalViewPr>
  <p:slideViewPr>
    <p:cSldViewPr>
      <p:cViewPr>
        <p:scale>
          <a:sx n="66" d="100"/>
          <a:sy n="66" d="100"/>
        </p:scale>
        <p:origin x="-180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15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9DA8A-7F38-4126-8B0D-16F95B35E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35CC-06F8-4BF2-9764-1A89B2FCD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9834-CE17-4BA9-89A1-4E1757D6A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C578A-21AD-4BE5-8150-EBDDD105F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88FBD-3CCB-4F8F-9E27-4195601AE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A1DB-EA40-40F2-9DA4-11FAC1B11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3FA20-5DA5-4B90-A368-CAF09DD19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77845-5EE9-41E4-805E-7580D770C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2EA0-B2F9-4BF5-BF7F-24CF506DA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0F32C-D667-480E-8414-2E500DF59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3CC9A-2399-40F4-845F-427AE4228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B8ECD-B48D-45D5-AF9A-D7305CEB2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3B7A0CE-04ED-4BAC-8BC4-F0788E5F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zh-TW" sz="3600" b="1" smtClean="0">
                <a:solidFill>
                  <a:srgbClr val="FF00FF"/>
                </a:solidFill>
                <a:ea typeface="PMingLiU" pitchFamily="18" charset="-120"/>
              </a:rPr>
              <a:t>Dual Problem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325"/>
            <a:ext cx="8229600" cy="344963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i="1" smtClean="0">
                <a:ea typeface="PMingLiU" pitchFamily="18" charset="-120"/>
              </a:rPr>
              <a:t>The dual problem:</a:t>
            </a:r>
          </a:p>
          <a:p>
            <a:pPr eaLnBrk="1" hangingPunct="1">
              <a:buFontTx/>
              <a:buNone/>
            </a:pPr>
            <a:r>
              <a:rPr lang="en-US" altLang="zh-TW" sz="2400" i="1" smtClean="0">
                <a:ea typeface="PMingLiU" pitchFamily="18" charset="-120"/>
              </a:rPr>
              <a:t>    </a:t>
            </a:r>
            <a:r>
              <a:rPr lang="en-US" altLang="zh-TW" sz="2400" smtClean="0">
                <a:ea typeface="PMingLiU" pitchFamily="18" charset="-120"/>
              </a:rPr>
              <a:t>Given the training sample {(</a:t>
            </a:r>
            <a:r>
              <a:rPr lang="en-US" altLang="zh-TW" sz="2400" b="1" smtClean="0">
                <a:ea typeface="PMingLiU" pitchFamily="18" charset="-120"/>
              </a:rPr>
              <a:t>x</a:t>
            </a:r>
            <a:r>
              <a:rPr lang="en-US" altLang="zh-TW" sz="2400" i="1" smtClean="0">
                <a:ea typeface="PMingLiU" pitchFamily="18" charset="-120"/>
              </a:rPr>
              <a:t>i</a:t>
            </a:r>
            <a:r>
              <a:rPr lang="en-US" altLang="zh-TW" sz="2400" smtClean="0">
                <a:ea typeface="PMingLiU" pitchFamily="18" charset="-120"/>
              </a:rPr>
              <a:t>,</a:t>
            </a:r>
            <a:r>
              <a:rPr lang="en-US" altLang="zh-TW" sz="2400" i="1" smtClean="0">
                <a:ea typeface="PMingLiU" pitchFamily="18" charset="-120"/>
              </a:rPr>
              <a:t>di</a:t>
            </a:r>
            <a:r>
              <a:rPr lang="en-US" altLang="zh-TW" sz="2400" smtClean="0">
                <a:ea typeface="PMingLiU" pitchFamily="18" charset="-120"/>
              </a:rPr>
              <a:t>)} ,find the Lagrange multipliers {(</a:t>
            </a:r>
            <a:r>
              <a:rPr lang="en-US" altLang="zh-TW" sz="2400" smtClean="0">
                <a:ea typeface="PMingLiU" pitchFamily="18" charset="-120"/>
                <a:sym typeface="Symbol" pitchFamily="18" charset="2"/>
              </a:rPr>
              <a:t></a:t>
            </a:r>
            <a:r>
              <a:rPr lang="en-US" altLang="zh-TW" sz="2400" smtClean="0">
                <a:ea typeface="PMingLiU" pitchFamily="18" charset="-120"/>
              </a:rPr>
              <a:t> </a:t>
            </a:r>
            <a:r>
              <a:rPr lang="en-US" altLang="zh-TW" sz="2400" i="1" baseline="-25000" smtClean="0">
                <a:ea typeface="PMingLiU" pitchFamily="18" charset="-120"/>
              </a:rPr>
              <a:t>i</a:t>
            </a:r>
            <a:r>
              <a:rPr lang="en-US" altLang="zh-TW" sz="2400" smtClean="0">
                <a:ea typeface="PMingLiU" pitchFamily="18" charset="-120"/>
              </a:rPr>
              <a:t>)}  that </a:t>
            </a:r>
            <a:r>
              <a:rPr lang="en-US" altLang="zh-TW" sz="2400" i="1" smtClean="0">
                <a:ea typeface="PMingLiU" pitchFamily="18" charset="-120"/>
              </a:rPr>
              <a:t>maximize</a:t>
            </a:r>
            <a:r>
              <a:rPr lang="en-US" altLang="zh-TW" sz="2400" smtClean="0">
                <a:ea typeface="PMingLiU" pitchFamily="18" charset="-120"/>
              </a:rPr>
              <a:t> the objective function</a:t>
            </a:r>
          </a:p>
          <a:p>
            <a:pPr eaLnBrk="1" hangingPunct="1">
              <a:buFontTx/>
              <a:buNone/>
            </a:pPr>
            <a:endParaRPr lang="en-US" altLang="zh-TW" smtClean="0">
              <a:ea typeface="PMingLiU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mtClean="0">
                <a:ea typeface="PMingLiU" pitchFamily="18" charset="-12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zh-TW" sz="2400" smtClean="0">
                <a:ea typeface="PMingLiU" pitchFamily="18" charset="-120"/>
              </a:rPr>
              <a:t>     subject to the constraints</a:t>
            </a:r>
          </a:p>
          <a:p>
            <a:pPr eaLnBrk="1" hangingPunct="1">
              <a:buFontTx/>
              <a:buNone/>
            </a:pPr>
            <a:endParaRPr lang="en-US" altLang="zh-TW" smtClean="0">
              <a:ea typeface="PMingLiU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mtClean="0">
                <a:ea typeface="PMingLiU" pitchFamily="18" charset="-120"/>
              </a:rPr>
              <a:t>                                            </a:t>
            </a:r>
            <a:r>
              <a:rPr lang="en-US" altLang="zh-TW" sz="2000" smtClean="0">
                <a:ea typeface="PMingLiU" pitchFamily="18" charset="-120"/>
              </a:rPr>
              <a:t>for </a:t>
            </a:r>
            <a:r>
              <a:rPr lang="en-US" altLang="zh-TW" sz="2000" i="1" smtClean="0">
                <a:ea typeface="PMingLiU" pitchFamily="18" charset="-120"/>
              </a:rPr>
              <a:t>i</a:t>
            </a:r>
            <a:r>
              <a:rPr lang="en-US" altLang="zh-TW" sz="2000" smtClean="0">
                <a:ea typeface="PMingLiU" pitchFamily="18" charset="-120"/>
              </a:rPr>
              <a:t>=1,2,…,</a:t>
            </a:r>
            <a:r>
              <a:rPr lang="en-US" altLang="zh-TW" sz="2000" i="1" smtClean="0">
                <a:ea typeface="PMingLiU" pitchFamily="18" charset="-120"/>
              </a:rPr>
              <a:t>N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76400" y="2590800"/>
          <a:ext cx="4249738" cy="835025"/>
        </p:xfrm>
        <a:graphic>
          <a:graphicData uri="http://schemas.openxmlformats.org/presentationml/2006/ole">
            <p:oleObj spid="_x0000_s1026" name="方程式" r:id="rId3" imgW="2247900" imgH="444500" progId="Equation.3">
              <p:embed/>
            </p:oleObj>
          </a:graphicData>
        </a:graphic>
      </p:graphicFrame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800600" y="3810000"/>
          <a:ext cx="1295400" cy="779463"/>
        </p:xfrm>
        <a:graphic>
          <a:graphicData uri="http://schemas.openxmlformats.org/presentationml/2006/ole">
            <p:oleObj spid="_x0000_s1027" name="方程式" r:id="rId4" imgW="723586" imgH="431613" progId="Equation.3">
              <p:embed/>
            </p:oleObj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5029200" y="4495800"/>
          <a:ext cx="792163" cy="431800"/>
        </p:xfrm>
        <a:graphic>
          <a:graphicData uri="http://schemas.openxmlformats.org/presentationml/2006/ole">
            <p:oleObj spid="_x0000_s1028" name="方程式" r:id="rId5" imgW="419100" imgH="2286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334000" y="2743200"/>
            <a:ext cx="576263" cy="50323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62000" y="5362575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The dual problem is cast entirely in terms of the training data.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62000" y="586740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i="1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Q</a:t>
            </a:r>
            <a:r>
              <a:rPr kumimoji="1" lang="en-US" altLang="zh-TW" sz="24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(α) to be maximized depends only on the input patterns in the form of</a:t>
            </a:r>
            <a:r>
              <a:rPr kumimoji="1" lang="en-US" altLang="zh-TW" sz="240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b="1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dot product.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67400" y="2743200"/>
            <a:ext cx="1874838" cy="579438"/>
            <a:chOff x="3742" y="1568"/>
            <a:chExt cx="1181" cy="365"/>
          </a:xfrm>
        </p:grpSpPr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3742" y="1752"/>
              <a:ext cx="40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4105" y="1568"/>
              <a:ext cx="8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3200" dirty="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&lt;</a:t>
              </a:r>
              <a:r>
                <a:rPr kumimoji="1" lang="en-US" altLang="zh-TW" sz="3200" b="1" dirty="0" err="1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x</a:t>
              </a:r>
              <a:r>
                <a:rPr kumimoji="1" lang="en-US" altLang="zh-TW" sz="3200" i="1" baseline="-25000" dirty="0" err="1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i</a:t>
              </a:r>
              <a:r>
                <a:rPr kumimoji="1" lang="en-US" altLang="zh-TW" sz="3200" dirty="0" err="1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,</a:t>
              </a:r>
              <a:r>
                <a:rPr kumimoji="1" lang="en-US" altLang="zh-TW" sz="3200" b="1" dirty="0" err="1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x</a:t>
              </a:r>
              <a:r>
                <a:rPr kumimoji="1" lang="en-US" altLang="zh-TW" sz="3200" i="1" baseline="-25000" dirty="0" err="1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j</a:t>
              </a:r>
              <a:r>
                <a:rPr kumimoji="1" lang="en-US" altLang="zh-TW" sz="3200" dirty="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6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noFill/>
        </p:spPr>
        <p:txBody>
          <a:bodyPr/>
          <a:lstStyle/>
          <a:p>
            <a:r>
              <a:rPr lang="en-US" smtClean="0"/>
              <a:t>Robustness of Soft vs Hard Margin SVMs</a:t>
            </a:r>
          </a:p>
        </p:txBody>
      </p:sp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381000" y="2057400"/>
            <a:ext cx="4114800" cy="3200400"/>
            <a:chOff x="240" y="1296"/>
            <a:chExt cx="2592" cy="2016"/>
          </a:xfrm>
        </p:grpSpPr>
        <p:graphicFrame>
          <p:nvGraphicFramePr>
            <p:cNvPr id="9219" name="Object 6"/>
            <p:cNvGraphicFramePr>
              <a:graphicFrameLocks noChangeAspect="1"/>
            </p:cNvGraphicFramePr>
            <p:nvPr/>
          </p:nvGraphicFramePr>
          <p:xfrm>
            <a:off x="1397" y="2199"/>
            <a:ext cx="61" cy="112"/>
          </p:xfrm>
          <a:graphic>
            <a:graphicData uri="http://schemas.openxmlformats.org/presentationml/2006/ole">
              <p:oleObj spid="_x0000_s9219" name="Equation" r:id="rId3" imgW="139680" imgH="228600" progId="Equation.DSMT4">
                <p:embed/>
              </p:oleObj>
            </a:graphicData>
          </a:graphic>
        </p:graphicFrame>
        <p:sp>
          <p:nvSpPr>
            <p:cNvPr id="9250" name="Line 7"/>
            <p:cNvSpPr>
              <a:spLocks noChangeShapeType="1"/>
            </p:cNvSpPr>
            <p:nvPr/>
          </p:nvSpPr>
          <p:spPr bwMode="auto">
            <a:xfrm>
              <a:off x="711" y="2780"/>
              <a:ext cx="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1" name="Line 8"/>
            <p:cNvSpPr>
              <a:spLocks noChangeShapeType="1"/>
            </p:cNvSpPr>
            <p:nvPr/>
          </p:nvSpPr>
          <p:spPr bwMode="auto">
            <a:xfrm flipH="1" flipV="1">
              <a:off x="672" y="1296"/>
              <a:ext cx="39" cy="1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2" name="Oval 9"/>
            <p:cNvSpPr>
              <a:spLocks noChangeAspect="1" noChangeArrowheads="1"/>
            </p:cNvSpPr>
            <p:nvPr/>
          </p:nvSpPr>
          <p:spPr bwMode="auto">
            <a:xfrm>
              <a:off x="1265" y="2297"/>
              <a:ext cx="19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10"/>
            <p:cNvSpPr>
              <a:spLocks noChangeAspect="1" noChangeArrowheads="1"/>
            </p:cNvSpPr>
            <p:nvPr/>
          </p:nvSpPr>
          <p:spPr bwMode="auto">
            <a:xfrm>
              <a:off x="1307" y="2346"/>
              <a:ext cx="20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Oval 11"/>
            <p:cNvSpPr>
              <a:spLocks noChangeAspect="1" noChangeArrowheads="1"/>
            </p:cNvSpPr>
            <p:nvPr/>
          </p:nvSpPr>
          <p:spPr bwMode="auto">
            <a:xfrm>
              <a:off x="1350" y="2297"/>
              <a:ext cx="19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Oval 12"/>
            <p:cNvSpPr>
              <a:spLocks noChangeAspect="1" noChangeArrowheads="1"/>
            </p:cNvSpPr>
            <p:nvPr/>
          </p:nvSpPr>
          <p:spPr bwMode="auto">
            <a:xfrm>
              <a:off x="1350" y="2201"/>
              <a:ext cx="19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Oval 13"/>
            <p:cNvSpPr>
              <a:spLocks noChangeAspect="1" noChangeArrowheads="1"/>
            </p:cNvSpPr>
            <p:nvPr/>
          </p:nvSpPr>
          <p:spPr bwMode="auto">
            <a:xfrm>
              <a:off x="1392" y="2056"/>
              <a:ext cx="20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Oval 14"/>
            <p:cNvSpPr>
              <a:spLocks noChangeAspect="1" noChangeArrowheads="1"/>
            </p:cNvSpPr>
            <p:nvPr/>
          </p:nvSpPr>
          <p:spPr bwMode="auto">
            <a:xfrm>
              <a:off x="1435" y="2273"/>
              <a:ext cx="20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Oval 15"/>
            <p:cNvSpPr>
              <a:spLocks noChangeAspect="1" noChangeArrowheads="1"/>
            </p:cNvSpPr>
            <p:nvPr/>
          </p:nvSpPr>
          <p:spPr bwMode="auto">
            <a:xfrm>
              <a:off x="1839" y="1839"/>
              <a:ext cx="20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Oval 16"/>
            <p:cNvSpPr>
              <a:spLocks noChangeAspect="1" noChangeArrowheads="1"/>
            </p:cNvSpPr>
            <p:nvPr/>
          </p:nvSpPr>
          <p:spPr bwMode="auto">
            <a:xfrm>
              <a:off x="1882" y="1888"/>
              <a:ext cx="20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Oval 17"/>
            <p:cNvSpPr>
              <a:spLocks noChangeAspect="1" noChangeArrowheads="1"/>
            </p:cNvSpPr>
            <p:nvPr/>
          </p:nvSpPr>
          <p:spPr bwMode="auto">
            <a:xfrm>
              <a:off x="1924" y="1935"/>
              <a:ext cx="20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Oval 18"/>
            <p:cNvSpPr>
              <a:spLocks noChangeAspect="1" noChangeArrowheads="1"/>
            </p:cNvSpPr>
            <p:nvPr/>
          </p:nvSpPr>
          <p:spPr bwMode="auto">
            <a:xfrm>
              <a:off x="1967" y="1983"/>
              <a:ext cx="19" cy="4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Oval 19"/>
            <p:cNvSpPr>
              <a:spLocks noChangeAspect="1" noChangeArrowheads="1"/>
            </p:cNvSpPr>
            <p:nvPr/>
          </p:nvSpPr>
          <p:spPr bwMode="auto">
            <a:xfrm>
              <a:off x="1967" y="1863"/>
              <a:ext cx="19" cy="4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Oval 20"/>
            <p:cNvSpPr>
              <a:spLocks noChangeAspect="1" noChangeArrowheads="1"/>
            </p:cNvSpPr>
            <p:nvPr/>
          </p:nvSpPr>
          <p:spPr bwMode="auto">
            <a:xfrm>
              <a:off x="1903" y="2032"/>
              <a:ext cx="20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Oval 21"/>
            <p:cNvSpPr>
              <a:spLocks noChangeAspect="1" noChangeArrowheads="1"/>
            </p:cNvSpPr>
            <p:nvPr/>
          </p:nvSpPr>
          <p:spPr bwMode="auto">
            <a:xfrm>
              <a:off x="2009" y="1935"/>
              <a:ext cx="20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Oval 22"/>
            <p:cNvSpPr>
              <a:spLocks noChangeAspect="1" noChangeArrowheads="1"/>
            </p:cNvSpPr>
            <p:nvPr/>
          </p:nvSpPr>
          <p:spPr bwMode="auto">
            <a:xfrm>
              <a:off x="1818" y="1959"/>
              <a:ext cx="20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Text Box 23"/>
            <p:cNvSpPr txBox="1">
              <a:spLocks noChangeArrowheads="1"/>
            </p:cNvSpPr>
            <p:nvPr/>
          </p:nvSpPr>
          <p:spPr bwMode="auto">
            <a:xfrm>
              <a:off x="240" y="1321"/>
              <a:ext cx="49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2000" baseline="-25000"/>
            </a:p>
          </p:txBody>
        </p:sp>
        <p:sp>
          <p:nvSpPr>
            <p:cNvPr id="9267" name="Line 24"/>
            <p:cNvSpPr>
              <a:spLocks noChangeShapeType="1"/>
            </p:cNvSpPr>
            <p:nvPr/>
          </p:nvSpPr>
          <p:spPr bwMode="auto">
            <a:xfrm>
              <a:off x="1498" y="1477"/>
              <a:ext cx="394" cy="16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68" name="Oval 25"/>
            <p:cNvSpPr>
              <a:spLocks noChangeAspect="1" noChangeArrowheads="1"/>
            </p:cNvSpPr>
            <p:nvPr/>
          </p:nvSpPr>
          <p:spPr bwMode="auto">
            <a:xfrm>
              <a:off x="1350" y="2394"/>
              <a:ext cx="19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Oval 26"/>
            <p:cNvSpPr>
              <a:spLocks noChangeAspect="1" noChangeArrowheads="1"/>
            </p:cNvSpPr>
            <p:nvPr/>
          </p:nvSpPr>
          <p:spPr bwMode="auto">
            <a:xfrm>
              <a:off x="1265" y="2177"/>
              <a:ext cx="19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Oval 27"/>
            <p:cNvSpPr>
              <a:spLocks noChangeAspect="1" noChangeArrowheads="1"/>
            </p:cNvSpPr>
            <p:nvPr/>
          </p:nvSpPr>
          <p:spPr bwMode="auto">
            <a:xfrm>
              <a:off x="2009" y="1646"/>
              <a:ext cx="20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Oval 28"/>
            <p:cNvSpPr>
              <a:spLocks noChangeAspect="1" noChangeArrowheads="1"/>
            </p:cNvSpPr>
            <p:nvPr/>
          </p:nvSpPr>
          <p:spPr bwMode="auto">
            <a:xfrm>
              <a:off x="2094" y="1888"/>
              <a:ext cx="21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Oval 29"/>
            <p:cNvSpPr>
              <a:spLocks noChangeAspect="1" noChangeArrowheads="1"/>
            </p:cNvSpPr>
            <p:nvPr/>
          </p:nvSpPr>
          <p:spPr bwMode="auto">
            <a:xfrm>
              <a:off x="1924" y="1767"/>
              <a:ext cx="20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30"/>
            <p:cNvSpPr>
              <a:spLocks noChangeShapeType="1"/>
            </p:cNvSpPr>
            <p:nvPr/>
          </p:nvSpPr>
          <p:spPr bwMode="auto">
            <a:xfrm>
              <a:off x="1286" y="1525"/>
              <a:ext cx="307" cy="1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74" name="Line 31"/>
            <p:cNvSpPr>
              <a:spLocks noChangeShapeType="1"/>
            </p:cNvSpPr>
            <p:nvPr/>
          </p:nvSpPr>
          <p:spPr bwMode="auto">
            <a:xfrm>
              <a:off x="1711" y="1429"/>
              <a:ext cx="313" cy="1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75" name="Text Box 32"/>
            <p:cNvSpPr txBox="1">
              <a:spLocks noChangeArrowheads="1"/>
            </p:cNvSpPr>
            <p:nvPr/>
          </p:nvSpPr>
          <p:spPr bwMode="auto">
            <a:xfrm>
              <a:off x="2389" y="2817"/>
              <a:ext cx="44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sz="2000" baseline="-25000"/>
            </a:p>
          </p:txBody>
        </p:sp>
        <p:graphicFrame>
          <p:nvGraphicFramePr>
            <p:cNvPr id="9220" name="Object 33"/>
            <p:cNvGraphicFramePr>
              <a:graphicFrameLocks noChangeAspect="1"/>
            </p:cNvGraphicFramePr>
            <p:nvPr/>
          </p:nvGraphicFramePr>
          <p:xfrm>
            <a:off x="1859" y="3153"/>
            <a:ext cx="626" cy="159"/>
          </p:xfrm>
          <a:graphic>
            <a:graphicData uri="http://schemas.openxmlformats.org/presentationml/2006/ole">
              <p:oleObj spid="_x0000_s9220" name="Equation" r:id="rId4" imgW="787320" imgH="177480" progId="Equation.3">
                <p:embed/>
              </p:oleObj>
            </a:graphicData>
          </a:graphic>
        </p:graphicFrame>
        <p:sp>
          <p:nvSpPr>
            <p:cNvPr id="9276" name="Oval 34"/>
            <p:cNvSpPr>
              <a:spLocks noChangeAspect="1" noChangeArrowheads="1"/>
            </p:cNvSpPr>
            <p:nvPr/>
          </p:nvSpPr>
          <p:spPr bwMode="auto">
            <a:xfrm>
              <a:off x="1564" y="2499"/>
              <a:ext cx="20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35"/>
            <p:cNvSpPr>
              <a:spLocks noChangeShapeType="1"/>
            </p:cNvSpPr>
            <p:nvPr/>
          </p:nvSpPr>
          <p:spPr bwMode="auto">
            <a:xfrm flipH="1">
              <a:off x="1593" y="2384"/>
              <a:ext cx="33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Rectangle 36"/>
            <p:cNvSpPr>
              <a:spLocks noChangeArrowheads="1"/>
            </p:cNvSpPr>
            <p:nvPr/>
          </p:nvSpPr>
          <p:spPr bwMode="auto">
            <a:xfrm>
              <a:off x="1728" y="24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</a:t>
              </a:r>
              <a:r>
                <a:rPr lang="en-US" i="1">
                  <a:sym typeface="Symbol" pitchFamily="18" charset="2"/>
                </a:rPr>
                <a:t>i</a:t>
              </a:r>
            </a:p>
          </p:txBody>
        </p:sp>
      </p:grpSp>
      <p:sp>
        <p:nvSpPr>
          <p:cNvPr id="9223" name="Line 37"/>
          <p:cNvSpPr>
            <a:spLocks noChangeShapeType="1"/>
          </p:cNvSpPr>
          <p:nvPr/>
        </p:nvSpPr>
        <p:spPr bwMode="auto">
          <a:xfrm>
            <a:off x="4862513" y="4337050"/>
            <a:ext cx="3074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4" name="Line 38"/>
          <p:cNvSpPr>
            <a:spLocks noChangeShapeType="1"/>
          </p:cNvSpPr>
          <p:nvPr/>
        </p:nvSpPr>
        <p:spPr bwMode="auto">
          <a:xfrm flipH="1" flipV="1">
            <a:off x="4800600" y="1981200"/>
            <a:ext cx="61913" cy="235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5" name="Oval 39"/>
          <p:cNvSpPr>
            <a:spLocks noChangeAspect="1" noChangeArrowheads="1"/>
          </p:cNvSpPr>
          <p:nvPr/>
        </p:nvSpPr>
        <p:spPr bwMode="auto">
          <a:xfrm>
            <a:off x="5741988" y="3570288"/>
            <a:ext cx="30162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40"/>
          <p:cNvSpPr>
            <a:spLocks noChangeAspect="1" noChangeArrowheads="1"/>
          </p:cNvSpPr>
          <p:nvPr/>
        </p:nvSpPr>
        <p:spPr bwMode="auto">
          <a:xfrm>
            <a:off x="5808663" y="3648075"/>
            <a:ext cx="31750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41"/>
          <p:cNvSpPr>
            <a:spLocks noChangeAspect="1" noChangeArrowheads="1"/>
          </p:cNvSpPr>
          <p:nvPr/>
        </p:nvSpPr>
        <p:spPr bwMode="auto">
          <a:xfrm>
            <a:off x="5876925" y="3570288"/>
            <a:ext cx="30163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42"/>
          <p:cNvSpPr>
            <a:spLocks noChangeAspect="1" noChangeArrowheads="1"/>
          </p:cNvSpPr>
          <p:nvPr/>
        </p:nvSpPr>
        <p:spPr bwMode="auto">
          <a:xfrm>
            <a:off x="5876925" y="3417888"/>
            <a:ext cx="30163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43"/>
          <p:cNvSpPr>
            <a:spLocks noChangeAspect="1" noChangeArrowheads="1"/>
          </p:cNvSpPr>
          <p:nvPr/>
        </p:nvSpPr>
        <p:spPr bwMode="auto">
          <a:xfrm>
            <a:off x="5943600" y="3187700"/>
            <a:ext cx="31750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44"/>
          <p:cNvSpPr>
            <a:spLocks noChangeAspect="1" noChangeArrowheads="1"/>
          </p:cNvSpPr>
          <p:nvPr/>
        </p:nvSpPr>
        <p:spPr bwMode="auto">
          <a:xfrm>
            <a:off x="6011863" y="3532188"/>
            <a:ext cx="31750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45"/>
          <p:cNvSpPr>
            <a:spLocks noChangeAspect="1" noChangeArrowheads="1"/>
          </p:cNvSpPr>
          <p:nvPr/>
        </p:nvSpPr>
        <p:spPr bwMode="auto">
          <a:xfrm>
            <a:off x="6653213" y="2843213"/>
            <a:ext cx="31750" cy="7143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6"/>
          <p:cNvSpPr>
            <a:spLocks noChangeAspect="1" noChangeArrowheads="1"/>
          </p:cNvSpPr>
          <p:nvPr/>
        </p:nvSpPr>
        <p:spPr bwMode="auto">
          <a:xfrm>
            <a:off x="6721475" y="2921000"/>
            <a:ext cx="31750" cy="7143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7"/>
          <p:cNvSpPr>
            <a:spLocks noChangeAspect="1" noChangeArrowheads="1"/>
          </p:cNvSpPr>
          <p:nvPr/>
        </p:nvSpPr>
        <p:spPr bwMode="auto">
          <a:xfrm>
            <a:off x="6788150" y="2995613"/>
            <a:ext cx="31750" cy="7143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48"/>
          <p:cNvSpPr>
            <a:spLocks noChangeAspect="1" noChangeArrowheads="1"/>
          </p:cNvSpPr>
          <p:nvPr/>
        </p:nvSpPr>
        <p:spPr bwMode="auto">
          <a:xfrm>
            <a:off x="6856413" y="3071813"/>
            <a:ext cx="30162" cy="7302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49"/>
          <p:cNvSpPr>
            <a:spLocks noChangeAspect="1" noChangeArrowheads="1"/>
          </p:cNvSpPr>
          <p:nvPr/>
        </p:nvSpPr>
        <p:spPr bwMode="auto">
          <a:xfrm>
            <a:off x="6856413" y="2881313"/>
            <a:ext cx="30162" cy="7302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50"/>
          <p:cNvSpPr>
            <a:spLocks noChangeAspect="1" noChangeArrowheads="1"/>
          </p:cNvSpPr>
          <p:nvPr/>
        </p:nvSpPr>
        <p:spPr bwMode="auto">
          <a:xfrm>
            <a:off x="6754813" y="3149600"/>
            <a:ext cx="31750" cy="7143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51"/>
          <p:cNvSpPr>
            <a:spLocks noChangeAspect="1" noChangeArrowheads="1"/>
          </p:cNvSpPr>
          <p:nvPr/>
        </p:nvSpPr>
        <p:spPr bwMode="auto">
          <a:xfrm>
            <a:off x="6923088" y="2995613"/>
            <a:ext cx="31750" cy="7143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52"/>
          <p:cNvSpPr>
            <a:spLocks noChangeAspect="1" noChangeArrowheads="1"/>
          </p:cNvSpPr>
          <p:nvPr/>
        </p:nvSpPr>
        <p:spPr bwMode="auto">
          <a:xfrm>
            <a:off x="6619875" y="3033713"/>
            <a:ext cx="31750" cy="7143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54"/>
          <p:cNvSpPr>
            <a:spLocks noChangeAspect="1" noChangeArrowheads="1"/>
          </p:cNvSpPr>
          <p:nvPr/>
        </p:nvSpPr>
        <p:spPr bwMode="auto">
          <a:xfrm>
            <a:off x="5876925" y="3724275"/>
            <a:ext cx="301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55"/>
          <p:cNvSpPr>
            <a:spLocks noChangeAspect="1" noChangeArrowheads="1"/>
          </p:cNvSpPr>
          <p:nvPr/>
        </p:nvSpPr>
        <p:spPr bwMode="auto">
          <a:xfrm>
            <a:off x="5741988" y="3379788"/>
            <a:ext cx="30162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Oval 56"/>
          <p:cNvSpPr>
            <a:spLocks noChangeAspect="1" noChangeArrowheads="1"/>
          </p:cNvSpPr>
          <p:nvPr/>
        </p:nvSpPr>
        <p:spPr bwMode="auto">
          <a:xfrm>
            <a:off x="6923088" y="2536825"/>
            <a:ext cx="31750" cy="7143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57"/>
          <p:cNvSpPr>
            <a:spLocks noChangeAspect="1" noChangeArrowheads="1"/>
          </p:cNvSpPr>
          <p:nvPr/>
        </p:nvSpPr>
        <p:spPr bwMode="auto">
          <a:xfrm>
            <a:off x="7058025" y="2921000"/>
            <a:ext cx="33338" cy="7143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Oval 58"/>
          <p:cNvSpPr>
            <a:spLocks noChangeAspect="1" noChangeArrowheads="1"/>
          </p:cNvSpPr>
          <p:nvPr/>
        </p:nvSpPr>
        <p:spPr bwMode="auto">
          <a:xfrm>
            <a:off x="6788150" y="2728913"/>
            <a:ext cx="31750" cy="7143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59"/>
          <p:cNvSpPr>
            <a:spLocks noChangeShapeType="1"/>
          </p:cNvSpPr>
          <p:nvPr/>
        </p:nvSpPr>
        <p:spPr bwMode="auto">
          <a:xfrm>
            <a:off x="6019800" y="2362200"/>
            <a:ext cx="762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9218" name="Object 61"/>
          <p:cNvGraphicFramePr>
            <a:graphicFrameLocks noChangeAspect="1"/>
          </p:cNvGraphicFramePr>
          <p:nvPr/>
        </p:nvGraphicFramePr>
        <p:xfrm>
          <a:off x="5788025" y="4572000"/>
          <a:ext cx="993775" cy="252413"/>
        </p:xfrm>
        <a:graphic>
          <a:graphicData uri="http://schemas.openxmlformats.org/presentationml/2006/ole">
            <p:oleObj spid="_x0000_s9218" name="Equation" r:id="rId5" imgW="787320" imgH="177480" progId="Equation.3">
              <p:embed/>
            </p:oleObj>
          </a:graphicData>
        </a:graphic>
      </p:graphicFrame>
      <p:sp>
        <p:nvSpPr>
          <p:cNvPr id="9245" name="Oval 62"/>
          <p:cNvSpPr>
            <a:spLocks noChangeAspect="1" noChangeArrowheads="1"/>
          </p:cNvSpPr>
          <p:nvPr/>
        </p:nvSpPr>
        <p:spPr bwMode="auto">
          <a:xfrm>
            <a:off x="6216650" y="3890963"/>
            <a:ext cx="31750" cy="7143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Text Box 63"/>
          <p:cNvSpPr txBox="1">
            <a:spLocks noChangeArrowheads="1"/>
          </p:cNvSpPr>
          <p:nvPr/>
        </p:nvSpPr>
        <p:spPr bwMode="auto">
          <a:xfrm>
            <a:off x="1219200" y="55626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Soft Margin SVN</a:t>
            </a:r>
          </a:p>
        </p:txBody>
      </p:sp>
      <p:sp>
        <p:nvSpPr>
          <p:cNvPr id="9247" name="Text Box 64"/>
          <p:cNvSpPr txBox="1">
            <a:spLocks noChangeArrowheads="1"/>
          </p:cNvSpPr>
          <p:nvPr/>
        </p:nvSpPr>
        <p:spPr bwMode="auto">
          <a:xfrm>
            <a:off x="5334000" y="54864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Hard Margin SVN</a:t>
            </a:r>
          </a:p>
        </p:txBody>
      </p:sp>
      <p:sp>
        <p:nvSpPr>
          <p:cNvPr id="9248" name="Line 65"/>
          <p:cNvSpPr>
            <a:spLocks noChangeShapeType="1"/>
          </p:cNvSpPr>
          <p:nvPr/>
        </p:nvSpPr>
        <p:spPr bwMode="auto">
          <a:xfrm>
            <a:off x="6172200" y="2362200"/>
            <a:ext cx="762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9" name="Line 66"/>
          <p:cNvSpPr>
            <a:spLocks noChangeShapeType="1"/>
          </p:cNvSpPr>
          <p:nvPr/>
        </p:nvSpPr>
        <p:spPr bwMode="auto">
          <a:xfrm>
            <a:off x="6096000" y="2362200"/>
            <a:ext cx="76200" cy="2209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3429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000">
              <a:cs typeface="Times New Roman" pitchFamily="18" charset="0"/>
            </a:endParaRPr>
          </a:p>
        </p:txBody>
      </p:sp>
      <p:sp>
        <p:nvSpPr>
          <p:cNvPr id="10250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  <a:noFill/>
        </p:spPr>
        <p:txBody>
          <a:bodyPr/>
          <a:lstStyle/>
          <a:p>
            <a:r>
              <a:rPr lang="en-US" smtClean="0"/>
              <a:t>  </a:t>
            </a:r>
            <a:r>
              <a:rPr lang="en-US" b="1" smtClean="0"/>
              <a:t>The Soft-Margin Classifier cont.</a:t>
            </a:r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419100" y="62103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cs typeface="Times New Roman" pitchFamily="18" charset="0"/>
              </a:rPr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cs typeface="Times New Roman" pitchFamily="18" charset="0"/>
              </a:rPr>
              <a:t>    </a:t>
            </a:r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533400" y="8382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r>
              <a:rPr lang="en-US">
                <a:cs typeface="Times New Roman" pitchFamily="18" charset="0"/>
              </a:rPr>
              <a:t>Lagrangian for soft margin problem is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cs typeface="Times New Roman" pitchFamily="18" charset="0"/>
              </a:rPr>
              <a:t>with                and                    Differentiating w.r.t. </a:t>
            </a:r>
            <a:r>
              <a:rPr lang="en-US" b="1">
                <a:cs typeface="Times New Roman" pitchFamily="18" charset="0"/>
              </a:rPr>
              <a:t>w</a:t>
            </a:r>
            <a:r>
              <a:rPr lang="en-US">
                <a:cs typeface="Times New Roman" pitchFamily="18" charset="0"/>
              </a:rPr>
              <a:t>,   and </a:t>
            </a:r>
            <a:r>
              <a:rPr lang="en-US" i="1">
                <a:cs typeface="Times New Roman" pitchFamily="18" charset="0"/>
              </a:rPr>
              <a:t>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>
              <a:cs typeface="Times New Roman" pitchFamily="18" charset="0"/>
            </a:endParaRPr>
          </a:p>
          <a:p>
            <a:pPr marL="342900" indent="-342900" eaLnBrk="0" hangingPunct="0"/>
            <a:endParaRPr lang="en-US">
              <a:cs typeface="Times New Roman" pitchFamily="18" charset="0"/>
            </a:endParaRPr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457200" y="1219200"/>
          <a:ext cx="8455025" cy="735013"/>
        </p:xfrm>
        <a:graphic>
          <a:graphicData uri="http://schemas.openxmlformats.org/presentationml/2006/ole">
            <p:oleObj spid="_x0000_s10242" name="Equation" r:id="rId3" imgW="4978080" imgH="431640" progId="Equation.DSMT4">
              <p:embed/>
            </p:oleObj>
          </a:graphicData>
        </a:graphic>
      </p:graphicFrame>
      <p:graphicFrame>
        <p:nvGraphicFramePr>
          <p:cNvPr id="10243" name="Object 9"/>
          <p:cNvGraphicFramePr>
            <a:graphicFrameLocks noChangeAspect="1"/>
          </p:cNvGraphicFramePr>
          <p:nvPr/>
        </p:nvGraphicFramePr>
        <p:xfrm>
          <a:off x="1066800" y="1676400"/>
          <a:ext cx="838200" cy="471488"/>
        </p:xfrm>
        <a:graphic>
          <a:graphicData uri="http://schemas.openxmlformats.org/presentationml/2006/ole">
            <p:oleObj spid="_x0000_s10243" name="Equation" r:id="rId4" imgW="406080" imgH="228600" progId="Equation.DSMT4">
              <p:embed/>
            </p:oleObj>
          </a:graphicData>
        </a:graphic>
      </p:graphicFrame>
      <p:graphicFrame>
        <p:nvGraphicFramePr>
          <p:cNvPr id="10244" name="Object 10"/>
          <p:cNvGraphicFramePr>
            <a:graphicFrameLocks noChangeAspect="1"/>
          </p:cNvGraphicFramePr>
          <p:nvPr/>
        </p:nvGraphicFramePr>
        <p:xfrm>
          <a:off x="2667000" y="1676400"/>
          <a:ext cx="733425" cy="471488"/>
        </p:xfrm>
        <a:graphic>
          <a:graphicData uri="http://schemas.openxmlformats.org/presentationml/2006/ole">
            <p:oleObj spid="_x0000_s10244" name="Equation" r:id="rId5" imgW="355320" imgH="228600" progId="Equation.DSMT4">
              <p:embed/>
            </p:oleObj>
          </a:graphicData>
        </a:graphic>
      </p:graphicFrame>
      <p:graphicFrame>
        <p:nvGraphicFramePr>
          <p:cNvPr id="10245" name="Object 11"/>
          <p:cNvGraphicFramePr>
            <a:graphicFrameLocks noChangeAspect="1"/>
          </p:cNvGraphicFramePr>
          <p:nvPr/>
        </p:nvGraphicFramePr>
        <p:xfrm>
          <a:off x="2209800" y="2362200"/>
          <a:ext cx="6210300" cy="876300"/>
        </p:xfrm>
        <a:graphic>
          <a:graphicData uri="http://schemas.openxmlformats.org/presentationml/2006/ole">
            <p:oleObj spid="_x0000_s10245" name="Equation" r:id="rId6" imgW="3060360" imgH="431640" progId="Equation.DSMT4">
              <p:embed/>
            </p:oleObj>
          </a:graphicData>
        </a:graphic>
      </p:graphicFrame>
      <p:graphicFrame>
        <p:nvGraphicFramePr>
          <p:cNvPr id="10246" name="Object 12"/>
          <p:cNvGraphicFramePr>
            <a:graphicFrameLocks noChangeAspect="1"/>
          </p:cNvGraphicFramePr>
          <p:nvPr/>
        </p:nvGraphicFramePr>
        <p:xfrm>
          <a:off x="2376488" y="4191000"/>
          <a:ext cx="6081712" cy="871538"/>
        </p:xfrm>
        <a:graphic>
          <a:graphicData uri="http://schemas.openxmlformats.org/presentationml/2006/ole">
            <p:oleObj spid="_x0000_s10246" name="Equation" r:id="rId7" imgW="3009600" imgH="431640" progId="Equation.DSMT4">
              <p:embed/>
            </p:oleObj>
          </a:graphicData>
        </a:graphic>
      </p:graphicFrame>
      <p:graphicFrame>
        <p:nvGraphicFramePr>
          <p:cNvPr id="10247" name="Object 13"/>
          <p:cNvGraphicFramePr>
            <a:graphicFrameLocks noChangeAspect="1"/>
          </p:cNvGraphicFramePr>
          <p:nvPr/>
        </p:nvGraphicFramePr>
        <p:xfrm>
          <a:off x="5911850" y="1752600"/>
          <a:ext cx="238125" cy="381000"/>
        </p:xfrm>
        <a:graphic>
          <a:graphicData uri="http://schemas.openxmlformats.org/presentationml/2006/ole">
            <p:oleObj spid="_x0000_s10247" name="Equation" r:id="rId8" imgW="126720" imgH="203040" progId="Equation.DSMT4">
              <p:embed/>
            </p:oleObj>
          </a:graphicData>
        </a:graphic>
      </p:graphicFrame>
      <p:graphicFrame>
        <p:nvGraphicFramePr>
          <p:cNvPr id="10248" name="Object 14"/>
          <p:cNvGraphicFramePr>
            <a:graphicFrameLocks noChangeAspect="1"/>
          </p:cNvGraphicFramePr>
          <p:nvPr/>
        </p:nvGraphicFramePr>
        <p:xfrm>
          <a:off x="2273300" y="3167063"/>
          <a:ext cx="6184900" cy="871537"/>
        </p:xfrm>
        <a:graphic>
          <a:graphicData uri="http://schemas.openxmlformats.org/presentationml/2006/ole">
            <p:oleObj spid="_x0000_s10248" name="Equation" r:id="rId9" imgW="3060360" imgH="431640" progId="Equation.DSMT4">
              <p:embed/>
            </p:oleObj>
          </a:graphicData>
        </a:graphic>
      </p:graphicFrame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8382000" y="1447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(1)</a:t>
            </a:r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7772400" y="25146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(2)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7848600" y="3352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(3)</a:t>
            </a: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7848600" y="43434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(4)</a:t>
            </a:r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685800" y="54102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Substituting (2),(3),(4) into primal Lagrangian (1)</a:t>
            </a:r>
          </a:p>
          <a:p>
            <a:r>
              <a:rPr lang="en-US"/>
              <a:t>we can form the dual formulation for soft margin problem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4"/>
          <p:cNvSpPr>
            <a:spLocks noChangeArrowheads="1"/>
          </p:cNvSpPr>
          <p:nvPr/>
        </p:nvSpPr>
        <p:spPr bwMode="auto">
          <a:xfrm>
            <a:off x="3429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2000">
              <a:cs typeface="Times New Roman" pitchFamily="18" charset="0"/>
            </a:endParaRPr>
          </a:p>
        </p:txBody>
      </p:sp>
      <p:sp>
        <p:nvSpPr>
          <p:cNvPr id="11274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  <a:noFill/>
        </p:spPr>
        <p:txBody>
          <a:bodyPr/>
          <a:lstStyle/>
          <a:p>
            <a:r>
              <a:rPr lang="en-US" smtClean="0"/>
              <a:t>  </a:t>
            </a:r>
            <a:r>
              <a:rPr lang="en-US" b="1" smtClean="0"/>
              <a:t>The Soft-Margin Classifier cont.</a:t>
            </a:r>
          </a:p>
        </p:txBody>
      </p:sp>
      <p:sp>
        <p:nvSpPr>
          <p:cNvPr id="11275" name="Rectangle 6"/>
          <p:cNvSpPr>
            <a:spLocks noChangeArrowheads="1"/>
          </p:cNvSpPr>
          <p:nvPr/>
        </p:nvSpPr>
        <p:spPr bwMode="auto">
          <a:xfrm>
            <a:off x="419100" y="62103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cs typeface="Times New Roman" pitchFamily="18" charset="0"/>
              </a:rPr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cs typeface="Times New Roman" pitchFamily="18" charset="0"/>
              </a:rPr>
              <a:t>    </a:t>
            </a:r>
          </a:p>
        </p:txBody>
      </p:sp>
      <p:sp>
        <p:nvSpPr>
          <p:cNvPr id="11276" name="Rectangle 7"/>
          <p:cNvSpPr>
            <a:spLocks noChangeArrowheads="1"/>
          </p:cNvSpPr>
          <p:nvPr/>
        </p:nvSpPr>
        <p:spPr bwMode="auto">
          <a:xfrm>
            <a:off x="533400" y="8382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r>
              <a:rPr lang="en-US">
                <a:cs typeface="Times New Roman" pitchFamily="18" charset="0"/>
              </a:rPr>
              <a:t>Lagrangian for soft margin problem is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cs typeface="Times New Roman" pitchFamily="18" charset="0"/>
              </a:rPr>
              <a:t>with                and                    Differentiating w.r.t. </a:t>
            </a:r>
            <a:r>
              <a:rPr lang="en-US" b="1">
                <a:cs typeface="Times New Roman" pitchFamily="18" charset="0"/>
              </a:rPr>
              <a:t>w</a:t>
            </a:r>
            <a:r>
              <a:rPr lang="en-US">
                <a:cs typeface="Times New Roman" pitchFamily="18" charset="0"/>
              </a:rPr>
              <a:t>,   and </a:t>
            </a:r>
            <a:r>
              <a:rPr lang="en-US" i="1">
                <a:cs typeface="Times New Roman" pitchFamily="18" charset="0"/>
              </a:rPr>
              <a:t>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>
              <a:cs typeface="Times New Roman" pitchFamily="18" charset="0"/>
            </a:endParaRPr>
          </a:p>
          <a:p>
            <a:pPr marL="342900" indent="-342900" eaLnBrk="0" hangingPunct="0"/>
            <a:endParaRPr lang="en-US">
              <a:cs typeface="Times New Roman" pitchFamily="18" charset="0"/>
            </a:endParaRPr>
          </a:p>
        </p:txBody>
      </p:sp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533400" y="1219200"/>
          <a:ext cx="8455025" cy="735013"/>
        </p:xfrm>
        <a:graphic>
          <a:graphicData uri="http://schemas.openxmlformats.org/presentationml/2006/ole">
            <p:oleObj spid="_x0000_s11266" name="Equation" r:id="rId3" imgW="4978080" imgH="431640" progId="Equation.DSMT4">
              <p:embed/>
            </p:oleObj>
          </a:graphicData>
        </a:graphic>
      </p:graphicFrame>
      <p:graphicFrame>
        <p:nvGraphicFramePr>
          <p:cNvPr id="11267" name="Object 9"/>
          <p:cNvGraphicFramePr>
            <a:graphicFrameLocks noChangeAspect="1"/>
          </p:cNvGraphicFramePr>
          <p:nvPr/>
        </p:nvGraphicFramePr>
        <p:xfrm>
          <a:off x="1143000" y="1752600"/>
          <a:ext cx="838200" cy="471488"/>
        </p:xfrm>
        <a:graphic>
          <a:graphicData uri="http://schemas.openxmlformats.org/presentationml/2006/ole">
            <p:oleObj spid="_x0000_s11267" name="Equation" r:id="rId4" imgW="406080" imgH="228600" progId="Equation.DSMT4">
              <p:embed/>
            </p:oleObj>
          </a:graphicData>
        </a:graphic>
      </p:graphicFrame>
      <p:graphicFrame>
        <p:nvGraphicFramePr>
          <p:cNvPr id="11268" name="Object 10"/>
          <p:cNvGraphicFramePr>
            <a:graphicFrameLocks noChangeAspect="1"/>
          </p:cNvGraphicFramePr>
          <p:nvPr/>
        </p:nvGraphicFramePr>
        <p:xfrm>
          <a:off x="2743200" y="1752600"/>
          <a:ext cx="733425" cy="471488"/>
        </p:xfrm>
        <a:graphic>
          <a:graphicData uri="http://schemas.openxmlformats.org/presentationml/2006/ole">
            <p:oleObj spid="_x0000_s11268" name="Equation" r:id="rId5" imgW="355320" imgH="228600" progId="Equation.DSMT4">
              <p:embed/>
            </p:oleObj>
          </a:graphicData>
        </a:graphic>
      </p:graphicFrame>
      <p:graphicFrame>
        <p:nvGraphicFramePr>
          <p:cNvPr id="11269" name="Object 11"/>
          <p:cNvGraphicFramePr>
            <a:graphicFrameLocks noChangeAspect="1"/>
          </p:cNvGraphicFramePr>
          <p:nvPr/>
        </p:nvGraphicFramePr>
        <p:xfrm>
          <a:off x="2209800" y="2362200"/>
          <a:ext cx="6210300" cy="876300"/>
        </p:xfrm>
        <a:graphic>
          <a:graphicData uri="http://schemas.openxmlformats.org/presentationml/2006/ole">
            <p:oleObj spid="_x0000_s11269" name="Equation" r:id="rId6" imgW="3060360" imgH="431640" progId="Equation.DSMT4">
              <p:embed/>
            </p:oleObj>
          </a:graphicData>
        </a:graphic>
      </p:graphicFrame>
      <p:graphicFrame>
        <p:nvGraphicFramePr>
          <p:cNvPr id="11270" name="Object 12"/>
          <p:cNvGraphicFramePr>
            <a:graphicFrameLocks noChangeAspect="1"/>
          </p:cNvGraphicFramePr>
          <p:nvPr/>
        </p:nvGraphicFramePr>
        <p:xfrm>
          <a:off x="2376488" y="4191000"/>
          <a:ext cx="6081712" cy="871538"/>
        </p:xfrm>
        <a:graphic>
          <a:graphicData uri="http://schemas.openxmlformats.org/presentationml/2006/ole">
            <p:oleObj spid="_x0000_s11270" name="Equation" r:id="rId7" imgW="3009600" imgH="431640" progId="Equation.DSMT4">
              <p:embed/>
            </p:oleObj>
          </a:graphicData>
        </a:graphic>
      </p:graphicFrame>
      <p:graphicFrame>
        <p:nvGraphicFramePr>
          <p:cNvPr id="11271" name="Object 13"/>
          <p:cNvGraphicFramePr>
            <a:graphicFrameLocks noChangeAspect="1"/>
          </p:cNvGraphicFramePr>
          <p:nvPr/>
        </p:nvGraphicFramePr>
        <p:xfrm>
          <a:off x="5867400" y="1752600"/>
          <a:ext cx="238125" cy="381000"/>
        </p:xfrm>
        <a:graphic>
          <a:graphicData uri="http://schemas.openxmlformats.org/presentationml/2006/ole">
            <p:oleObj spid="_x0000_s11271" name="Equation" r:id="rId8" imgW="126720" imgH="203040" progId="Equation.DSMT4">
              <p:embed/>
            </p:oleObj>
          </a:graphicData>
        </a:graphic>
      </p:graphicFrame>
      <p:graphicFrame>
        <p:nvGraphicFramePr>
          <p:cNvPr id="11272" name="Object 14"/>
          <p:cNvGraphicFramePr>
            <a:graphicFrameLocks noChangeAspect="1"/>
          </p:cNvGraphicFramePr>
          <p:nvPr/>
        </p:nvGraphicFramePr>
        <p:xfrm>
          <a:off x="2273300" y="3167063"/>
          <a:ext cx="6184900" cy="871537"/>
        </p:xfrm>
        <a:graphic>
          <a:graphicData uri="http://schemas.openxmlformats.org/presentationml/2006/ole">
            <p:oleObj spid="_x0000_s11272" name="Equation" r:id="rId9" imgW="3060360" imgH="431640" progId="Equation.DSMT4">
              <p:embed/>
            </p:oleObj>
          </a:graphicData>
        </a:graphic>
      </p:graphicFrame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8382000" y="1447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(1)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7772400" y="25146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(2)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7848600" y="3352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(3)</a:t>
            </a:r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7848600" y="43434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(4)</a:t>
            </a:r>
          </a:p>
        </p:txBody>
      </p:sp>
      <p:sp>
        <p:nvSpPr>
          <p:cNvPr id="11281" name="Rectangle 21"/>
          <p:cNvSpPr>
            <a:spLocks noChangeArrowheads="1"/>
          </p:cNvSpPr>
          <p:nvPr/>
        </p:nvSpPr>
        <p:spPr bwMode="auto">
          <a:xfrm>
            <a:off x="685800" y="54102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Substituting (2),(3),(4) into primal Lagrangian (1)</a:t>
            </a:r>
          </a:p>
          <a:p>
            <a:r>
              <a:rPr lang="en-US"/>
              <a:t>we can form the dual formulation for soft margin problem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295400" y="2209800"/>
          <a:ext cx="5978525" cy="2076450"/>
        </p:xfrm>
        <a:graphic>
          <a:graphicData uri="http://schemas.openxmlformats.org/presentationml/2006/ole">
            <p:oleObj spid="_x0000_s12290" name="Equation" r:id="rId3" imgW="2958840" imgH="1028520" progId="Equation.DSMT4">
              <p:embed/>
            </p:oleObj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248400" y="2133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629400" y="2362200"/>
            <a:ext cx="838200" cy="210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295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noFill/>
        </p:spPr>
        <p:txBody>
          <a:bodyPr/>
          <a:lstStyle/>
          <a:p>
            <a:r>
              <a:rPr lang="en-US" sz="3200" b="1" smtClean="0">
                <a:solidFill>
                  <a:srgbClr val="FF0000"/>
                </a:solidFill>
              </a:rPr>
              <a:t>  Soft Margin-Dual Lagrangian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762000" y="1600200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Dual problem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457200" y="46482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nonseparable case differs from the separable case in that the constraint         is replaced with the more stringent constraint  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1" name="Object 11"/>
          <p:cNvGraphicFramePr>
            <a:graphicFrameLocks noChangeAspect="1"/>
          </p:cNvGraphicFramePr>
          <p:nvPr/>
        </p:nvGraphicFramePr>
        <p:xfrm>
          <a:off x="8305800" y="4648200"/>
          <a:ext cx="609600" cy="325438"/>
        </p:xfrm>
        <a:graphic>
          <a:graphicData uri="http://schemas.openxmlformats.org/presentationml/2006/ole">
            <p:oleObj spid="_x0000_s12291" name="Equation" r:id="rId4" imgW="431613" imgH="228501" progId="Equation.3">
              <p:embed/>
            </p:oleObj>
          </a:graphicData>
        </a:graphic>
      </p:graphicFrame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2" name="Object 13"/>
          <p:cNvGraphicFramePr>
            <a:graphicFrameLocks noChangeAspect="1"/>
          </p:cNvGraphicFramePr>
          <p:nvPr/>
        </p:nvGraphicFramePr>
        <p:xfrm>
          <a:off x="2667000" y="5410200"/>
          <a:ext cx="1143000" cy="381000"/>
        </p:xfrm>
        <a:graphic>
          <a:graphicData uri="http://schemas.openxmlformats.org/presentationml/2006/ole">
            <p:oleObj spid="_x0000_s12292" name="Equation" r:id="rId5" imgW="68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4572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1. What is SVM?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" y="1447800"/>
            <a:ext cx="861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Times New Roman" pitchFamily="18" charset="0"/>
              <a:buAutoNum type="arabicPeriod" startAt="2"/>
            </a:pPr>
            <a:r>
              <a:rPr lang="en-US"/>
              <a:t>How to formulate the SVM problem as an optimization problem?</a:t>
            </a:r>
          </a:p>
          <a:p>
            <a:pPr marL="457200" indent="-457200"/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" y="24384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Times New Roman" pitchFamily="18" charset="0"/>
              <a:buAutoNum type="arabicPeriod" startAt="3"/>
            </a:pPr>
            <a:r>
              <a:rPr lang="en-US"/>
              <a:t>Why do we solve the dual problem?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32004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Times New Roman" pitchFamily="18" charset="0"/>
              <a:buAutoNum type="arabicPeriod" startAt="4"/>
            </a:pPr>
            <a:r>
              <a:rPr lang="en-US"/>
              <a:t>What to do if the data is not linearly separable?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" y="4038600"/>
            <a:ext cx="830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Times New Roman" pitchFamily="18" charset="0"/>
              <a:buAutoNum type="arabicPeriod" startAt="5"/>
            </a:pPr>
            <a:r>
              <a:rPr lang="en-US"/>
              <a:t>What is meant by a linear Kernel?</a:t>
            </a:r>
          </a:p>
        </p:txBody>
      </p:sp>
      <p:sp>
        <p:nvSpPr>
          <p:cNvPr id="19463" name="Rectangle 11"/>
          <p:cNvSpPr>
            <a:spLocks noChangeArrowheads="1"/>
          </p:cNvSpPr>
          <p:nvPr/>
        </p:nvSpPr>
        <p:spPr bwMode="auto">
          <a:xfrm>
            <a:off x="4114800" y="441960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kernel is a similarity function. It takes two inputs and tells how similar they are. </a:t>
            </a:r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1600200" y="5103813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Under some conditions, every kernel function can be expressed as a dot product in a (possibly infinite dimensional) feature space</a:t>
            </a:r>
          </a:p>
          <a:p>
            <a:r>
              <a:rPr lang="en-US"/>
              <a:t>Many machine learning algorithms can be expressed entirely in terms of dot products.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Linear Classifiers in High-Dimensional Spaces</a:t>
            </a: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955675" y="4594225"/>
            <a:ext cx="3235325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 flipV="1">
            <a:off x="955675" y="1676400"/>
            <a:ext cx="0" cy="291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5" name="Oval 7"/>
          <p:cNvSpPr>
            <a:spLocks noChangeAspect="1" noChangeArrowheads="1"/>
          </p:cNvSpPr>
          <p:nvPr/>
        </p:nvSpPr>
        <p:spPr bwMode="auto">
          <a:xfrm>
            <a:off x="2262188" y="3228975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8"/>
          <p:cNvSpPr>
            <a:spLocks noChangeAspect="1" noChangeArrowheads="1"/>
          </p:cNvSpPr>
          <p:nvPr/>
        </p:nvSpPr>
        <p:spPr bwMode="auto">
          <a:xfrm>
            <a:off x="1966913" y="384175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9"/>
          <p:cNvSpPr>
            <a:spLocks noChangeAspect="1" noChangeArrowheads="1"/>
          </p:cNvSpPr>
          <p:nvPr/>
        </p:nvSpPr>
        <p:spPr bwMode="auto">
          <a:xfrm>
            <a:off x="2768600" y="4170363"/>
            <a:ext cx="92075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10"/>
          <p:cNvSpPr>
            <a:spLocks noChangeAspect="1" noChangeArrowheads="1"/>
          </p:cNvSpPr>
          <p:nvPr/>
        </p:nvSpPr>
        <p:spPr bwMode="auto">
          <a:xfrm>
            <a:off x="2178050" y="2806700"/>
            <a:ext cx="92075" cy="100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1"/>
          <p:cNvSpPr>
            <a:spLocks noChangeAspect="1" noChangeArrowheads="1"/>
          </p:cNvSpPr>
          <p:nvPr/>
        </p:nvSpPr>
        <p:spPr bwMode="auto">
          <a:xfrm>
            <a:off x="2135188" y="224155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2"/>
          <p:cNvSpPr>
            <a:spLocks noChangeAspect="1" noChangeArrowheads="1"/>
          </p:cNvSpPr>
          <p:nvPr/>
        </p:nvSpPr>
        <p:spPr bwMode="auto">
          <a:xfrm>
            <a:off x="2768600" y="327660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3"/>
          <p:cNvSpPr>
            <a:spLocks noChangeAspect="1" noChangeArrowheads="1"/>
          </p:cNvSpPr>
          <p:nvPr/>
        </p:nvSpPr>
        <p:spPr bwMode="auto">
          <a:xfrm>
            <a:off x="2895600" y="2382838"/>
            <a:ext cx="92075" cy="1047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4"/>
          <p:cNvSpPr>
            <a:spLocks noChangeAspect="1" noChangeArrowheads="1"/>
          </p:cNvSpPr>
          <p:nvPr/>
        </p:nvSpPr>
        <p:spPr bwMode="auto">
          <a:xfrm>
            <a:off x="3021013" y="2852738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5"/>
          <p:cNvSpPr>
            <a:spLocks noChangeAspect="1" noChangeArrowheads="1"/>
          </p:cNvSpPr>
          <p:nvPr/>
        </p:nvSpPr>
        <p:spPr bwMode="auto">
          <a:xfrm>
            <a:off x="3400425" y="2946400"/>
            <a:ext cx="92075" cy="10318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6"/>
          <p:cNvSpPr>
            <a:spLocks noChangeAspect="1" noChangeArrowheads="1"/>
          </p:cNvSpPr>
          <p:nvPr/>
        </p:nvSpPr>
        <p:spPr bwMode="auto">
          <a:xfrm>
            <a:off x="3148013" y="3935413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7"/>
          <p:cNvSpPr>
            <a:spLocks noChangeAspect="1" noChangeArrowheads="1"/>
          </p:cNvSpPr>
          <p:nvPr/>
        </p:nvSpPr>
        <p:spPr bwMode="auto">
          <a:xfrm>
            <a:off x="3654425" y="3465513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8"/>
          <p:cNvSpPr>
            <a:spLocks noChangeAspect="1" noChangeArrowheads="1"/>
          </p:cNvSpPr>
          <p:nvPr/>
        </p:nvSpPr>
        <p:spPr bwMode="auto">
          <a:xfrm>
            <a:off x="3189288" y="3511550"/>
            <a:ext cx="92075" cy="10318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19"/>
          <p:cNvSpPr>
            <a:spLocks noChangeAspect="1" noChangeArrowheads="1"/>
          </p:cNvSpPr>
          <p:nvPr/>
        </p:nvSpPr>
        <p:spPr bwMode="auto">
          <a:xfrm>
            <a:off x="3484563" y="4265613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20"/>
          <p:cNvSpPr>
            <a:spLocks noChangeAspect="1" noChangeArrowheads="1"/>
          </p:cNvSpPr>
          <p:nvPr/>
        </p:nvSpPr>
        <p:spPr bwMode="auto">
          <a:xfrm>
            <a:off x="2389188" y="2052638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21"/>
          <p:cNvSpPr txBox="1">
            <a:spLocks noChangeArrowheads="1"/>
          </p:cNvSpPr>
          <p:nvPr/>
        </p:nvSpPr>
        <p:spPr bwMode="auto">
          <a:xfrm>
            <a:off x="228600" y="17526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Var</a:t>
            </a:r>
            <a:r>
              <a:rPr lang="en-US" sz="2000" baseline="-25000"/>
              <a:t>1</a:t>
            </a:r>
            <a:endParaRPr lang="en-GB" sz="2000" baseline="-25000"/>
          </a:p>
        </p:txBody>
      </p:sp>
      <p:sp>
        <p:nvSpPr>
          <p:cNvPr id="20500" name="Text Box 22"/>
          <p:cNvSpPr txBox="1">
            <a:spLocks noChangeArrowheads="1"/>
          </p:cNvSpPr>
          <p:nvPr/>
        </p:nvSpPr>
        <p:spPr bwMode="auto">
          <a:xfrm>
            <a:off x="3429000" y="46323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Var</a:t>
            </a:r>
            <a:r>
              <a:rPr lang="en-US" sz="2000" baseline="-25000"/>
              <a:t>2</a:t>
            </a:r>
            <a:endParaRPr lang="en-GB" sz="2000" baseline="-25000"/>
          </a:p>
        </p:txBody>
      </p:sp>
      <p:sp>
        <p:nvSpPr>
          <p:cNvPr id="20501" name="Oval 23"/>
          <p:cNvSpPr>
            <a:spLocks noChangeAspect="1" noChangeArrowheads="1"/>
          </p:cNvSpPr>
          <p:nvPr/>
        </p:nvSpPr>
        <p:spPr bwMode="auto">
          <a:xfrm>
            <a:off x="2514600" y="3794125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4"/>
          <p:cNvSpPr>
            <a:spLocks noChangeAspect="1" noChangeArrowheads="1"/>
          </p:cNvSpPr>
          <p:nvPr/>
        </p:nvSpPr>
        <p:spPr bwMode="auto">
          <a:xfrm>
            <a:off x="2600325" y="2570163"/>
            <a:ext cx="92075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5"/>
          <p:cNvSpPr>
            <a:spLocks noChangeAspect="1" noChangeArrowheads="1"/>
          </p:cNvSpPr>
          <p:nvPr/>
        </p:nvSpPr>
        <p:spPr bwMode="auto">
          <a:xfrm>
            <a:off x="3189288" y="2287588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6"/>
          <p:cNvSpPr>
            <a:spLocks noChangeAspect="1" noChangeArrowheads="1"/>
          </p:cNvSpPr>
          <p:nvPr/>
        </p:nvSpPr>
        <p:spPr bwMode="auto">
          <a:xfrm>
            <a:off x="3654425" y="3887788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7"/>
          <p:cNvSpPr>
            <a:spLocks noChangeAspect="1" noChangeArrowheads="1"/>
          </p:cNvSpPr>
          <p:nvPr/>
        </p:nvSpPr>
        <p:spPr bwMode="auto">
          <a:xfrm>
            <a:off x="3400425" y="2617788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8"/>
          <p:cNvSpPr>
            <a:spLocks noChangeAspect="1" noChangeArrowheads="1"/>
          </p:cNvSpPr>
          <p:nvPr/>
        </p:nvSpPr>
        <p:spPr bwMode="auto">
          <a:xfrm>
            <a:off x="1882775" y="3324225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Oval 29"/>
          <p:cNvSpPr>
            <a:spLocks noChangeAspect="1" noChangeArrowheads="1"/>
          </p:cNvSpPr>
          <p:nvPr/>
        </p:nvSpPr>
        <p:spPr bwMode="auto">
          <a:xfrm>
            <a:off x="1966913" y="3417888"/>
            <a:ext cx="92075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Oval 30"/>
          <p:cNvSpPr>
            <a:spLocks noChangeAspect="1" noChangeArrowheads="1"/>
          </p:cNvSpPr>
          <p:nvPr/>
        </p:nvSpPr>
        <p:spPr bwMode="auto">
          <a:xfrm>
            <a:off x="2305050" y="3511550"/>
            <a:ext cx="92075" cy="106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31"/>
          <p:cNvSpPr>
            <a:spLocks noChangeShapeType="1"/>
          </p:cNvSpPr>
          <p:nvPr/>
        </p:nvSpPr>
        <p:spPr bwMode="auto">
          <a:xfrm>
            <a:off x="5070475" y="4686300"/>
            <a:ext cx="3235325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10" name="Line 32"/>
          <p:cNvSpPr>
            <a:spLocks noChangeShapeType="1"/>
          </p:cNvSpPr>
          <p:nvPr/>
        </p:nvSpPr>
        <p:spPr bwMode="auto">
          <a:xfrm flipV="1">
            <a:off x="5070475" y="1768475"/>
            <a:ext cx="0" cy="291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11" name="Oval 33"/>
          <p:cNvSpPr>
            <a:spLocks noChangeAspect="1" noChangeArrowheads="1"/>
          </p:cNvSpPr>
          <p:nvPr/>
        </p:nvSpPr>
        <p:spPr bwMode="auto">
          <a:xfrm>
            <a:off x="6376988" y="332105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Oval 34"/>
          <p:cNvSpPr>
            <a:spLocks noChangeAspect="1" noChangeArrowheads="1"/>
          </p:cNvSpPr>
          <p:nvPr/>
        </p:nvSpPr>
        <p:spPr bwMode="auto">
          <a:xfrm>
            <a:off x="6081713" y="3933825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Oval 35"/>
          <p:cNvSpPr>
            <a:spLocks noChangeAspect="1" noChangeArrowheads="1"/>
          </p:cNvSpPr>
          <p:nvPr/>
        </p:nvSpPr>
        <p:spPr bwMode="auto">
          <a:xfrm>
            <a:off x="6629400" y="434340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Oval 36"/>
          <p:cNvSpPr>
            <a:spLocks noChangeAspect="1" noChangeArrowheads="1"/>
          </p:cNvSpPr>
          <p:nvPr/>
        </p:nvSpPr>
        <p:spPr bwMode="auto">
          <a:xfrm>
            <a:off x="6292850" y="2898775"/>
            <a:ext cx="92075" cy="1000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Oval 37"/>
          <p:cNvSpPr>
            <a:spLocks noChangeAspect="1" noChangeArrowheads="1"/>
          </p:cNvSpPr>
          <p:nvPr/>
        </p:nvSpPr>
        <p:spPr bwMode="auto">
          <a:xfrm>
            <a:off x="5791200" y="236220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Oval 38"/>
          <p:cNvSpPr>
            <a:spLocks noChangeAspect="1" noChangeArrowheads="1"/>
          </p:cNvSpPr>
          <p:nvPr/>
        </p:nvSpPr>
        <p:spPr bwMode="auto">
          <a:xfrm>
            <a:off x="6477000" y="350520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Oval 39"/>
          <p:cNvSpPr>
            <a:spLocks noChangeAspect="1" noChangeArrowheads="1"/>
          </p:cNvSpPr>
          <p:nvPr/>
        </p:nvSpPr>
        <p:spPr bwMode="auto">
          <a:xfrm>
            <a:off x="7010400" y="2474913"/>
            <a:ext cx="92075" cy="1047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Oval 40"/>
          <p:cNvSpPr>
            <a:spLocks noChangeAspect="1" noChangeArrowheads="1"/>
          </p:cNvSpPr>
          <p:nvPr/>
        </p:nvSpPr>
        <p:spPr bwMode="auto">
          <a:xfrm>
            <a:off x="7135813" y="2944813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Oval 41"/>
          <p:cNvSpPr>
            <a:spLocks noChangeAspect="1" noChangeArrowheads="1"/>
          </p:cNvSpPr>
          <p:nvPr/>
        </p:nvSpPr>
        <p:spPr bwMode="auto">
          <a:xfrm>
            <a:off x="7924800" y="2895600"/>
            <a:ext cx="92075" cy="10318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42"/>
          <p:cNvSpPr>
            <a:spLocks noChangeAspect="1" noChangeArrowheads="1"/>
          </p:cNvSpPr>
          <p:nvPr/>
        </p:nvSpPr>
        <p:spPr bwMode="auto">
          <a:xfrm>
            <a:off x="7620000" y="3962400"/>
            <a:ext cx="92075" cy="10318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43"/>
          <p:cNvSpPr>
            <a:spLocks noChangeAspect="1" noChangeArrowheads="1"/>
          </p:cNvSpPr>
          <p:nvPr/>
        </p:nvSpPr>
        <p:spPr bwMode="auto">
          <a:xfrm>
            <a:off x="7769225" y="3557588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44"/>
          <p:cNvSpPr>
            <a:spLocks noChangeAspect="1" noChangeArrowheads="1"/>
          </p:cNvSpPr>
          <p:nvPr/>
        </p:nvSpPr>
        <p:spPr bwMode="auto">
          <a:xfrm>
            <a:off x="7304088" y="3603625"/>
            <a:ext cx="92075" cy="10318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45"/>
          <p:cNvSpPr>
            <a:spLocks noChangeAspect="1" noChangeArrowheads="1"/>
          </p:cNvSpPr>
          <p:nvPr/>
        </p:nvSpPr>
        <p:spPr bwMode="auto">
          <a:xfrm>
            <a:off x="7599363" y="4357688"/>
            <a:ext cx="92075" cy="103187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Oval 46"/>
          <p:cNvSpPr>
            <a:spLocks noChangeAspect="1" noChangeArrowheads="1"/>
          </p:cNvSpPr>
          <p:nvPr/>
        </p:nvSpPr>
        <p:spPr bwMode="auto">
          <a:xfrm>
            <a:off x="6858000" y="1981200"/>
            <a:ext cx="92075" cy="10318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Text Box 47"/>
          <p:cNvSpPr txBox="1">
            <a:spLocks noChangeArrowheads="1"/>
          </p:cNvSpPr>
          <p:nvPr/>
        </p:nvSpPr>
        <p:spPr bwMode="auto">
          <a:xfrm>
            <a:off x="6629400" y="4800600"/>
            <a:ext cx="213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Constructed Feature 1</a:t>
            </a:r>
            <a:endParaRPr lang="en-GB" sz="2000" baseline="-25000"/>
          </a:p>
        </p:txBody>
      </p:sp>
      <p:sp>
        <p:nvSpPr>
          <p:cNvPr id="20526" name="Oval 48"/>
          <p:cNvSpPr>
            <a:spLocks noChangeAspect="1" noChangeArrowheads="1"/>
          </p:cNvSpPr>
          <p:nvPr/>
        </p:nvSpPr>
        <p:spPr bwMode="auto">
          <a:xfrm>
            <a:off x="6400800" y="396240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Oval 49"/>
          <p:cNvSpPr>
            <a:spLocks noChangeAspect="1" noChangeArrowheads="1"/>
          </p:cNvSpPr>
          <p:nvPr/>
        </p:nvSpPr>
        <p:spPr bwMode="auto">
          <a:xfrm>
            <a:off x="5943600" y="2895600"/>
            <a:ext cx="92075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Oval 50"/>
          <p:cNvSpPr>
            <a:spLocks noChangeAspect="1" noChangeArrowheads="1"/>
          </p:cNvSpPr>
          <p:nvPr/>
        </p:nvSpPr>
        <p:spPr bwMode="auto">
          <a:xfrm>
            <a:off x="7620000" y="2286000"/>
            <a:ext cx="92075" cy="10318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Oval 51"/>
          <p:cNvSpPr>
            <a:spLocks noChangeAspect="1" noChangeArrowheads="1"/>
          </p:cNvSpPr>
          <p:nvPr/>
        </p:nvSpPr>
        <p:spPr bwMode="auto">
          <a:xfrm>
            <a:off x="8077200" y="3962400"/>
            <a:ext cx="92075" cy="10318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Oval 52"/>
          <p:cNvSpPr>
            <a:spLocks noChangeAspect="1" noChangeArrowheads="1"/>
          </p:cNvSpPr>
          <p:nvPr/>
        </p:nvSpPr>
        <p:spPr bwMode="auto">
          <a:xfrm>
            <a:off x="7924800" y="2590800"/>
            <a:ext cx="92075" cy="103188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Oval 53"/>
          <p:cNvSpPr>
            <a:spLocks noChangeAspect="1" noChangeArrowheads="1"/>
          </p:cNvSpPr>
          <p:nvPr/>
        </p:nvSpPr>
        <p:spPr bwMode="auto">
          <a:xfrm>
            <a:off x="5638800" y="342900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Oval 54"/>
          <p:cNvSpPr>
            <a:spLocks noChangeAspect="1" noChangeArrowheads="1"/>
          </p:cNvSpPr>
          <p:nvPr/>
        </p:nvSpPr>
        <p:spPr bwMode="auto">
          <a:xfrm>
            <a:off x="5715000" y="3581400"/>
            <a:ext cx="92075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Oval 55"/>
          <p:cNvSpPr>
            <a:spLocks noChangeAspect="1" noChangeArrowheads="1"/>
          </p:cNvSpPr>
          <p:nvPr/>
        </p:nvSpPr>
        <p:spPr bwMode="auto">
          <a:xfrm>
            <a:off x="6096000" y="3657600"/>
            <a:ext cx="92075" cy="106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AutoShape 56"/>
          <p:cNvSpPr>
            <a:spLocks noChangeArrowheads="1"/>
          </p:cNvSpPr>
          <p:nvPr/>
        </p:nvSpPr>
        <p:spPr bwMode="auto">
          <a:xfrm>
            <a:off x="3429000" y="5181600"/>
            <a:ext cx="2514600" cy="228600"/>
          </a:xfrm>
          <a:prstGeom prst="curvedUpArrow">
            <a:avLst>
              <a:gd name="adj1" fmla="val 220000"/>
              <a:gd name="adj2" fmla="val 4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Text Box 57"/>
          <p:cNvSpPr txBox="1">
            <a:spLocks noChangeArrowheads="1"/>
          </p:cNvSpPr>
          <p:nvPr/>
        </p:nvSpPr>
        <p:spPr bwMode="auto">
          <a:xfrm>
            <a:off x="3276600" y="55626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Find function </a:t>
            </a:r>
            <a:r>
              <a:rPr lang="en-US">
                <a:sym typeface="Symbol" pitchFamily="18" charset="2"/>
              </a:rPr>
              <a:t>(x) to map to a different space</a:t>
            </a:r>
          </a:p>
        </p:txBody>
      </p:sp>
      <p:sp>
        <p:nvSpPr>
          <p:cNvPr id="20536" name="Text Box 58"/>
          <p:cNvSpPr txBox="1">
            <a:spLocks noChangeArrowheads="1"/>
          </p:cNvSpPr>
          <p:nvPr/>
        </p:nvSpPr>
        <p:spPr bwMode="auto">
          <a:xfrm>
            <a:off x="3733800" y="1600200"/>
            <a:ext cx="213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Constructed Feature 2</a:t>
            </a:r>
            <a:endParaRPr lang="en-GB" sz="2000" baseline="-25000"/>
          </a:p>
        </p:txBody>
      </p:sp>
      <p:cxnSp>
        <p:nvCxnSpPr>
          <p:cNvPr id="20537" name="AutoShape 59"/>
          <p:cNvCxnSpPr>
            <a:cxnSpLocks noChangeShapeType="1"/>
            <a:stCxn id="20487" idx="7"/>
            <a:endCxn id="20513" idx="2"/>
          </p:cNvCxnSpPr>
          <p:nvPr/>
        </p:nvCxnSpPr>
        <p:spPr bwMode="auto">
          <a:xfrm rot="5400000" flipV="1">
            <a:off x="4633913" y="2400300"/>
            <a:ext cx="209550" cy="3781425"/>
          </a:xfrm>
          <a:prstGeom prst="curvedConnector4">
            <a:avLst>
              <a:gd name="adj1" fmla="val 138634"/>
              <a:gd name="adj2" fmla="val 53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8" name="AutoShape 60"/>
          <p:cNvCxnSpPr>
            <a:cxnSpLocks noChangeShapeType="1"/>
            <a:stCxn id="20492" idx="6"/>
            <a:endCxn id="20518" idx="2"/>
          </p:cNvCxnSpPr>
          <p:nvPr/>
        </p:nvCxnSpPr>
        <p:spPr bwMode="auto">
          <a:xfrm>
            <a:off x="3113088" y="2905125"/>
            <a:ext cx="4022725" cy="92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39" name="Line 61"/>
          <p:cNvSpPr>
            <a:spLocks noChangeShapeType="1"/>
          </p:cNvSpPr>
          <p:nvPr/>
        </p:nvSpPr>
        <p:spPr bwMode="auto">
          <a:xfrm>
            <a:off x="6324600" y="1828800"/>
            <a:ext cx="9144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0" name="Freeform 62"/>
          <p:cNvSpPr>
            <a:spLocks/>
          </p:cNvSpPr>
          <p:nvPr/>
        </p:nvSpPr>
        <p:spPr bwMode="auto">
          <a:xfrm>
            <a:off x="1905000" y="2057400"/>
            <a:ext cx="1155700" cy="2667000"/>
          </a:xfrm>
          <a:custGeom>
            <a:avLst/>
            <a:gdLst>
              <a:gd name="T0" fmla="*/ 0 w 728"/>
              <a:gd name="T1" fmla="*/ 0 h 1680"/>
              <a:gd name="T2" fmla="*/ 2147483647 w 728"/>
              <a:gd name="T3" fmla="*/ 2147483647 h 1680"/>
              <a:gd name="T4" fmla="*/ 2147483647 w 728"/>
              <a:gd name="T5" fmla="*/ 2147483647 h 1680"/>
              <a:gd name="T6" fmla="*/ 2147483647 w 728"/>
              <a:gd name="T7" fmla="*/ 2147483647 h 1680"/>
              <a:gd name="T8" fmla="*/ 2147483647 w 728"/>
              <a:gd name="T9" fmla="*/ 2147483647 h 1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1680"/>
              <a:gd name="T17" fmla="*/ 728 w 728"/>
              <a:gd name="T18" fmla="*/ 1680 h 1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1680">
                <a:moveTo>
                  <a:pt x="0" y="0"/>
                </a:moveTo>
                <a:cubicBezTo>
                  <a:pt x="208" y="64"/>
                  <a:pt x="416" y="128"/>
                  <a:pt x="528" y="240"/>
                </a:cubicBezTo>
                <a:cubicBezTo>
                  <a:pt x="640" y="352"/>
                  <a:pt x="640" y="528"/>
                  <a:pt x="672" y="672"/>
                </a:cubicBezTo>
                <a:cubicBezTo>
                  <a:pt x="704" y="816"/>
                  <a:pt x="728" y="936"/>
                  <a:pt x="720" y="1104"/>
                </a:cubicBezTo>
                <a:cubicBezTo>
                  <a:pt x="712" y="1272"/>
                  <a:pt x="608" y="1600"/>
                  <a:pt x="624" y="16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6995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Mapping Data to a High-Dimensional Space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530725"/>
          </a:xfrm>
          <a:noFill/>
        </p:spPr>
        <p:txBody>
          <a:bodyPr/>
          <a:lstStyle/>
          <a:p>
            <a:pPr eaLnBrk="1" hangingPunct="1"/>
            <a:r>
              <a:rPr lang="en-US" sz="2800" smtClean="0"/>
              <a:t>Find function </a:t>
            </a:r>
            <a:r>
              <a:rPr lang="en-US" sz="2800" smtClean="0">
                <a:sym typeface="Symbol" pitchFamily="18" charset="2"/>
              </a:rPr>
              <a:t>(x) to map to a different space, then SVM formulation becomes:</a:t>
            </a:r>
          </a:p>
          <a:p>
            <a:pPr eaLnBrk="1" hangingPunct="1"/>
            <a:endParaRPr lang="en-US" sz="2800" smtClean="0">
              <a:sym typeface="Symbol" pitchFamily="18" charset="2"/>
            </a:endParaRPr>
          </a:p>
          <a:p>
            <a:pPr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endParaRPr lang="en-US" sz="2800" smtClean="0">
              <a:sym typeface="Symbol" pitchFamily="18" charset="2"/>
            </a:endParaRPr>
          </a:p>
          <a:p>
            <a:pPr eaLnBrk="1" hangingPunct="1"/>
            <a:r>
              <a:rPr lang="en-US" sz="2800" smtClean="0">
                <a:sym typeface="Symbol" pitchFamily="18" charset="2"/>
              </a:rPr>
              <a:t>Data appear as (x), weights </a:t>
            </a:r>
            <a:r>
              <a:rPr lang="en-US" sz="2800" i="1" smtClean="0">
                <a:sym typeface="Symbol" pitchFamily="18" charset="2"/>
              </a:rPr>
              <a:t>w </a:t>
            </a:r>
            <a:r>
              <a:rPr lang="en-US" sz="2800" smtClean="0">
                <a:sym typeface="Symbol" pitchFamily="18" charset="2"/>
              </a:rPr>
              <a:t>are now weights in the new space</a:t>
            </a:r>
          </a:p>
          <a:p>
            <a:pPr eaLnBrk="1" hangingPunct="1"/>
            <a:r>
              <a:rPr lang="en-US" sz="2800" smtClean="0">
                <a:sym typeface="Symbol" pitchFamily="18" charset="2"/>
              </a:rPr>
              <a:t>Explicit mapping expensive if (x) is very high dimensional</a:t>
            </a:r>
          </a:p>
          <a:p>
            <a:pPr eaLnBrk="1" hangingPunct="1"/>
            <a:r>
              <a:rPr lang="en-US" sz="2800" smtClean="0">
                <a:sym typeface="Symbol" pitchFamily="18" charset="2"/>
              </a:rPr>
              <a:t>Solving the problem without explicitly mapping the data is desirable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smtClean="0">
              <a:sym typeface="Symbol" pitchFamily="18" charset="2"/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1828800" y="2362200"/>
          <a:ext cx="2438400" cy="838200"/>
        </p:xfrm>
        <a:graphic>
          <a:graphicData uri="http://schemas.openxmlformats.org/presentationml/2006/ole">
            <p:oleObj spid="_x0000_s13314" name="Equation" r:id="rId3" imgW="1218960" imgH="419040" progId="Equation.DSMT4">
              <p:embed/>
            </p:oleObj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4267200" y="2971800"/>
          <a:ext cx="3505200" cy="800100"/>
        </p:xfrm>
        <a:graphic>
          <a:graphicData uri="http://schemas.openxmlformats.org/presentationml/2006/ole">
            <p:oleObj spid="_x0000_s13315" name="Equation" r:id="rId4" imgW="2006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smtClean="0"/>
              <a:t>The Dual of the SVM Formulation</a:t>
            </a:r>
          </a:p>
        </p:txBody>
      </p:sp>
      <p:sp>
        <p:nvSpPr>
          <p:cNvPr id="143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343400" cy="4800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Original SVM formulation</a:t>
            </a:r>
          </a:p>
          <a:p>
            <a:pPr lvl="1" eaLnBrk="1" hangingPunct="1"/>
            <a:r>
              <a:rPr lang="en-US" sz="2000" i="1" smtClean="0"/>
              <a:t>n </a:t>
            </a:r>
            <a:r>
              <a:rPr lang="en-US" sz="2000" smtClean="0"/>
              <a:t>inequality constraints</a:t>
            </a:r>
          </a:p>
          <a:p>
            <a:pPr lvl="1" eaLnBrk="1" hangingPunct="1"/>
            <a:r>
              <a:rPr lang="en-US" sz="2000" i="1" smtClean="0"/>
              <a:t>n positivity constraints</a:t>
            </a:r>
          </a:p>
          <a:p>
            <a:pPr lvl="1" eaLnBrk="1" hangingPunct="1"/>
            <a:r>
              <a:rPr lang="en-US" sz="2000" i="1" smtClean="0"/>
              <a:t>n </a:t>
            </a:r>
            <a:r>
              <a:rPr lang="en-US" sz="2000" smtClean="0"/>
              <a:t>number of </a:t>
            </a:r>
            <a:r>
              <a:rPr lang="en-US" sz="2000" smtClean="0">
                <a:sym typeface="Symbol" pitchFamily="18" charset="2"/>
              </a:rPr>
              <a:t> variables</a:t>
            </a:r>
          </a:p>
          <a:p>
            <a:pPr eaLnBrk="1" hangingPunct="1">
              <a:buFontTx/>
              <a:buNone/>
            </a:pPr>
            <a:r>
              <a:rPr lang="en-US" sz="2400" smtClean="0"/>
              <a:t>The dual of this problem</a:t>
            </a:r>
          </a:p>
          <a:p>
            <a:pPr lvl="1" eaLnBrk="1" hangingPunct="1"/>
            <a:r>
              <a:rPr lang="en-US" sz="2000" i="1" smtClean="0"/>
              <a:t>n </a:t>
            </a:r>
            <a:r>
              <a:rPr lang="en-US" sz="2000" smtClean="0"/>
              <a:t>positivity constraints</a:t>
            </a:r>
          </a:p>
          <a:p>
            <a:pPr lvl="1" eaLnBrk="1" hangingPunct="1"/>
            <a:r>
              <a:rPr lang="en-US" sz="2000" smtClean="0"/>
              <a:t>one equality constraint</a:t>
            </a:r>
          </a:p>
          <a:p>
            <a:pPr lvl="1" eaLnBrk="1" hangingPunct="1"/>
            <a:r>
              <a:rPr lang="en-US" sz="2000" i="1" smtClean="0"/>
              <a:t>n </a:t>
            </a:r>
            <a:r>
              <a:rPr lang="en-US" sz="2000" smtClean="0"/>
              <a:t>number of </a:t>
            </a:r>
            <a:r>
              <a:rPr lang="en-US" sz="2000" smtClean="0">
                <a:sym typeface="Symbol" pitchFamily="18" charset="2"/>
              </a:rPr>
              <a:t> variables (Lagrange multipliers)</a:t>
            </a:r>
          </a:p>
          <a:p>
            <a:pPr lvl="1" eaLnBrk="1" hangingPunct="1"/>
            <a:r>
              <a:rPr lang="en-US" sz="2000" smtClean="0">
                <a:sym typeface="Symbol" pitchFamily="18" charset="2"/>
              </a:rPr>
              <a:t>Objective function more complicated</a:t>
            </a:r>
          </a:p>
          <a:p>
            <a:pPr lvl="1" eaLnBrk="1" hangingPunct="1"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sz="2000" smtClean="0">
                <a:sym typeface="Symbol" pitchFamily="18" charset="2"/>
              </a:rPr>
              <a:t>Data only appear as (</a:t>
            </a:r>
            <a:r>
              <a:rPr lang="en-US" sz="2000" i="1" smtClean="0">
                <a:sym typeface="Symbol" pitchFamily="18" charset="2"/>
              </a:rPr>
              <a:t>x</a:t>
            </a:r>
            <a:r>
              <a:rPr lang="en-US" sz="2000" i="1" baseline="-25000" smtClean="0">
                <a:sym typeface="Symbol" pitchFamily="18" charset="2"/>
              </a:rPr>
              <a:t>i</a:t>
            </a:r>
            <a:r>
              <a:rPr lang="en-US" sz="2000" smtClean="0">
                <a:sym typeface="Symbol" pitchFamily="18" charset="2"/>
              </a:rPr>
              <a:t>)  (</a:t>
            </a:r>
            <a:r>
              <a:rPr lang="en-US" sz="2000" i="1" smtClean="0">
                <a:sym typeface="Symbol" pitchFamily="18" charset="2"/>
              </a:rPr>
              <a:t>x</a:t>
            </a:r>
            <a:r>
              <a:rPr lang="en-US" sz="2000" i="1" baseline="-25000" smtClean="0">
                <a:sym typeface="Symbol" pitchFamily="18" charset="2"/>
              </a:rPr>
              <a:t>j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5029200" y="2667000"/>
          <a:ext cx="3117850" cy="711200"/>
        </p:xfrm>
        <a:graphic>
          <a:graphicData uri="http://schemas.openxmlformats.org/presentationml/2006/ole">
            <p:oleObj spid="_x0000_s14338" name="Equation" r:id="rId3" imgW="2006280" imgH="457200" progId="Equation.3">
              <p:embed/>
            </p:oleObj>
          </a:graphicData>
        </a:graphic>
      </p:graphicFrame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5181600" y="1752600"/>
          <a:ext cx="2133600" cy="719138"/>
        </p:xfrm>
        <a:graphic>
          <a:graphicData uri="http://schemas.openxmlformats.org/presentationml/2006/ole">
            <p:oleObj spid="_x0000_s14339" name="Equation" r:id="rId4" imgW="1244520" imgH="419040" progId="Equation.3">
              <p:embed/>
            </p:oleObj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5441950" y="4572000"/>
          <a:ext cx="1855788" cy="908050"/>
        </p:xfrm>
        <a:graphic>
          <a:graphicData uri="http://schemas.openxmlformats.org/presentationml/2006/ole">
            <p:oleObj spid="_x0000_s14340" name="Equation" r:id="rId5" imgW="1193760" imgH="583920" progId="Equation.3">
              <p:embed/>
            </p:oleObj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/>
        </p:nvGraphicFramePr>
        <p:xfrm>
          <a:off x="4527550" y="3657600"/>
          <a:ext cx="4332288" cy="739775"/>
        </p:xfrm>
        <a:graphic>
          <a:graphicData uri="http://schemas.openxmlformats.org/presentationml/2006/ole">
            <p:oleObj spid="_x0000_s14341" name="Equation" r:id="rId6" imgW="2527200" imgH="431640" progId="Equation.3">
              <p:embed/>
            </p:oleObj>
          </a:graphicData>
        </a:graphic>
      </p:graphicFrame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4343400" y="1676400"/>
            <a:ext cx="4419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4343400" y="3657600"/>
            <a:ext cx="4648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4400">
                <a:solidFill>
                  <a:schemeClr val="tx2"/>
                </a:solidFill>
              </a:rPr>
              <a:t>Classifying new data points </a:t>
            </a:r>
            <a:br>
              <a:rPr lang="en-GB" sz="4400">
                <a:solidFill>
                  <a:schemeClr val="tx2"/>
                </a:solidFill>
              </a:rPr>
            </a:br>
            <a:endParaRPr lang="en-GB" sz="2000">
              <a:solidFill>
                <a:schemeClr val="tx2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/>
              <a:t>Once the parameters (</a:t>
            </a:r>
            <a:r>
              <a:rPr lang="en-GB" sz="2400">
                <a:sym typeface="Symbol" pitchFamily="18" charset="2"/>
              </a:rPr>
              <a:t>*, b</a:t>
            </a:r>
            <a:r>
              <a:rPr lang="en-GB" sz="2400" baseline="30000">
                <a:sym typeface="Symbol" pitchFamily="18" charset="2"/>
              </a:rPr>
              <a:t>*</a:t>
            </a:r>
            <a:r>
              <a:rPr lang="en-GB" sz="2400"/>
              <a:t>) are found by solving the required quadratic optimisation on the training set of points, the SVM is ready to be used for classifying new points.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/>
              <a:t>Given new point x, its class membership is </a:t>
            </a:r>
            <a:br>
              <a:rPr lang="en-GB" sz="2400"/>
            </a:br>
            <a:r>
              <a:rPr lang="en-GB" sz="2400"/>
              <a:t>sign[f(x, </a:t>
            </a:r>
            <a:r>
              <a:rPr lang="en-GB" sz="2400">
                <a:sym typeface="Symbol" pitchFamily="18" charset="2"/>
              </a:rPr>
              <a:t>*, b</a:t>
            </a:r>
            <a:r>
              <a:rPr lang="en-GB" sz="2400" baseline="30000">
                <a:sym typeface="Symbol" pitchFamily="18" charset="2"/>
              </a:rPr>
              <a:t>*</a:t>
            </a:r>
            <a:r>
              <a:rPr lang="en-GB" sz="2400"/>
              <a:t>)], where</a:t>
            </a:r>
            <a:r>
              <a:rPr lang="en-GB" sz="3200"/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320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143000" y="4648200"/>
          <a:ext cx="7010400" cy="534988"/>
        </p:xfrm>
        <a:graphic>
          <a:graphicData uri="http://schemas.openxmlformats.org/presentationml/2006/ole">
            <p:oleObj spid="_x0000_s2050" name="Equation" r:id="rId3" imgW="3822480" imgH="291960" progId="Equation.3">
              <p:embed/>
            </p:oleObj>
          </a:graphicData>
        </a:graphic>
      </p:graphicFrame>
      <p:sp>
        <p:nvSpPr>
          <p:cNvPr id="2053" name="Line 7"/>
          <p:cNvSpPr>
            <a:spLocks noChangeShapeType="1"/>
          </p:cNvSpPr>
          <p:nvPr/>
        </p:nvSpPr>
        <p:spPr bwMode="auto">
          <a:xfrm flipV="1">
            <a:off x="7086600" y="5105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5791200" y="5486400"/>
            <a:ext cx="228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>
                <a:solidFill>
                  <a:srgbClr val="A50021"/>
                </a:solidFill>
                <a:latin typeface="Times New Roman" pitchFamily="18" charset="0"/>
              </a:rPr>
              <a:t>Data enters only in the form of dot products!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09600"/>
            <a:ext cx="594360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143000" y="4267200"/>
            <a:ext cx="7162800" cy="1981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158875" y="4392613"/>
          <a:ext cx="7208838" cy="1535112"/>
        </p:xfrm>
        <a:graphic>
          <a:graphicData uri="http://schemas.openxmlformats.org/presentationml/2006/ole">
            <p:oleObj spid="_x0000_s3074" name="Equation" r:id="rId4" imgW="33400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143000" y="609600"/>
          <a:ext cx="4648200" cy="774700"/>
        </p:xfrm>
        <a:graphic>
          <a:graphicData uri="http://schemas.openxmlformats.org/presentationml/2006/ole">
            <p:oleObj spid="_x0000_s4098" name="Equation" r:id="rId3" imgW="1524000" imgH="254000" progId="Equation.3">
              <p:embed/>
            </p:oleObj>
          </a:graphicData>
        </a:graphic>
      </p:graphicFrame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143000" y="1676400"/>
          <a:ext cx="1905000" cy="417513"/>
        </p:xfrm>
        <a:graphic>
          <a:graphicData uri="http://schemas.openxmlformats.org/presentationml/2006/ole">
            <p:oleObj spid="_x0000_s4099" name="Equation" r:id="rId4" imgW="1218671" imgH="266584" progId="Equation.3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533400" y="2133600"/>
          <a:ext cx="8229600" cy="2068513"/>
        </p:xfrm>
        <a:graphic>
          <a:graphicData uri="http://schemas.openxmlformats.org/presentationml/2006/ole">
            <p:oleObj spid="_x0000_s4100" name="Equation" r:id="rId5" imgW="4749480" imgH="1193760" progId="Equation.3">
              <p:embed/>
            </p:oleObj>
          </a:graphicData>
        </a:graphic>
      </p:graphicFrame>
      <p:sp>
        <p:nvSpPr>
          <p:cNvPr id="4107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1" name="Object 8"/>
          <p:cNvGraphicFramePr>
            <a:graphicFrameLocks noChangeAspect="1"/>
          </p:cNvGraphicFramePr>
          <p:nvPr/>
        </p:nvGraphicFramePr>
        <p:xfrm>
          <a:off x="5410200" y="4267200"/>
          <a:ext cx="2819400" cy="747713"/>
        </p:xfrm>
        <a:graphic>
          <a:graphicData uri="http://schemas.openxmlformats.org/presentationml/2006/ole">
            <p:oleObj spid="_x0000_s4101" name="Equation" r:id="rId6" imgW="1727200" imgH="457200" progId="Equation.3">
              <p:embed/>
            </p:oleObj>
          </a:graphicData>
        </a:graphic>
      </p:graphicFrame>
      <p:sp>
        <p:nvSpPr>
          <p:cNvPr id="4108" name="Line 9"/>
          <p:cNvSpPr>
            <a:spLocks noChangeShapeType="1"/>
          </p:cNvSpPr>
          <p:nvPr/>
        </p:nvSpPr>
        <p:spPr bwMode="auto">
          <a:xfrm flipV="1">
            <a:off x="7010400" y="2895600"/>
            <a:ext cx="304800" cy="1371600"/>
          </a:xfrm>
          <a:prstGeom prst="line">
            <a:avLst/>
          </a:prstGeom>
          <a:noFill/>
          <a:ln w="9525" cap="rnd">
            <a:solidFill>
              <a:srgbClr val="FF00FF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9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2" name="Object 11"/>
          <p:cNvGraphicFramePr>
            <a:graphicFrameLocks noChangeAspect="1"/>
          </p:cNvGraphicFramePr>
          <p:nvPr/>
        </p:nvGraphicFramePr>
        <p:xfrm>
          <a:off x="381000" y="5105400"/>
          <a:ext cx="7696200" cy="788988"/>
        </p:xfrm>
        <a:graphic>
          <a:graphicData uri="http://schemas.openxmlformats.org/presentationml/2006/ole">
            <p:oleObj spid="_x0000_s4102" name="Equation" r:id="rId7" imgW="3810000" imgH="393700" progId="Equation.3">
              <p:embed/>
            </p:oleObj>
          </a:graphicData>
        </a:graphic>
      </p:graphicFrame>
      <p:sp>
        <p:nvSpPr>
          <p:cNvPr id="411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3" name="Object 13"/>
          <p:cNvGraphicFramePr>
            <a:graphicFrameLocks noChangeAspect="1"/>
          </p:cNvGraphicFramePr>
          <p:nvPr/>
        </p:nvGraphicFramePr>
        <p:xfrm>
          <a:off x="1905000" y="5867400"/>
          <a:ext cx="2895600" cy="479425"/>
        </p:xfrm>
        <a:graphic>
          <a:graphicData uri="http://schemas.openxmlformats.org/presentationml/2006/ole">
            <p:oleObj spid="_x0000_s4103" name="Equation" r:id="rId8" imgW="1384300" imgH="228600" progId="Equation.3">
              <p:embed/>
            </p:oleObj>
          </a:graphicData>
        </a:graphic>
      </p:graphicFrame>
      <p:sp>
        <p:nvSpPr>
          <p:cNvPr id="4111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4" name="Object 15"/>
          <p:cNvGraphicFramePr>
            <a:graphicFrameLocks noChangeAspect="1"/>
          </p:cNvGraphicFramePr>
          <p:nvPr/>
        </p:nvGraphicFramePr>
        <p:xfrm>
          <a:off x="2590800" y="6400800"/>
          <a:ext cx="1752600" cy="400050"/>
        </p:xfrm>
        <a:graphic>
          <a:graphicData uri="http://schemas.openxmlformats.org/presentationml/2006/ole">
            <p:oleObj spid="_x0000_s4104" name="Equation" r:id="rId9" imgW="1002865" imgH="228501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Non-linear SVMs:  Feature spaces</a:t>
            </a:r>
          </a:p>
        </p:txBody>
      </p:sp>
      <p:sp>
        <p:nvSpPr>
          <p:cNvPr id="18435" name="Line 6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Line 7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AutoShape 8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9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10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AutoShape 11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AutoShape 12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AutoShape 13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AutoShape 14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AutoShape 15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AutoShape 16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AutoShape 17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AutoShape 18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AutoShape 19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AutoShape 20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AutoShape 21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AutoShape 22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AutoShape 23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AutoShape 24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AutoShape 25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AutoShape 26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Oval 27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AutoShape 28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AutoShape 29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83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5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6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7" name="AutoShape 58"/>
          <p:cNvSpPr>
            <a:spLocks noChangeArrowheads="1"/>
          </p:cNvSpPr>
          <p:nvPr/>
        </p:nvSpPr>
        <p:spPr bwMode="auto">
          <a:xfrm>
            <a:off x="3590925" y="24860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Text Box 59"/>
          <p:cNvSpPr txBox="1">
            <a:spLocks noChangeArrowheads="1"/>
          </p:cNvSpPr>
          <p:nvPr/>
        </p:nvSpPr>
        <p:spPr bwMode="auto">
          <a:xfrm>
            <a:off x="3590925" y="2886075"/>
            <a:ext cx="1679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" y="2743200"/>
            <a:ext cx="88487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Non-Linearly Separable Data</a:t>
            </a:r>
          </a:p>
        </p:txBody>
      </p:sp>
      <p:graphicFrame>
        <p:nvGraphicFramePr>
          <p:cNvPr id="5122" name="Object 53"/>
          <p:cNvGraphicFramePr>
            <a:graphicFrameLocks noChangeAspect="1"/>
          </p:cNvGraphicFramePr>
          <p:nvPr/>
        </p:nvGraphicFramePr>
        <p:xfrm>
          <a:off x="2819400" y="1676400"/>
          <a:ext cx="2940050" cy="736600"/>
        </p:xfrm>
        <a:graphic>
          <a:graphicData uri="http://schemas.openxmlformats.org/presentationml/2006/ole">
            <p:oleObj spid="_x0000_s5122" name="Equation" r:id="rId4" imgW="914400" imgH="228600" progId="Equation.3">
              <p:embed/>
            </p:oleObj>
          </a:graphicData>
        </a:graphic>
      </p:graphicFrame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371600" y="1066800"/>
            <a:ext cx="777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margin of separation is soft  if the condition is violated</a:t>
            </a:r>
          </a:p>
        </p:txBody>
      </p:sp>
      <p:graphicFrame>
        <p:nvGraphicFramePr>
          <p:cNvPr id="5123" name="Object 53"/>
          <p:cNvGraphicFramePr>
            <a:graphicFrameLocks noChangeAspect="1"/>
          </p:cNvGraphicFramePr>
          <p:nvPr/>
        </p:nvGraphicFramePr>
        <p:xfrm>
          <a:off x="6019800" y="2286000"/>
          <a:ext cx="2867025" cy="533400"/>
        </p:xfrm>
        <a:graphic>
          <a:graphicData uri="http://schemas.openxmlformats.org/presentationml/2006/ole">
            <p:oleObj spid="_x0000_s5123" name="Equation" r:id="rId5" imgW="1231366" imgH="228501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noFill/>
        </p:spPr>
        <p:txBody>
          <a:bodyPr/>
          <a:lstStyle/>
          <a:p>
            <a:r>
              <a:rPr lang="en-US" smtClean="0"/>
              <a:t>Non-Linearly Separable Data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749550" y="3751263"/>
          <a:ext cx="139700" cy="228600"/>
        </p:xfrm>
        <a:graphic>
          <a:graphicData uri="http://schemas.openxmlformats.org/presentationml/2006/ole">
            <p:oleObj spid="_x0000_s6146" name="Equation" r:id="rId3" imgW="139680" imgH="228600" progId="Equation.DSMT4">
              <p:embed/>
            </p:oleObj>
          </a:graphicData>
        </a:graphic>
      </p:graphicFrame>
      <p:sp>
        <p:nvSpPr>
          <p:cNvPr id="6159" name="Rectangle 6"/>
          <p:cNvSpPr>
            <a:spLocks noChangeArrowheads="1"/>
          </p:cNvSpPr>
          <p:nvPr/>
        </p:nvSpPr>
        <p:spPr bwMode="auto">
          <a:xfrm>
            <a:off x="881063" y="1885950"/>
            <a:ext cx="4986337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 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6160" name="Line 7"/>
          <p:cNvSpPr>
            <a:spLocks noChangeShapeType="1"/>
          </p:cNvSpPr>
          <p:nvPr/>
        </p:nvSpPr>
        <p:spPr bwMode="auto">
          <a:xfrm>
            <a:off x="1174750" y="4935538"/>
            <a:ext cx="444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1" name="Line 8"/>
          <p:cNvSpPr>
            <a:spLocks noChangeShapeType="1"/>
          </p:cNvSpPr>
          <p:nvPr/>
        </p:nvSpPr>
        <p:spPr bwMode="auto">
          <a:xfrm flipV="1">
            <a:off x="1174750" y="1885950"/>
            <a:ext cx="0" cy="304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2" name="Oval 9"/>
          <p:cNvSpPr>
            <a:spLocks noChangeAspect="1" noChangeArrowheads="1"/>
          </p:cNvSpPr>
          <p:nvPr/>
        </p:nvSpPr>
        <p:spPr bwMode="auto">
          <a:xfrm>
            <a:off x="2446338" y="3951288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Oval 10"/>
          <p:cNvSpPr>
            <a:spLocks noChangeAspect="1" noChangeArrowheads="1"/>
          </p:cNvSpPr>
          <p:nvPr/>
        </p:nvSpPr>
        <p:spPr bwMode="auto">
          <a:xfrm>
            <a:off x="2543175" y="4049713"/>
            <a:ext cx="46038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Oval 11"/>
          <p:cNvSpPr>
            <a:spLocks noChangeAspect="1" noChangeArrowheads="1"/>
          </p:cNvSpPr>
          <p:nvPr/>
        </p:nvSpPr>
        <p:spPr bwMode="auto">
          <a:xfrm>
            <a:off x="2641600" y="3951288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Oval 12"/>
          <p:cNvSpPr>
            <a:spLocks noChangeAspect="1" noChangeArrowheads="1"/>
          </p:cNvSpPr>
          <p:nvPr/>
        </p:nvSpPr>
        <p:spPr bwMode="auto">
          <a:xfrm>
            <a:off x="2641600" y="3754438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Oval 13"/>
          <p:cNvSpPr>
            <a:spLocks noChangeAspect="1" noChangeArrowheads="1"/>
          </p:cNvSpPr>
          <p:nvPr/>
        </p:nvSpPr>
        <p:spPr bwMode="auto">
          <a:xfrm>
            <a:off x="2738438" y="3459163"/>
            <a:ext cx="46037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Oval 14"/>
          <p:cNvSpPr>
            <a:spLocks noChangeAspect="1" noChangeArrowheads="1"/>
          </p:cNvSpPr>
          <p:nvPr/>
        </p:nvSpPr>
        <p:spPr bwMode="auto">
          <a:xfrm>
            <a:off x="2836863" y="3902075"/>
            <a:ext cx="46037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Oval 15"/>
          <p:cNvSpPr>
            <a:spLocks noChangeAspect="1" noChangeArrowheads="1"/>
          </p:cNvSpPr>
          <p:nvPr/>
        </p:nvSpPr>
        <p:spPr bwMode="auto">
          <a:xfrm>
            <a:off x="3765550" y="3017838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Oval 16"/>
          <p:cNvSpPr>
            <a:spLocks noChangeAspect="1" noChangeArrowheads="1"/>
          </p:cNvSpPr>
          <p:nvPr/>
        </p:nvSpPr>
        <p:spPr bwMode="auto">
          <a:xfrm>
            <a:off x="3863975" y="3116263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Oval 17"/>
          <p:cNvSpPr>
            <a:spLocks noChangeAspect="1" noChangeArrowheads="1"/>
          </p:cNvSpPr>
          <p:nvPr/>
        </p:nvSpPr>
        <p:spPr bwMode="auto">
          <a:xfrm>
            <a:off x="3960813" y="3213100"/>
            <a:ext cx="46037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Oval 18"/>
          <p:cNvSpPr>
            <a:spLocks noChangeAspect="1" noChangeArrowheads="1"/>
          </p:cNvSpPr>
          <p:nvPr/>
        </p:nvSpPr>
        <p:spPr bwMode="auto">
          <a:xfrm>
            <a:off x="4059238" y="3311525"/>
            <a:ext cx="44450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Oval 19"/>
          <p:cNvSpPr>
            <a:spLocks noChangeAspect="1" noChangeArrowheads="1"/>
          </p:cNvSpPr>
          <p:nvPr/>
        </p:nvSpPr>
        <p:spPr bwMode="auto">
          <a:xfrm>
            <a:off x="4059238" y="3067050"/>
            <a:ext cx="44450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Oval 20"/>
          <p:cNvSpPr>
            <a:spLocks noChangeAspect="1" noChangeArrowheads="1"/>
          </p:cNvSpPr>
          <p:nvPr/>
        </p:nvSpPr>
        <p:spPr bwMode="auto">
          <a:xfrm>
            <a:off x="3911600" y="3409950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Oval 21"/>
          <p:cNvSpPr>
            <a:spLocks noChangeAspect="1" noChangeArrowheads="1"/>
          </p:cNvSpPr>
          <p:nvPr/>
        </p:nvSpPr>
        <p:spPr bwMode="auto">
          <a:xfrm>
            <a:off x="4156075" y="3213100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Oval 22"/>
          <p:cNvSpPr>
            <a:spLocks noChangeAspect="1" noChangeArrowheads="1"/>
          </p:cNvSpPr>
          <p:nvPr/>
        </p:nvSpPr>
        <p:spPr bwMode="auto">
          <a:xfrm>
            <a:off x="3716338" y="3262313"/>
            <a:ext cx="46037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Text Box 23"/>
          <p:cNvSpPr txBox="1">
            <a:spLocks noChangeArrowheads="1"/>
          </p:cNvSpPr>
          <p:nvPr/>
        </p:nvSpPr>
        <p:spPr bwMode="auto">
          <a:xfrm>
            <a:off x="533400" y="196215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Var</a:t>
            </a:r>
            <a:r>
              <a:rPr lang="en-US" sz="2000" baseline="-25000"/>
              <a:t>1</a:t>
            </a:r>
            <a:endParaRPr lang="en-GB" sz="2000" baseline="-25000"/>
          </a:p>
        </p:txBody>
      </p:sp>
      <p:sp>
        <p:nvSpPr>
          <p:cNvPr id="6177" name="Line 24"/>
          <p:cNvSpPr>
            <a:spLocks noChangeShapeType="1"/>
          </p:cNvSpPr>
          <p:nvPr/>
        </p:nvSpPr>
        <p:spPr bwMode="auto">
          <a:xfrm>
            <a:off x="2982913" y="2279650"/>
            <a:ext cx="903287" cy="34163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78" name="Oval 25"/>
          <p:cNvSpPr>
            <a:spLocks noChangeAspect="1" noChangeArrowheads="1"/>
          </p:cNvSpPr>
          <p:nvPr/>
        </p:nvSpPr>
        <p:spPr bwMode="auto">
          <a:xfrm>
            <a:off x="2641600" y="4148138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Oval 26"/>
          <p:cNvSpPr>
            <a:spLocks noChangeAspect="1" noChangeArrowheads="1"/>
          </p:cNvSpPr>
          <p:nvPr/>
        </p:nvSpPr>
        <p:spPr bwMode="auto">
          <a:xfrm>
            <a:off x="2446338" y="3705225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Oval 27"/>
          <p:cNvSpPr>
            <a:spLocks noChangeAspect="1" noChangeArrowheads="1"/>
          </p:cNvSpPr>
          <p:nvPr/>
        </p:nvSpPr>
        <p:spPr bwMode="auto">
          <a:xfrm>
            <a:off x="4156075" y="2624138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Oval 28"/>
          <p:cNvSpPr>
            <a:spLocks noChangeAspect="1" noChangeArrowheads="1"/>
          </p:cNvSpPr>
          <p:nvPr/>
        </p:nvSpPr>
        <p:spPr bwMode="auto">
          <a:xfrm>
            <a:off x="4351338" y="3116263"/>
            <a:ext cx="47625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Oval 29"/>
          <p:cNvSpPr>
            <a:spLocks noChangeAspect="1" noChangeArrowheads="1"/>
          </p:cNvSpPr>
          <p:nvPr/>
        </p:nvSpPr>
        <p:spPr bwMode="auto">
          <a:xfrm>
            <a:off x="3960813" y="2870200"/>
            <a:ext cx="46037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Line 30"/>
          <p:cNvSpPr>
            <a:spLocks noChangeShapeType="1"/>
          </p:cNvSpPr>
          <p:nvPr/>
        </p:nvSpPr>
        <p:spPr bwMode="auto">
          <a:xfrm>
            <a:off x="2493963" y="2378075"/>
            <a:ext cx="706437" cy="278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84" name="Line 31"/>
          <p:cNvSpPr>
            <a:spLocks noChangeShapeType="1"/>
          </p:cNvSpPr>
          <p:nvPr/>
        </p:nvSpPr>
        <p:spPr bwMode="auto">
          <a:xfrm>
            <a:off x="3471863" y="2181225"/>
            <a:ext cx="719137" cy="267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6185" name="AutoShape 32"/>
          <p:cNvCxnSpPr>
            <a:cxnSpLocks noChangeShapeType="1"/>
            <a:stCxn id="6183" idx="1"/>
            <a:endCxn id="6184" idx="1"/>
          </p:cNvCxnSpPr>
          <p:nvPr/>
        </p:nvCxnSpPr>
        <p:spPr bwMode="auto">
          <a:xfrm flipV="1">
            <a:off x="3200400" y="4872038"/>
            <a:ext cx="990600" cy="304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86" name="Text Box 33"/>
          <p:cNvSpPr txBox="1">
            <a:spLocks noChangeArrowheads="1"/>
          </p:cNvSpPr>
          <p:nvPr/>
        </p:nvSpPr>
        <p:spPr bwMode="auto">
          <a:xfrm>
            <a:off x="5029200" y="501015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Var</a:t>
            </a:r>
            <a:r>
              <a:rPr lang="en-US" sz="2000" baseline="-25000"/>
              <a:t>2</a:t>
            </a:r>
            <a:endParaRPr lang="en-GB" sz="2000" baseline="-25000"/>
          </a:p>
        </p:txBody>
      </p:sp>
      <p:graphicFrame>
        <p:nvGraphicFramePr>
          <p:cNvPr id="6147" name="Object 34"/>
          <p:cNvGraphicFramePr>
            <a:graphicFrameLocks noChangeAspect="1"/>
          </p:cNvGraphicFramePr>
          <p:nvPr/>
        </p:nvGraphicFramePr>
        <p:xfrm>
          <a:off x="1428750" y="5086350"/>
          <a:ext cx="1484313" cy="323850"/>
        </p:xfrm>
        <a:graphic>
          <a:graphicData uri="http://schemas.openxmlformats.org/presentationml/2006/ole">
            <p:oleObj spid="_x0000_s6147" name="Equation" r:id="rId4" imgW="812520" imgH="177480" progId="Equation.DSMT4">
              <p:embed/>
            </p:oleObj>
          </a:graphicData>
        </a:graphic>
      </p:graphicFrame>
      <p:graphicFrame>
        <p:nvGraphicFramePr>
          <p:cNvPr id="6148" name="Object 35"/>
          <p:cNvGraphicFramePr>
            <a:graphicFrameLocks noChangeAspect="1"/>
          </p:cNvGraphicFramePr>
          <p:nvPr/>
        </p:nvGraphicFramePr>
        <p:xfrm>
          <a:off x="4260850" y="4171950"/>
          <a:ext cx="1298575" cy="323850"/>
        </p:xfrm>
        <a:graphic>
          <a:graphicData uri="http://schemas.openxmlformats.org/presentationml/2006/ole">
            <p:oleObj spid="_x0000_s6148" name="Equation" r:id="rId5" imgW="711000" imgH="177480" progId="Equation.DSMT4">
              <p:embed/>
            </p:oleObj>
          </a:graphicData>
        </a:graphic>
      </p:graphicFrame>
      <p:graphicFrame>
        <p:nvGraphicFramePr>
          <p:cNvPr id="6149" name="Object 36"/>
          <p:cNvGraphicFramePr>
            <a:graphicFrameLocks noChangeAspect="1"/>
          </p:cNvGraphicFramePr>
          <p:nvPr/>
        </p:nvGraphicFramePr>
        <p:xfrm>
          <a:off x="3810000" y="5695950"/>
          <a:ext cx="1438275" cy="323850"/>
        </p:xfrm>
        <a:graphic>
          <a:graphicData uri="http://schemas.openxmlformats.org/presentationml/2006/ole">
            <p:oleObj spid="_x0000_s6149" name="Equation" r:id="rId6" imgW="787320" imgH="177480" progId="Equation.3">
              <p:embed/>
            </p:oleObj>
          </a:graphicData>
        </a:graphic>
      </p:graphicFrame>
      <p:graphicFrame>
        <p:nvGraphicFramePr>
          <p:cNvPr id="6150" name="Object 37"/>
          <p:cNvGraphicFramePr>
            <a:graphicFrameLocks noChangeAspect="1"/>
          </p:cNvGraphicFramePr>
          <p:nvPr/>
        </p:nvGraphicFramePr>
        <p:xfrm>
          <a:off x="4011613" y="5026025"/>
          <a:ext cx="228600" cy="423863"/>
        </p:xfrm>
        <a:graphic>
          <a:graphicData uri="http://schemas.openxmlformats.org/presentationml/2006/ole">
            <p:oleObj spid="_x0000_s6150" name="Equation" r:id="rId7" imgW="88560" imgH="164880" progId="Equation.DSMT4">
              <p:embed/>
            </p:oleObj>
          </a:graphicData>
        </a:graphic>
      </p:graphicFrame>
      <p:graphicFrame>
        <p:nvGraphicFramePr>
          <p:cNvPr id="6151" name="Object 38"/>
          <p:cNvGraphicFramePr>
            <a:graphicFrameLocks noChangeAspect="1"/>
          </p:cNvGraphicFramePr>
          <p:nvPr/>
        </p:nvGraphicFramePr>
        <p:xfrm>
          <a:off x="3402013" y="5178425"/>
          <a:ext cx="228600" cy="423863"/>
        </p:xfrm>
        <a:graphic>
          <a:graphicData uri="http://schemas.openxmlformats.org/presentationml/2006/ole">
            <p:oleObj spid="_x0000_s6151" name="Equation" r:id="rId8" imgW="88560" imgH="164880" progId="Equation.DSMT4">
              <p:embed/>
            </p:oleObj>
          </a:graphicData>
        </a:graphic>
      </p:graphicFrame>
      <p:sp>
        <p:nvSpPr>
          <p:cNvPr id="6187" name="Line 39"/>
          <p:cNvSpPr>
            <a:spLocks noChangeShapeType="1"/>
          </p:cNvSpPr>
          <p:nvPr/>
        </p:nvSpPr>
        <p:spPr bwMode="auto">
          <a:xfrm flipV="1">
            <a:off x="1143000" y="4248150"/>
            <a:ext cx="2362200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8" name="Line 40"/>
          <p:cNvSpPr>
            <a:spLocks noChangeShapeType="1"/>
          </p:cNvSpPr>
          <p:nvPr/>
        </p:nvSpPr>
        <p:spPr bwMode="auto">
          <a:xfrm flipV="1">
            <a:off x="1143000" y="462915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52" name="Object 41"/>
          <p:cNvGraphicFramePr>
            <a:graphicFrameLocks noChangeAspect="1"/>
          </p:cNvGraphicFramePr>
          <p:nvPr/>
        </p:nvGraphicFramePr>
        <p:xfrm>
          <a:off x="1447800" y="4324350"/>
          <a:ext cx="327025" cy="381000"/>
        </p:xfrm>
        <a:graphic>
          <a:graphicData uri="http://schemas.openxmlformats.org/presentationml/2006/ole">
            <p:oleObj spid="_x0000_s6152" name="Equation" r:id="rId9" imgW="152280" imgH="177480" progId="Equation.3">
              <p:embed/>
            </p:oleObj>
          </a:graphicData>
        </a:graphic>
      </p:graphicFrame>
      <p:sp>
        <p:nvSpPr>
          <p:cNvPr id="6189" name="Oval 42"/>
          <p:cNvSpPr>
            <a:spLocks noChangeAspect="1" noChangeArrowheads="1"/>
          </p:cNvSpPr>
          <p:nvPr/>
        </p:nvSpPr>
        <p:spPr bwMode="auto">
          <a:xfrm>
            <a:off x="3838575" y="2667000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Oval 43"/>
          <p:cNvSpPr>
            <a:spLocks noChangeAspect="1" noChangeArrowheads="1"/>
          </p:cNvSpPr>
          <p:nvPr/>
        </p:nvSpPr>
        <p:spPr bwMode="auto">
          <a:xfrm>
            <a:off x="3151188" y="4065588"/>
            <a:ext cx="46037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1" name="Line 44"/>
          <p:cNvSpPr>
            <a:spLocks noChangeShapeType="1"/>
          </p:cNvSpPr>
          <p:nvPr/>
        </p:nvSpPr>
        <p:spPr bwMode="auto">
          <a:xfrm flipV="1">
            <a:off x="26670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92" name="Line 45"/>
          <p:cNvSpPr>
            <a:spLocks noChangeShapeType="1"/>
          </p:cNvSpPr>
          <p:nvPr/>
        </p:nvSpPr>
        <p:spPr bwMode="auto">
          <a:xfrm flipH="1">
            <a:off x="3200400" y="3886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53" name="Object 46"/>
          <p:cNvGraphicFramePr>
            <a:graphicFrameLocks noChangeAspect="1"/>
          </p:cNvGraphicFramePr>
          <p:nvPr/>
        </p:nvGraphicFramePr>
        <p:xfrm>
          <a:off x="3657600" y="2209800"/>
          <a:ext cx="233363" cy="381000"/>
        </p:xfrm>
        <a:graphic>
          <a:graphicData uri="http://schemas.openxmlformats.org/presentationml/2006/ole">
            <p:oleObj spid="_x0000_s6153" name="Equation" r:id="rId10" imgW="139680" imgH="228600" progId="Equation.DSMT4">
              <p:embed/>
            </p:oleObj>
          </a:graphicData>
        </a:graphic>
      </p:graphicFrame>
      <p:sp>
        <p:nvSpPr>
          <p:cNvPr id="6193" name="Text Box 47"/>
          <p:cNvSpPr txBox="1">
            <a:spLocks noChangeArrowheads="1"/>
          </p:cNvSpPr>
          <p:nvPr/>
        </p:nvSpPr>
        <p:spPr bwMode="auto">
          <a:xfrm>
            <a:off x="6019800" y="1981200"/>
            <a:ext cx="22860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Introduce slack variables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Allow some instances to fall within the margin, but penalize them</a:t>
            </a:r>
          </a:p>
        </p:txBody>
      </p:sp>
      <p:graphicFrame>
        <p:nvGraphicFramePr>
          <p:cNvPr id="6154" name="Object 48"/>
          <p:cNvGraphicFramePr>
            <a:graphicFrameLocks noChangeAspect="1"/>
          </p:cNvGraphicFramePr>
          <p:nvPr/>
        </p:nvGraphicFramePr>
        <p:xfrm>
          <a:off x="7162800" y="2286000"/>
          <a:ext cx="233363" cy="381000"/>
        </p:xfrm>
        <a:graphic>
          <a:graphicData uri="http://schemas.openxmlformats.org/presentationml/2006/ole">
            <p:oleObj spid="_x0000_s6154" name="Equation" r:id="rId11" imgW="139680" imgH="228600" progId="Equation.DSMT4">
              <p:embed/>
            </p:oleObj>
          </a:graphicData>
        </a:graphic>
      </p:graphicFrame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5" name="Object 49"/>
          <p:cNvGraphicFramePr>
            <a:graphicFrameLocks noChangeAspect="1"/>
          </p:cNvGraphicFramePr>
          <p:nvPr/>
        </p:nvGraphicFramePr>
        <p:xfrm>
          <a:off x="6021388" y="4546600"/>
          <a:ext cx="3043237" cy="1066800"/>
        </p:xfrm>
        <a:graphic>
          <a:graphicData uri="http://schemas.openxmlformats.org/presentationml/2006/ole">
            <p:oleObj spid="_x0000_s6155" name="Equation" r:id="rId12" imgW="1955520" imgH="685800" progId="Equation.3">
              <p:embed/>
            </p:oleObj>
          </a:graphicData>
        </a:graphic>
      </p:graphicFrame>
      <p:sp>
        <p:nvSpPr>
          <p:cNvPr id="6195" name="Rectangle 5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6" name="Object 51"/>
          <p:cNvGraphicFramePr>
            <a:graphicFrameLocks noChangeAspect="1"/>
          </p:cNvGraphicFramePr>
          <p:nvPr/>
        </p:nvGraphicFramePr>
        <p:xfrm>
          <a:off x="6629400" y="5638800"/>
          <a:ext cx="838200" cy="411163"/>
        </p:xfrm>
        <a:graphic>
          <a:graphicData uri="http://schemas.openxmlformats.org/presentationml/2006/ole">
            <p:oleObj spid="_x0000_s6156" name="Equation" r:id="rId13" imgW="469900" imgH="228600" progId="Equation.3">
              <p:embed/>
            </p:oleObj>
          </a:graphicData>
        </a:graphic>
      </p:graphicFrame>
      <p:sp>
        <p:nvSpPr>
          <p:cNvPr id="6196" name="Rectangle 5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7" name="Object 53"/>
          <p:cNvGraphicFramePr>
            <a:graphicFrameLocks noChangeAspect="1"/>
          </p:cNvGraphicFramePr>
          <p:nvPr/>
        </p:nvGraphicFramePr>
        <p:xfrm>
          <a:off x="5638800" y="6248400"/>
          <a:ext cx="2133600" cy="396875"/>
        </p:xfrm>
        <a:graphic>
          <a:graphicData uri="http://schemas.openxmlformats.org/presentationml/2006/ole">
            <p:oleObj spid="_x0000_s6157" name="Equation" r:id="rId14" imgW="1231366" imgH="22850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noFill/>
        </p:spPr>
        <p:txBody>
          <a:bodyPr/>
          <a:lstStyle/>
          <a:p>
            <a:r>
              <a:rPr lang="en-US" smtClean="0"/>
              <a:t>Formulating the Optimization Problem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3048000" y="3886200"/>
          <a:ext cx="139700" cy="228600"/>
        </p:xfrm>
        <a:graphic>
          <a:graphicData uri="http://schemas.openxmlformats.org/presentationml/2006/ole">
            <p:oleObj spid="_x0000_s7170" name="Equation" r:id="rId3" imgW="139680" imgH="228600" progId="Equation.DSMT4">
              <p:embed/>
            </p:oleObj>
          </a:graphicData>
        </a:graphic>
      </p:graphicFrame>
      <p:sp>
        <p:nvSpPr>
          <p:cNvPr id="7181" name="Rectangle 6"/>
          <p:cNvSpPr>
            <a:spLocks noChangeArrowheads="1"/>
          </p:cNvSpPr>
          <p:nvPr/>
        </p:nvSpPr>
        <p:spPr bwMode="auto">
          <a:xfrm>
            <a:off x="881063" y="1885950"/>
            <a:ext cx="4986337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 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7182" name="Line 7"/>
          <p:cNvSpPr>
            <a:spLocks noChangeShapeType="1"/>
          </p:cNvSpPr>
          <p:nvPr/>
        </p:nvSpPr>
        <p:spPr bwMode="auto">
          <a:xfrm>
            <a:off x="1174750" y="4935538"/>
            <a:ext cx="444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3" name="Line 8"/>
          <p:cNvSpPr>
            <a:spLocks noChangeShapeType="1"/>
          </p:cNvSpPr>
          <p:nvPr/>
        </p:nvSpPr>
        <p:spPr bwMode="auto">
          <a:xfrm flipV="1">
            <a:off x="1174750" y="1885950"/>
            <a:ext cx="0" cy="304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4" name="Oval 9"/>
          <p:cNvSpPr>
            <a:spLocks noChangeAspect="1" noChangeArrowheads="1"/>
          </p:cNvSpPr>
          <p:nvPr/>
        </p:nvSpPr>
        <p:spPr bwMode="auto">
          <a:xfrm>
            <a:off x="2446338" y="3951288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Oval 10"/>
          <p:cNvSpPr>
            <a:spLocks noChangeAspect="1" noChangeArrowheads="1"/>
          </p:cNvSpPr>
          <p:nvPr/>
        </p:nvSpPr>
        <p:spPr bwMode="auto">
          <a:xfrm>
            <a:off x="2543175" y="4049713"/>
            <a:ext cx="46038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Oval 11"/>
          <p:cNvSpPr>
            <a:spLocks noChangeAspect="1" noChangeArrowheads="1"/>
          </p:cNvSpPr>
          <p:nvPr/>
        </p:nvSpPr>
        <p:spPr bwMode="auto">
          <a:xfrm>
            <a:off x="2641600" y="3951288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Oval 12"/>
          <p:cNvSpPr>
            <a:spLocks noChangeAspect="1" noChangeArrowheads="1"/>
          </p:cNvSpPr>
          <p:nvPr/>
        </p:nvSpPr>
        <p:spPr bwMode="auto">
          <a:xfrm>
            <a:off x="2641600" y="3754438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Oval 13"/>
          <p:cNvSpPr>
            <a:spLocks noChangeAspect="1" noChangeArrowheads="1"/>
          </p:cNvSpPr>
          <p:nvPr/>
        </p:nvSpPr>
        <p:spPr bwMode="auto">
          <a:xfrm>
            <a:off x="2738438" y="3459163"/>
            <a:ext cx="46037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Oval 14"/>
          <p:cNvSpPr>
            <a:spLocks noChangeAspect="1" noChangeArrowheads="1"/>
          </p:cNvSpPr>
          <p:nvPr/>
        </p:nvSpPr>
        <p:spPr bwMode="auto">
          <a:xfrm>
            <a:off x="2836863" y="3902075"/>
            <a:ext cx="46037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Oval 15"/>
          <p:cNvSpPr>
            <a:spLocks noChangeAspect="1" noChangeArrowheads="1"/>
          </p:cNvSpPr>
          <p:nvPr/>
        </p:nvSpPr>
        <p:spPr bwMode="auto">
          <a:xfrm>
            <a:off x="3765550" y="3017838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Oval 16"/>
          <p:cNvSpPr>
            <a:spLocks noChangeAspect="1" noChangeArrowheads="1"/>
          </p:cNvSpPr>
          <p:nvPr/>
        </p:nvSpPr>
        <p:spPr bwMode="auto">
          <a:xfrm>
            <a:off x="3863975" y="3116263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Oval 17"/>
          <p:cNvSpPr>
            <a:spLocks noChangeAspect="1" noChangeArrowheads="1"/>
          </p:cNvSpPr>
          <p:nvPr/>
        </p:nvSpPr>
        <p:spPr bwMode="auto">
          <a:xfrm>
            <a:off x="3960813" y="3213100"/>
            <a:ext cx="46037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Oval 18"/>
          <p:cNvSpPr>
            <a:spLocks noChangeAspect="1" noChangeArrowheads="1"/>
          </p:cNvSpPr>
          <p:nvPr/>
        </p:nvSpPr>
        <p:spPr bwMode="auto">
          <a:xfrm>
            <a:off x="4059238" y="3311525"/>
            <a:ext cx="44450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Oval 19"/>
          <p:cNvSpPr>
            <a:spLocks noChangeAspect="1" noChangeArrowheads="1"/>
          </p:cNvSpPr>
          <p:nvPr/>
        </p:nvSpPr>
        <p:spPr bwMode="auto">
          <a:xfrm>
            <a:off x="4059238" y="3067050"/>
            <a:ext cx="44450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0"/>
          <p:cNvSpPr>
            <a:spLocks noChangeAspect="1" noChangeArrowheads="1"/>
          </p:cNvSpPr>
          <p:nvPr/>
        </p:nvSpPr>
        <p:spPr bwMode="auto">
          <a:xfrm>
            <a:off x="3911600" y="3409950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Oval 21"/>
          <p:cNvSpPr>
            <a:spLocks noChangeAspect="1" noChangeArrowheads="1"/>
          </p:cNvSpPr>
          <p:nvPr/>
        </p:nvSpPr>
        <p:spPr bwMode="auto">
          <a:xfrm>
            <a:off x="4156075" y="3213100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Oval 22"/>
          <p:cNvSpPr>
            <a:spLocks noChangeAspect="1" noChangeArrowheads="1"/>
          </p:cNvSpPr>
          <p:nvPr/>
        </p:nvSpPr>
        <p:spPr bwMode="auto">
          <a:xfrm>
            <a:off x="3716338" y="3262313"/>
            <a:ext cx="46037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Text Box 23"/>
          <p:cNvSpPr txBox="1">
            <a:spLocks noChangeArrowheads="1"/>
          </p:cNvSpPr>
          <p:nvPr/>
        </p:nvSpPr>
        <p:spPr bwMode="auto">
          <a:xfrm>
            <a:off x="533400" y="196215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Var</a:t>
            </a:r>
            <a:r>
              <a:rPr lang="en-US" sz="2000" baseline="-25000"/>
              <a:t>1</a:t>
            </a:r>
            <a:endParaRPr lang="en-GB" sz="2000" baseline="-25000"/>
          </a:p>
        </p:txBody>
      </p:sp>
      <p:sp>
        <p:nvSpPr>
          <p:cNvPr id="7199" name="Line 24"/>
          <p:cNvSpPr>
            <a:spLocks noChangeShapeType="1"/>
          </p:cNvSpPr>
          <p:nvPr/>
        </p:nvSpPr>
        <p:spPr bwMode="auto">
          <a:xfrm>
            <a:off x="2982913" y="2279650"/>
            <a:ext cx="903287" cy="34163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0" name="Oval 25"/>
          <p:cNvSpPr>
            <a:spLocks noChangeAspect="1" noChangeArrowheads="1"/>
          </p:cNvSpPr>
          <p:nvPr/>
        </p:nvSpPr>
        <p:spPr bwMode="auto">
          <a:xfrm>
            <a:off x="2641600" y="4148138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Oval 26"/>
          <p:cNvSpPr>
            <a:spLocks noChangeAspect="1" noChangeArrowheads="1"/>
          </p:cNvSpPr>
          <p:nvPr/>
        </p:nvSpPr>
        <p:spPr bwMode="auto">
          <a:xfrm>
            <a:off x="2446338" y="3705225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Oval 27"/>
          <p:cNvSpPr>
            <a:spLocks noChangeAspect="1" noChangeArrowheads="1"/>
          </p:cNvSpPr>
          <p:nvPr/>
        </p:nvSpPr>
        <p:spPr bwMode="auto">
          <a:xfrm>
            <a:off x="4156075" y="2624138"/>
            <a:ext cx="46038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Oval 28"/>
          <p:cNvSpPr>
            <a:spLocks noChangeAspect="1" noChangeArrowheads="1"/>
          </p:cNvSpPr>
          <p:nvPr/>
        </p:nvSpPr>
        <p:spPr bwMode="auto">
          <a:xfrm>
            <a:off x="4351338" y="3116263"/>
            <a:ext cx="47625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Oval 29"/>
          <p:cNvSpPr>
            <a:spLocks noChangeAspect="1" noChangeArrowheads="1"/>
          </p:cNvSpPr>
          <p:nvPr/>
        </p:nvSpPr>
        <p:spPr bwMode="auto">
          <a:xfrm>
            <a:off x="3960813" y="2870200"/>
            <a:ext cx="46037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0"/>
          <p:cNvSpPr>
            <a:spLocks noChangeShapeType="1"/>
          </p:cNvSpPr>
          <p:nvPr/>
        </p:nvSpPr>
        <p:spPr bwMode="auto">
          <a:xfrm>
            <a:off x="2493963" y="2378075"/>
            <a:ext cx="706437" cy="278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6" name="Line 31"/>
          <p:cNvSpPr>
            <a:spLocks noChangeShapeType="1"/>
          </p:cNvSpPr>
          <p:nvPr/>
        </p:nvSpPr>
        <p:spPr bwMode="auto">
          <a:xfrm>
            <a:off x="3471863" y="2181225"/>
            <a:ext cx="719137" cy="267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7207" name="AutoShape 32"/>
          <p:cNvCxnSpPr>
            <a:cxnSpLocks noChangeShapeType="1"/>
            <a:stCxn id="7205" idx="1"/>
            <a:endCxn id="7206" idx="1"/>
          </p:cNvCxnSpPr>
          <p:nvPr/>
        </p:nvCxnSpPr>
        <p:spPr bwMode="auto">
          <a:xfrm flipV="1">
            <a:off x="3200400" y="4872038"/>
            <a:ext cx="990600" cy="304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08" name="Text Box 33"/>
          <p:cNvSpPr txBox="1">
            <a:spLocks noChangeArrowheads="1"/>
          </p:cNvSpPr>
          <p:nvPr/>
        </p:nvSpPr>
        <p:spPr bwMode="auto">
          <a:xfrm>
            <a:off x="5029200" y="501015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Var</a:t>
            </a:r>
            <a:r>
              <a:rPr lang="en-US" sz="2000" baseline="-25000"/>
              <a:t>2</a:t>
            </a:r>
            <a:endParaRPr lang="en-GB" sz="2000" baseline="-25000"/>
          </a:p>
        </p:txBody>
      </p:sp>
      <p:graphicFrame>
        <p:nvGraphicFramePr>
          <p:cNvPr id="7171" name="Object 34"/>
          <p:cNvGraphicFramePr>
            <a:graphicFrameLocks noChangeAspect="1"/>
          </p:cNvGraphicFramePr>
          <p:nvPr/>
        </p:nvGraphicFramePr>
        <p:xfrm>
          <a:off x="1428750" y="5086350"/>
          <a:ext cx="1484313" cy="323850"/>
        </p:xfrm>
        <a:graphic>
          <a:graphicData uri="http://schemas.openxmlformats.org/presentationml/2006/ole">
            <p:oleObj spid="_x0000_s7171" name="Equation" r:id="rId4" imgW="812520" imgH="177480" progId="Equation.DSMT4">
              <p:embed/>
            </p:oleObj>
          </a:graphicData>
        </a:graphic>
      </p:graphicFrame>
      <p:graphicFrame>
        <p:nvGraphicFramePr>
          <p:cNvPr id="7172" name="Object 35"/>
          <p:cNvGraphicFramePr>
            <a:graphicFrameLocks noChangeAspect="1"/>
          </p:cNvGraphicFramePr>
          <p:nvPr/>
        </p:nvGraphicFramePr>
        <p:xfrm>
          <a:off x="4260850" y="4171950"/>
          <a:ext cx="1298575" cy="323850"/>
        </p:xfrm>
        <a:graphic>
          <a:graphicData uri="http://schemas.openxmlformats.org/presentationml/2006/ole">
            <p:oleObj spid="_x0000_s7172" name="Equation" r:id="rId5" imgW="711000" imgH="177480" progId="Equation.DSMT4">
              <p:embed/>
            </p:oleObj>
          </a:graphicData>
        </a:graphic>
      </p:graphicFrame>
      <p:graphicFrame>
        <p:nvGraphicFramePr>
          <p:cNvPr id="7173" name="Object 36"/>
          <p:cNvGraphicFramePr>
            <a:graphicFrameLocks noChangeAspect="1"/>
          </p:cNvGraphicFramePr>
          <p:nvPr/>
        </p:nvGraphicFramePr>
        <p:xfrm>
          <a:off x="3810000" y="5695950"/>
          <a:ext cx="1438275" cy="323850"/>
        </p:xfrm>
        <a:graphic>
          <a:graphicData uri="http://schemas.openxmlformats.org/presentationml/2006/ole">
            <p:oleObj spid="_x0000_s7173" name="Equation" r:id="rId6" imgW="787320" imgH="177480" progId="Equation.3">
              <p:embed/>
            </p:oleObj>
          </a:graphicData>
        </a:graphic>
      </p:graphicFrame>
      <p:graphicFrame>
        <p:nvGraphicFramePr>
          <p:cNvPr id="7174" name="Object 37"/>
          <p:cNvGraphicFramePr>
            <a:graphicFrameLocks noChangeAspect="1"/>
          </p:cNvGraphicFramePr>
          <p:nvPr/>
        </p:nvGraphicFramePr>
        <p:xfrm>
          <a:off x="4011613" y="5026025"/>
          <a:ext cx="228600" cy="423863"/>
        </p:xfrm>
        <a:graphic>
          <a:graphicData uri="http://schemas.openxmlformats.org/presentationml/2006/ole">
            <p:oleObj spid="_x0000_s7174" name="Equation" r:id="rId7" imgW="88560" imgH="164880" progId="Equation.DSMT4">
              <p:embed/>
            </p:oleObj>
          </a:graphicData>
        </a:graphic>
      </p:graphicFrame>
      <p:graphicFrame>
        <p:nvGraphicFramePr>
          <p:cNvPr id="7175" name="Object 38"/>
          <p:cNvGraphicFramePr>
            <a:graphicFrameLocks noChangeAspect="1"/>
          </p:cNvGraphicFramePr>
          <p:nvPr/>
        </p:nvGraphicFramePr>
        <p:xfrm>
          <a:off x="3402013" y="5178425"/>
          <a:ext cx="228600" cy="423863"/>
        </p:xfrm>
        <a:graphic>
          <a:graphicData uri="http://schemas.openxmlformats.org/presentationml/2006/ole">
            <p:oleObj spid="_x0000_s7175" name="Equation" r:id="rId8" imgW="88560" imgH="164880" progId="Equation.DSMT4">
              <p:embed/>
            </p:oleObj>
          </a:graphicData>
        </a:graphic>
      </p:graphicFrame>
      <p:sp>
        <p:nvSpPr>
          <p:cNvPr id="7209" name="Line 39"/>
          <p:cNvSpPr>
            <a:spLocks noChangeShapeType="1"/>
          </p:cNvSpPr>
          <p:nvPr/>
        </p:nvSpPr>
        <p:spPr bwMode="auto">
          <a:xfrm flipV="1">
            <a:off x="1143000" y="4248150"/>
            <a:ext cx="2362200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10" name="Line 40"/>
          <p:cNvSpPr>
            <a:spLocks noChangeShapeType="1"/>
          </p:cNvSpPr>
          <p:nvPr/>
        </p:nvSpPr>
        <p:spPr bwMode="auto">
          <a:xfrm flipV="1">
            <a:off x="1143000" y="462915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6" name="Object 41"/>
          <p:cNvGraphicFramePr>
            <a:graphicFrameLocks noChangeAspect="1"/>
          </p:cNvGraphicFramePr>
          <p:nvPr/>
        </p:nvGraphicFramePr>
        <p:xfrm>
          <a:off x="1447800" y="4324350"/>
          <a:ext cx="327025" cy="381000"/>
        </p:xfrm>
        <a:graphic>
          <a:graphicData uri="http://schemas.openxmlformats.org/presentationml/2006/ole">
            <p:oleObj spid="_x0000_s7176" name="Equation" r:id="rId9" imgW="152280" imgH="177480" progId="Equation.3">
              <p:embed/>
            </p:oleObj>
          </a:graphicData>
        </a:graphic>
      </p:graphicFrame>
      <p:sp>
        <p:nvSpPr>
          <p:cNvPr id="7211" name="Oval 42"/>
          <p:cNvSpPr>
            <a:spLocks noChangeAspect="1" noChangeArrowheads="1"/>
          </p:cNvSpPr>
          <p:nvPr/>
        </p:nvSpPr>
        <p:spPr bwMode="auto">
          <a:xfrm>
            <a:off x="3838575" y="2667000"/>
            <a:ext cx="44450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Oval 43"/>
          <p:cNvSpPr>
            <a:spLocks noChangeAspect="1" noChangeArrowheads="1"/>
          </p:cNvSpPr>
          <p:nvPr/>
        </p:nvSpPr>
        <p:spPr bwMode="auto">
          <a:xfrm>
            <a:off x="3151188" y="4065588"/>
            <a:ext cx="46037" cy="92075"/>
          </a:xfrm>
          <a:prstGeom prst="ellipse">
            <a:avLst/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Line 44"/>
          <p:cNvSpPr>
            <a:spLocks noChangeShapeType="1"/>
          </p:cNvSpPr>
          <p:nvPr/>
        </p:nvSpPr>
        <p:spPr bwMode="auto">
          <a:xfrm flipV="1">
            <a:off x="26670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14" name="Line 45"/>
          <p:cNvSpPr>
            <a:spLocks noChangeShapeType="1"/>
          </p:cNvSpPr>
          <p:nvPr/>
        </p:nvSpPr>
        <p:spPr bwMode="auto">
          <a:xfrm flipH="1">
            <a:off x="3200400" y="3886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7" name="Object 46"/>
          <p:cNvGraphicFramePr>
            <a:graphicFrameLocks noChangeAspect="1"/>
          </p:cNvGraphicFramePr>
          <p:nvPr/>
        </p:nvGraphicFramePr>
        <p:xfrm>
          <a:off x="3657600" y="2209800"/>
          <a:ext cx="233363" cy="381000"/>
        </p:xfrm>
        <a:graphic>
          <a:graphicData uri="http://schemas.openxmlformats.org/presentationml/2006/ole">
            <p:oleObj spid="_x0000_s7177" name="Equation" r:id="rId10" imgW="139680" imgH="228600" progId="Equation.DSMT4">
              <p:embed/>
            </p:oleObj>
          </a:graphicData>
        </a:graphic>
      </p:graphicFrame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6019800" y="1524000"/>
            <a:ext cx="3124200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Constraint becomes :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Objective function penalizes for misclassified instances and those within the margin. Introducing extra cost term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 i="1"/>
              <a:t>C </a:t>
            </a:r>
            <a:r>
              <a:rPr lang="en-US"/>
              <a:t>trades-off margin width and misclassifications</a:t>
            </a:r>
            <a:endParaRPr lang="en-US" i="1"/>
          </a:p>
        </p:txBody>
      </p:sp>
      <p:graphicFrame>
        <p:nvGraphicFramePr>
          <p:cNvPr id="7178" name="Object 48"/>
          <p:cNvGraphicFramePr>
            <a:graphicFrameLocks noChangeAspect="1"/>
          </p:cNvGraphicFramePr>
          <p:nvPr/>
        </p:nvGraphicFramePr>
        <p:xfrm>
          <a:off x="6096000" y="2133600"/>
          <a:ext cx="2514600" cy="762000"/>
        </p:xfrm>
        <a:graphic>
          <a:graphicData uri="http://schemas.openxmlformats.org/presentationml/2006/ole">
            <p:oleObj spid="_x0000_s7178" name="Equation" r:id="rId11" imgW="1511280" imgH="457200" progId="Equation.DSMT4">
              <p:embed/>
            </p:oleObj>
          </a:graphicData>
        </a:graphic>
      </p:graphicFrame>
      <p:graphicFrame>
        <p:nvGraphicFramePr>
          <p:cNvPr id="7179" name="Object 49"/>
          <p:cNvGraphicFramePr>
            <a:graphicFrameLocks noChangeAspect="1"/>
          </p:cNvGraphicFramePr>
          <p:nvPr/>
        </p:nvGraphicFramePr>
        <p:xfrm>
          <a:off x="6400800" y="4724400"/>
          <a:ext cx="2438400" cy="838200"/>
        </p:xfrm>
        <a:graphic>
          <a:graphicData uri="http://schemas.openxmlformats.org/presentationml/2006/ole">
            <p:oleObj spid="_x0000_s7179" name="Equation" r:id="rId12" imgW="121896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noFill/>
        </p:spPr>
        <p:txBody>
          <a:bodyPr/>
          <a:lstStyle/>
          <a:p>
            <a:r>
              <a:rPr lang="en-US" smtClean="0"/>
              <a:t>Linear, Soft-Margin SVMs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514600"/>
            <a:ext cx="7162800" cy="3200400"/>
          </a:xfrm>
          <a:noFill/>
        </p:spPr>
        <p:txBody>
          <a:bodyPr/>
          <a:lstStyle/>
          <a:p>
            <a:r>
              <a:rPr lang="en-US" smtClean="0">
                <a:sym typeface="Symbol" pitchFamily="18" charset="2"/>
              </a:rPr>
              <a:t>As </a:t>
            </a:r>
            <a:r>
              <a:rPr lang="en-US" i="1" smtClean="0">
                <a:sym typeface="Symbol" pitchFamily="18" charset="2"/>
              </a:rPr>
              <a:t>C, </a:t>
            </a:r>
            <a:r>
              <a:rPr lang="en-US" smtClean="0">
                <a:sym typeface="Symbol" pitchFamily="18" charset="2"/>
              </a:rPr>
              <a:t>we get closer to the hard-margin solution</a:t>
            </a:r>
          </a:p>
          <a:p>
            <a:pPr>
              <a:buFontTx/>
              <a:buNone/>
            </a:pPr>
            <a:r>
              <a:rPr lang="en-US" sz="2800" smtClean="0"/>
              <a:t>Soft-Margin always have a solution</a:t>
            </a:r>
          </a:p>
          <a:p>
            <a:pPr lvl="1">
              <a:buFontTx/>
              <a:buNone/>
            </a:pPr>
            <a:r>
              <a:rPr lang="en-US" smtClean="0"/>
              <a:t>Smoother surfaces (in the non-linear case)</a:t>
            </a:r>
          </a:p>
          <a:p>
            <a:pPr>
              <a:buFontTx/>
              <a:buNone/>
            </a:pPr>
            <a:endParaRPr lang="en-US" smtClean="0">
              <a:sym typeface="Symbol" pitchFamily="18" charset="2"/>
            </a:endParaRP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029200" y="1676400"/>
          <a:ext cx="2514600" cy="762000"/>
        </p:xfrm>
        <a:graphic>
          <a:graphicData uri="http://schemas.openxmlformats.org/presentationml/2006/ole">
            <p:oleObj spid="_x0000_s8194" name="Equation" r:id="rId3" imgW="1511280" imgH="457200" progId="Equation.DSMT4">
              <p:embed/>
            </p:oleObj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1524000" y="1524000"/>
          <a:ext cx="2438400" cy="838200"/>
        </p:xfrm>
        <a:graphic>
          <a:graphicData uri="http://schemas.openxmlformats.org/presentationml/2006/ole">
            <p:oleObj spid="_x0000_s8195" name="Equation" r:id="rId4" imgW="1218960" imgH="419040" progId="Equation.DSMT4">
              <p:embed/>
            </p:oleObj>
          </a:graphicData>
        </a:graphic>
      </p:graphicFrame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524000" y="5791200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</a:t>
            </a:r>
            <a:r>
              <a:rPr lang="en-US">
                <a:solidFill>
                  <a:srgbClr val="FF3300"/>
                </a:solidFill>
              </a:rPr>
              <a:t>do not appear in the dual problem</a:t>
            </a:r>
            <a:r>
              <a:rPr lang="en-US"/>
              <a:t> </a:t>
            </a:r>
          </a:p>
        </p:txBody>
      </p:sp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1295400" y="5791200"/>
          <a:ext cx="355600" cy="533400"/>
        </p:xfrm>
        <a:graphic>
          <a:graphicData uri="http://schemas.openxmlformats.org/presentationml/2006/ole">
            <p:oleObj spid="_x0000_s8196" name="Equation" r:id="rId5" imgW="152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635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PMingLiU</vt:lpstr>
      <vt:lpstr>Symbol</vt:lpstr>
      <vt:lpstr>Times New Roman</vt:lpstr>
      <vt:lpstr>Wingdings</vt:lpstr>
      <vt:lpstr>SimSun</vt:lpstr>
      <vt:lpstr>Garamond</vt:lpstr>
      <vt:lpstr>Default Design</vt:lpstr>
      <vt:lpstr>Microsoft 方程式編輯器 3.0</vt:lpstr>
      <vt:lpstr>Microsoft Equation 3.0</vt:lpstr>
      <vt:lpstr>MathType 5.0 Equation</vt:lpstr>
      <vt:lpstr>Dual Problem</vt:lpstr>
      <vt:lpstr>Slide 2</vt:lpstr>
      <vt:lpstr>Slide 3</vt:lpstr>
      <vt:lpstr>Slide 4</vt:lpstr>
      <vt:lpstr>Slide 5</vt:lpstr>
      <vt:lpstr>Non-Linearly Separable Data</vt:lpstr>
      <vt:lpstr>Non-Linearly Separable Data</vt:lpstr>
      <vt:lpstr>Formulating the Optimization Problem</vt:lpstr>
      <vt:lpstr>Linear, Soft-Margin SVMs</vt:lpstr>
      <vt:lpstr>Robustness of Soft vs Hard Margin SVMs</vt:lpstr>
      <vt:lpstr>  The Soft-Margin Classifier cont.</vt:lpstr>
      <vt:lpstr>  The Soft-Margin Classifier cont.</vt:lpstr>
      <vt:lpstr>  Soft Margin-Dual Lagrangian</vt:lpstr>
      <vt:lpstr>Slide 14</vt:lpstr>
      <vt:lpstr>Linear Classifiers in High-Dimensional Spaces</vt:lpstr>
      <vt:lpstr>Slide 16</vt:lpstr>
      <vt:lpstr>Mapping Data to a High-Dimensional Space</vt:lpstr>
      <vt:lpstr>The Dual of the SVM Formulation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salf</dc:creator>
  <cp:lastModifiedBy>G. N. Pillai</cp:lastModifiedBy>
  <cp:revision>44</cp:revision>
  <dcterms:created xsi:type="dcterms:W3CDTF">2009-01-28T16:24:57Z</dcterms:created>
  <dcterms:modified xsi:type="dcterms:W3CDTF">2018-02-07T05:06:16Z</dcterms:modified>
</cp:coreProperties>
</file>